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64" r:id="rId1"/>
  </p:sldMasterIdLst>
  <p:notesMasterIdLst>
    <p:notesMasterId r:id="rId57"/>
  </p:notesMasterIdLst>
  <p:handoutMasterIdLst>
    <p:handoutMasterId r:id="rId58"/>
  </p:handoutMasterIdLst>
  <p:sldIdLst>
    <p:sldId id="259" r:id="rId2"/>
    <p:sldId id="364" r:id="rId3"/>
    <p:sldId id="383" r:id="rId4"/>
    <p:sldId id="384" r:id="rId5"/>
    <p:sldId id="368" r:id="rId6"/>
    <p:sldId id="366" r:id="rId7"/>
    <p:sldId id="371" r:id="rId8"/>
    <p:sldId id="325" r:id="rId9"/>
    <p:sldId id="262" r:id="rId10"/>
    <p:sldId id="391" r:id="rId11"/>
    <p:sldId id="367" r:id="rId12"/>
    <p:sldId id="436" r:id="rId13"/>
    <p:sldId id="438" r:id="rId14"/>
    <p:sldId id="437" r:id="rId15"/>
    <p:sldId id="434" r:id="rId16"/>
    <p:sldId id="435" r:id="rId17"/>
    <p:sldId id="441" r:id="rId18"/>
    <p:sldId id="442" r:id="rId19"/>
    <p:sldId id="439" r:id="rId20"/>
    <p:sldId id="395" r:id="rId21"/>
    <p:sldId id="392" r:id="rId22"/>
    <p:sldId id="394" r:id="rId23"/>
    <p:sldId id="414" r:id="rId24"/>
    <p:sldId id="413" r:id="rId25"/>
    <p:sldId id="428" r:id="rId26"/>
    <p:sldId id="430" r:id="rId27"/>
    <p:sldId id="427" r:id="rId28"/>
    <p:sldId id="431" r:id="rId29"/>
    <p:sldId id="432" r:id="rId30"/>
    <p:sldId id="421" r:id="rId31"/>
    <p:sldId id="420" r:id="rId32"/>
    <p:sldId id="424" r:id="rId33"/>
    <p:sldId id="373" r:id="rId34"/>
    <p:sldId id="374" r:id="rId35"/>
    <p:sldId id="375" r:id="rId36"/>
    <p:sldId id="372" r:id="rId37"/>
    <p:sldId id="386" r:id="rId38"/>
    <p:sldId id="396" r:id="rId39"/>
    <p:sldId id="397" r:id="rId40"/>
    <p:sldId id="381" r:id="rId41"/>
    <p:sldId id="401" r:id="rId42"/>
    <p:sldId id="376" r:id="rId43"/>
    <p:sldId id="377" r:id="rId44"/>
    <p:sldId id="387" r:id="rId45"/>
    <p:sldId id="379" r:id="rId46"/>
    <p:sldId id="378" r:id="rId47"/>
    <p:sldId id="404" r:id="rId48"/>
    <p:sldId id="405" r:id="rId49"/>
    <p:sldId id="406" r:id="rId50"/>
    <p:sldId id="407" r:id="rId51"/>
    <p:sldId id="408" r:id="rId52"/>
    <p:sldId id="409" r:id="rId53"/>
    <p:sldId id="410" r:id="rId54"/>
    <p:sldId id="411" r:id="rId55"/>
    <p:sldId id="363" r:id="rId56"/>
  </p:sldIdLst>
  <p:sldSz cx="9144000" cy="6858000" type="screen4x3"/>
  <p:notesSz cx="6888163" cy="10017125"/>
  <p:defaultTextStyle>
    <a:defPPr>
      <a:defRPr lang="en-GB"/>
    </a:defPPr>
    <a:lvl1pPr algn="ctr" rtl="0" fontAlgn="base">
      <a:spcBef>
        <a:spcPct val="0"/>
      </a:spcBef>
      <a:spcAft>
        <a:spcPct val="0"/>
      </a:spcAft>
      <a:defRPr sz="1600" kern="1200">
        <a:solidFill>
          <a:schemeClr val="tx1"/>
        </a:solidFill>
        <a:latin typeface="Verdana" pitchFamily="34" charset="0"/>
        <a:ea typeface="+mn-ea"/>
        <a:cs typeface="Arial" charset="0"/>
      </a:defRPr>
    </a:lvl1pPr>
    <a:lvl2pPr marL="457200" algn="ctr" rtl="0" fontAlgn="base">
      <a:spcBef>
        <a:spcPct val="0"/>
      </a:spcBef>
      <a:spcAft>
        <a:spcPct val="0"/>
      </a:spcAft>
      <a:defRPr sz="1600" kern="1200">
        <a:solidFill>
          <a:schemeClr val="tx1"/>
        </a:solidFill>
        <a:latin typeface="Verdana" pitchFamily="34" charset="0"/>
        <a:ea typeface="+mn-ea"/>
        <a:cs typeface="Arial" charset="0"/>
      </a:defRPr>
    </a:lvl2pPr>
    <a:lvl3pPr marL="914400" algn="ctr" rtl="0" fontAlgn="base">
      <a:spcBef>
        <a:spcPct val="0"/>
      </a:spcBef>
      <a:spcAft>
        <a:spcPct val="0"/>
      </a:spcAft>
      <a:defRPr sz="1600" kern="1200">
        <a:solidFill>
          <a:schemeClr val="tx1"/>
        </a:solidFill>
        <a:latin typeface="Verdana" pitchFamily="34" charset="0"/>
        <a:ea typeface="+mn-ea"/>
        <a:cs typeface="Arial" charset="0"/>
      </a:defRPr>
    </a:lvl3pPr>
    <a:lvl4pPr marL="1371600" algn="ctr" rtl="0" fontAlgn="base">
      <a:spcBef>
        <a:spcPct val="0"/>
      </a:spcBef>
      <a:spcAft>
        <a:spcPct val="0"/>
      </a:spcAft>
      <a:defRPr sz="1600" kern="1200">
        <a:solidFill>
          <a:schemeClr val="tx1"/>
        </a:solidFill>
        <a:latin typeface="Verdana" pitchFamily="34" charset="0"/>
        <a:ea typeface="+mn-ea"/>
        <a:cs typeface="Arial" charset="0"/>
      </a:defRPr>
    </a:lvl4pPr>
    <a:lvl5pPr marL="1828800" algn="ctr" rtl="0" fontAlgn="base">
      <a:spcBef>
        <a:spcPct val="0"/>
      </a:spcBef>
      <a:spcAft>
        <a:spcPct val="0"/>
      </a:spcAft>
      <a:defRPr sz="1600" kern="1200">
        <a:solidFill>
          <a:schemeClr val="tx1"/>
        </a:solidFill>
        <a:latin typeface="Verdana" pitchFamily="34" charset="0"/>
        <a:ea typeface="+mn-ea"/>
        <a:cs typeface="Arial" charset="0"/>
      </a:defRPr>
    </a:lvl5pPr>
    <a:lvl6pPr marL="2286000" algn="l" defTabSz="914400" rtl="0" eaLnBrk="1" latinLnBrk="0" hangingPunct="1">
      <a:defRPr sz="1600" kern="1200">
        <a:solidFill>
          <a:schemeClr val="tx1"/>
        </a:solidFill>
        <a:latin typeface="Verdana" pitchFamily="34" charset="0"/>
        <a:ea typeface="+mn-ea"/>
        <a:cs typeface="Arial" charset="0"/>
      </a:defRPr>
    </a:lvl6pPr>
    <a:lvl7pPr marL="2743200" algn="l" defTabSz="914400" rtl="0" eaLnBrk="1" latinLnBrk="0" hangingPunct="1">
      <a:defRPr sz="1600" kern="1200">
        <a:solidFill>
          <a:schemeClr val="tx1"/>
        </a:solidFill>
        <a:latin typeface="Verdana" pitchFamily="34" charset="0"/>
        <a:ea typeface="+mn-ea"/>
        <a:cs typeface="Arial" charset="0"/>
      </a:defRPr>
    </a:lvl7pPr>
    <a:lvl8pPr marL="3200400" algn="l" defTabSz="914400" rtl="0" eaLnBrk="1" latinLnBrk="0" hangingPunct="1">
      <a:defRPr sz="1600" kern="1200">
        <a:solidFill>
          <a:schemeClr val="tx1"/>
        </a:solidFill>
        <a:latin typeface="Verdana" pitchFamily="34" charset="0"/>
        <a:ea typeface="+mn-ea"/>
        <a:cs typeface="Arial" charset="0"/>
      </a:defRPr>
    </a:lvl8pPr>
    <a:lvl9pPr marL="3657600" algn="l" defTabSz="914400" rtl="0" eaLnBrk="1" latinLnBrk="0" hangingPunct="1">
      <a:defRPr sz="16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FF"/>
    <a:srgbClr val="66FFFF"/>
    <a:srgbClr val="000066"/>
    <a:srgbClr val="CCFFFF"/>
    <a:srgbClr val="00FF00"/>
    <a:srgbClr val="66FF33"/>
    <a:srgbClr val="FF6600"/>
    <a:srgbClr val="FFFFFF"/>
    <a:srgbClr val="0066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61" autoAdjust="0"/>
    <p:restoredTop sz="94676" autoAdjust="0"/>
  </p:normalViewPr>
  <p:slideViewPr>
    <p:cSldViewPr snapToGrid="0">
      <p:cViewPr>
        <p:scale>
          <a:sx n="80" d="100"/>
          <a:sy n="80" d="100"/>
        </p:scale>
        <p:origin x="-1158" y="-240"/>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50" d="100"/>
        <a:sy n="50" d="100"/>
      </p:scale>
      <p:origin x="0" y="0"/>
    </p:cViewPr>
  </p:sorterViewPr>
  <p:notesViewPr>
    <p:cSldViewPr snapToGrid="0">
      <p:cViewPr varScale="1">
        <p:scale>
          <a:sx n="63" d="100"/>
          <a:sy n="63" d="100"/>
        </p:scale>
        <p:origin x="-3384" y="-132"/>
      </p:cViewPr>
      <p:guideLst>
        <p:guide orient="horz" pos="3155"/>
        <p:guide pos="216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84500" cy="501650"/>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lgn="l" defTabSz="966788" eaLnBrk="0" hangingPunct="0">
              <a:defRPr sz="1300">
                <a:latin typeface="Times New Roman" pitchFamily="18" charset="0"/>
                <a:cs typeface="+mn-cs"/>
              </a:defRPr>
            </a:lvl1pPr>
          </a:lstStyle>
          <a:p>
            <a:pPr>
              <a:defRPr/>
            </a:pPr>
            <a:endParaRPr lang="en-GB"/>
          </a:p>
        </p:txBody>
      </p:sp>
      <p:sp>
        <p:nvSpPr>
          <p:cNvPr id="68611" name="Rectangle 3"/>
          <p:cNvSpPr>
            <a:spLocks noGrp="1" noChangeArrowheads="1"/>
          </p:cNvSpPr>
          <p:nvPr>
            <p:ph type="dt" sz="quarter" idx="1"/>
          </p:nvPr>
        </p:nvSpPr>
        <p:spPr bwMode="auto">
          <a:xfrm>
            <a:off x="3903663" y="0"/>
            <a:ext cx="2984500" cy="501650"/>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lgn="r" defTabSz="966788" eaLnBrk="0" hangingPunct="0">
              <a:defRPr sz="1300">
                <a:latin typeface="Times New Roman" pitchFamily="18" charset="0"/>
                <a:cs typeface="+mn-cs"/>
              </a:defRPr>
            </a:lvl1pPr>
          </a:lstStyle>
          <a:p>
            <a:pPr>
              <a:defRPr/>
            </a:pPr>
            <a:endParaRPr lang="en-GB"/>
          </a:p>
        </p:txBody>
      </p:sp>
      <p:sp>
        <p:nvSpPr>
          <p:cNvPr id="68612" name="Rectangle 4"/>
          <p:cNvSpPr>
            <a:spLocks noGrp="1" noChangeArrowheads="1"/>
          </p:cNvSpPr>
          <p:nvPr>
            <p:ph type="ftr" sz="quarter" idx="2"/>
          </p:nvPr>
        </p:nvSpPr>
        <p:spPr bwMode="auto">
          <a:xfrm>
            <a:off x="0" y="9515475"/>
            <a:ext cx="2984500" cy="501650"/>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lgn="l" defTabSz="966788" eaLnBrk="0" hangingPunct="0">
              <a:defRPr sz="1300">
                <a:latin typeface="Times New Roman" pitchFamily="18" charset="0"/>
                <a:cs typeface="+mn-cs"/>
              </a:defRPr>
            </a:lvl1pPr>
          </a:lstStyle>
          <a:p>
            <a:pPr>
              <a:defRPr/>
            </a:pPr>
            <a:endParaRPr lang="en-GB"/>
          </a:p>
        </p:txBody>
      </p:sp>
      <p:sp>
        <p:nvSpPr>
          <p:cNvPr id="68613" name="Rectangle 5"/>
          <p:cNvSpPr>
            <a:spLocks noGrp="1" noChangeArrowheads="1"/>
          </p:cNvSpPr>
          <p:nvPr>
            <p:ph type="sldNum" sz="quarter" idx="3"/>
          </p:nvPr>
        </p:nvSpPr>
        <p:spPr bwMode="auto">
          <a:xfrm>
            <a:off x="3903663" y="9515475"/>
            <a:ext cx="2984500" cy="501650"/>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lgn="r" defTabSz="966788" eaLnBrk="0" hangingPunct="0">
              <a:defRPr sz="1300">
                <a:latin typeface="Times New Roman" pitchFamily="18" charset="0"/>
                <a:cs typeface="+mn-cs"/>
              </a:defRPr>
            </a:lvl1pPr>
          </a:lstStyle>
          <a:p>
            <a:pPr>
              <a:defRPr/>
            </a:pPr>
            <a:fld id="{7672BD0E-CE9C-458F-99EF-CE44A914CE24}" type="slidenum">
              <a:rPr lang="en-GB"/>
              <a:pPr>
                <a:defRPr/>
              </a:pPr>
              <a:t>‹#›</a:t>
            </a:fld>
            <a:endParaRPr lang="en-GB"/>
          </a:p>
        </p:txBody>
      </p:sp>
    </p:spTree>
    <p:extLst>
      <p:ext uri="{BB962C8B-B14F-4D97-AF65-F5344CB8AC3E}">
        <p14:creationId xmlns:p14="http://schemas.microsoft.com/office/powerpoint/2010/main" val="3755523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84500" cy="501650"/>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lgn="l" defTabSz="966788" eaLnBrk="0" hangingPunct="0">
              <a:defRPr sz="1300">
                <a:latin typeface="Times New Roman" pitchFamily="18" charset="0"/>
                <a:cs typeface="+mn-cs"/>
              </a:defRPr>
            </a:lvl1pPr>
          </a:lstStyle>
          <a:p>
            <a:pPr>
              <a:defRPr/>
            </a:pPr>
            <a:endParaRPr lang="en-GB"/>
          </a:p>
        </p:txBody>
      </p:sp>
      <p:sp>
        <p:nvSpPr>
          <p:cNvPr id="8195" name="Rectangle 3"/>
          <p:cNvSpPr>
            <a:spLocks noGrp="1" noChangeArrowheads="1"/>
          </p:cNvSpPr>
          <p:nvPr>
            <p:ph type="dt" idx="1"/>
          </p:nvPr>
        </p:nvSpPr>
        <p:spPr bwMode="auto">
          <a:xfrm>
            <a:off x="3903663" y="0"/>
            <a:ext cx="2984500" cy="501650"/>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lgn="r" defTabSz="966788" eaLnBrk="0" hangingPunct="0">
              <a:defRPr sz="1300">
                <a:latin typeface="Times New Roman" pitchFamily="18" charset="0"/>
                <a:cs typeface="+mn-cs"/>
              </a:defRPr>
            </a:lvl1pPr>
          </a:lstStyle>
          <a:p>
            <a:pPr>
              <a:defRPr/>
            </a:pPr>
            <a:endParaRPr lang="en-GB"/>
          </a:p>
        </p:txBody>
      </p:sp>
      <p:sp>
        <p:nvSpPr>
          <p:cNvPr id="66564" name="Rectangle 4"/>
          <p:cNvSpPr>
            <a:spLocks noGrp="1" noRot="1" noChangeAspect="1" noChangeArrowheads="1" noTextEdit="1"/>
          </p:cNvSpPr>
          <p:nvPr>
            <p:ph type="sldImg" idx="2"/>
          </p:nvPr>
        </p:nvSpPr>
        <p:spPr bwMode="auto">
          <a:xfrm>
            <a:off x="939800" y="750888"/>
            <a:ext cx="5010150" cy="3756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919163" y="4757738"/>
            <a:ext cx="5049837" cy="4508500"/>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8198" name="Rectangle 6"/>
          <p:cNvSpPr>
            <a:spLocks noGrp="1" noChangeArrowheads="1"/>
          </p:cNvSpPr>
          <p:nvPr>
            <p:ph type="ftr" sz="quarter" idx="4"/>
          </p:nvPr>
        </p:nvSpPr>
        <p:spPr bwMode="auto">
          <a:xfrm>
            <a:off x="0" y="9515475"/>
            <a:ext cx="2984500" cy="501650"/>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lgn="l" defTabSz="966788" eaLnBrk="0" hangingPunct="0">
              <a:defRPr sz="1300">
                <a:latin typeface="Times New Roman" pitchFamily="18" charset="0"/>
                <a:cs typeface="+mn-cs"/>
              </a:defRPr>
            </a:lvl1pPr>
          </a:lstStyle>
          <a:p>
            <a:pPr>
              <a:defRPr/>
            </a:pPr>
            <a:endParaRPr lang="en-GB"/>
          </a:p>
        </p:txBody>
      </p:sp>
      <p:sp>
        <p:nvSpPr>
          <p:cNvPr id="8199" name="Rectangle 7"/>
          <p:cNvSpPr>
            <a:spLocks noGrp="1" noChangeArrowheads="1"/>
          </p:cNvSpPr>
          <p:nvPr>
            <p:ph type="sldNum" sz="quarter" idx="5"/>
          </p:nvPr>
        </p:nvSpPr>
        <p:spPr bwMode="auto">
          <a:xfrm>
            <a:off x="3903663" y="9515475"/>
            <a:ext cx="2984500" cy="501650"/>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lgn="r" defTabSz="966788" eaLnBrk="0" hangingPunct="0">
              <a:defRPr sz="1300">
                <a:latin typeface="Times New Roman" pitchFamily="18" charset="0"/>
                <a:cs typeface="+mn-cs"/>
              </a:defRPr>
            </a:lvl1pPr>
          </a:lstStyle>
          <a:p>
            <a:pPr>
              <a:defRPr/>
            </a:pPr>
            <a:fld id="{633AFBB1-CCD9-4A69-B636-E3FE557D7370}" type="slidenum">
              <a:rPr lang="en-GB"/>
              <a:pPr>
                <a:defRPr/>
              </a:pPr>
              <a:t>‹#›</a:t>
            </a:fld>
            <a:endParaRPr lang="en-GB"/>
          </a:p>
        </p:txBody>
      </p:sp>
    </p:spTree>
    <p:extLst>
      <p:ext uri="{BB962C8B-B14F-4D97-AF65-F5344CB8AC3E}">
        <p14:creationId xmlns:p14="http://schemas.microsoft.com/office/powerpoint/2010/main" val="6349374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941388" y="750888"/>
            <a:ext cx="5006975" cy="3756025"/>
          </a:xfrm>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67588" name="Slide Number Placeholder 3"/>
          <p:cNvSpPr>
            <a:spLocks noGrp="1"/>
          </p:cNvSpPr>
          <p:nvPr>
            <p:ph type="sldNum" sz="quarter" idx="5"/>
          </p:nvPr>
        </p:nvSpPr>
        <p:spPr/>
        <p:txBody>
          <a:bodyPr/>
          <a:lstStyle/>
          <a:p>
            <a:pPr>
              <a:defRPr/>
            </a:pPr>
            <a:fld id="{0D0DF4D8-2E62-49DA-AB03-3C9ACEF1C2D7}" type="slidenum">
              <a:rPr lang="en-GB" smtClean="0"/>
              <a:pPr>
                <a:defRPr/>
              </a:pPr>
              <a:t>1</a:t>
            </a:fld>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50888"/>
            <a:ext cx="5006975" cy="37560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33AFBB1-CCD9-4A69-B636-E3FE557D7370}" type="slidenum">
              <a:rPr lang="en-GB" smtClean="0"/>
              <a:pPr>
                <a:defRPr/>
              </a:pPr>
              <a:t>26</a:t>
            </a:fld>
            <a:endParaRPr lang="en-GB"/>
          </a:p>
        </p:txBody>
      </p:sp>
    </p:spTree>
    <p:extLst>
      <p:ext uri="{BB962C8B-B14F-4D97-AF65-F5344CB8AC3E}">
        <p14:creationId xmlns:p14="http://schemas.microsoft.com/office/powerpoint/2010/main" val="2901242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941388" y="750888"/>
            <a:ext cx="5006975" cy="3756025"/>
          </a:xfrm>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3" tIns="48302" rIns="96603" bIns="48302"/>
          <a:lstStyle/>
          <a:p>
            <a:pPr eaLnBrk="1" hangingPunct="1">
              <a:spcBef>
                <a:spcPct val="0"/>
              </a:spcBef>
            </a:pPr>
            <a:endParaRPr lang="en-US" altLang="en-US" smtClean="0"/>
          </a:p>
        </p:txBody>
      </p:sp>
      <p:sp>
        <p:nvSpPr>
          <p:cNvPr id="75780" name="Slide Number Placeholder 3"/>
          <p:cNvSpPr txBox="1">
            <a:spLocks noGrp="1"/>
          </p:cNvSpPr>
          <p:nvPr/>
        </p:nvSpPr>
        <p:spPr bwMode="auto">
          <a:xfrm>
            <a:off x="3903663" y="9515475"/>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3" tIns="48302" rIns="96603" bIns="48302" anchor="b"/>
          <a:lstStyle>
            <a:lvl1pPr algn="l" defTabSz="966788" eaLnBrk="0" hangingPunct="0">
              <a:spcBef>
                <a:spcPct val="30000"/>
              </a:spcBef>
              <a:defRPr sz="1200">
                <a:solidFill>
                  <a:schemeClr val="tx1"/>
                </a:solidFill>
                <a:latin typeface="Times New Roman" pitchFamily="18" charset="0"/>
                <a:cs typeface="Arial" charset="0"/>
              </a:defRPr>
            </a:lvl1pPr>
            <a:lvl2pPr marL="742950" indent="-285750" algn="l" defTabSz="966788" eaLnBrk="0" hangingPunct="0">
              <a:spcBef>
                <a:spcPct val="30000"/>
              </a:spcBef>
              <a:defRPr sz="1200">
                <a:solidFill>
                  <a:schemeClr val="tx1"/>
                </a:solidFill>
                <a:latin typeface="Times New Roman" pitchFamily="18" charset="0"/>
                <a:cs typeface="Arial" charset="0"/>
              </a:defRPr>
            </a:lvl2pPr>
            <a:lvl3pPr marL="1143000" indent="-228600" algn="l" defTabSz="966788" eaLnBrk="0" hangingPunct="0">
              <a:spcBef>
                <a:spcPct val="30000"/>
              </a:spcBef>
              <a:defRPr sz="1200">
                <a:solidFill>
                  <a:schemeClr val="tx1"/>
                </a:solidFill>
                <a:latin typeface="Times New Roman" pitchFamily="18" charset="0"/>
                <a:cs typeface="Arial" charset="0"/>
              </a:defRPr>
            </a:lvl3pPr>
            <a:lvl4pPr marL="1600200" indent="-228600" algn="l" defTabSz="966788" eaLnBrk="0" hangingPunct="0">
              <a:spcBef>
                <a:spcPct val="30000"/>
              </a:spcBef>
              <a:defRPr sz="1200">
                <a:solidFill>
                  <a:schemeClr val="tx1"/>
                </a:solidFill>
                <a:latin typeface="Times New Roman" pitchFamily="18" charset="0"/>
                <a:cs typeface="Arial" charset="0"/>
              </a:defRPr>
            </a:lvl4pPr>
            <a:lvl5pPr marL="2057400" indent="-228600" algn="l" defTabSz="966788" eaLnBrk="0" hangingPunct="0">
              <a:spcBef>
                <a:spcPct val="30000"/>
              </a:spcBef>
              <a:defRPr sz="1200">
                <a:solidFill>
                  <a:schemeClr val="tx1"/>
                </a:solidFill>
                <a:latin typeface="Times New Roman" pitchFamily="18" charset="0"/>
                <a:cs typeface="Arial"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cs typeface="Arial" charset="0"/>
              </a:defRPr>
            </a:lvl9pPr>
          </a:lstStyle>
          <a:p>
            <a:pPr algn="r">
              <a:spcBef>
                <a:spcPct val="0"/>
              </a:spcBef>
            </a:pPr>
            <a:fld id="{5DF5B97D-49FC-4F7D-AC25-2C9E9DB9DDFC}" type="slidenum">
              <a:rPr lang="en-GB" altLang="en-US" sz="1300"/>
              <a:pPr algn="r">
                <a:spcBef>
                  <a:spcPct val="0"/>
                </a:spcBef>
              </a:pPr>
              <a:t>33</a:t>
            </a:fld>
            <a:endParaRPr lang="en-GB" altLang="en-US"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941388" y="750888"/>
            <a:ext cx="5006975" cy="3756025"/>
          </a:xfrm>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3" tIns="48302" rIns="96603" bIns="48302"/>
          <a:lstStyle/>
          <a:p>
            <a:pPr eaLnBrk="1" hangingPunct="1">
              <a:spcBef>
                <a:spcPct val="0"/>
              </a:spcBef>
            </a:pPr>
            <a:endParaRPr lang="en-US" altLang="en-US" smtClean="0"/>
          </a:p>
        </p:txBody>
      </p:sp>
      <p:sp>
        <p:nvSpPr>
          <p:cNvPr id="76804" name="Slide Number Placeholder 3"/>
          <p:cNvSpPr txBox="1">
            <a:spLocks noGrp="1"/>
          </p:cNvSpPr>
          <p:nvPr/>
        </p:nvSpPr>
        <p:spPr bwMode="auto">
          <a:xfrm>
            <a:off x="3903663" y="9515475"/>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3" tIns="48302" rIns="96603" bIns="48302" anchor="b"/>
          <a:lstStyle>
            <a:lvl1pPr algn="l" defTabSz="966788" eaLnBrk="0" hangingPunct="0">
              <a:spcBef>
                <a:spcPct val="30000"/>
              </a:spcBef>
              <a:defRPr sz="1200">
                <a:solidFill>
                  <a:schemeClr val="tx1"/>
                </a:solidFill>
                <a:latin typeface="Times New Roman" pitchFamily="18" charset="0"/>
                <a:cs typeface="Arial" charset="0"/>
              </a:defRPr>
            </a:lvl1pPr>
            <a:lvl2pPr marL="742950" indent="-285750" algn="l" defTabSz="966788" eaLnBrk="0" hangingPunct="0">
              <a:spcBef>
                <a:spcPct val="30000"/>
              </a:spcBef>
              <a:defRPr sz="1200">
                <a:solidFill>
                  <a:schemeClr val="tx1"/>
                </a:solidFill>
                <a:latin typeface="Times New Roman" pitchFamily="18" charset="0"/>
                <a:cs typeface="Arial" charset="0"/>
              </a:defRPr>
            </a:lvl2pPr>
            <a:lvl3pPr marL="1143000" indent="-228600" algn="l" defTabSz="966788" eaLnBrk="0" hangingPunct="0">
              <a:spcBef>
                <a:spcPct val="30000"/>
              </a:spcBef>
              <a:defRPr sz="1200">
                <a:solidFill>
                  <a:schemeClr val="tx1"/>
                </a:solidFill>
                <a:latin typeface="Times New Roman" pitchFamily="18" charset="0"/>
                <a:cs typeface="Arial" charset="0"/>
              </a:defRPr>
            </a:lvl3pPr>
            <a:lvl4pPr marL="1600200" indent="-228600" algn="l" defTabSz="966788" eaLnBrk="0" hangingPunct="0">
              <a:spcBef>
                <a:spcPct val="30000"/>
              </a:spcBef>
              <a:defRPr sz="1200">
                <a:solidFill>
                  <a:schemeClr val="tx1"/>
                </a:solidFill>
                <a:latin typeface="Times New Roman" pitchFamily="18" charset="0"/>
                <a:cs typeface="Arial" charset="0"/>
              </a:defRPr>
            </a:lvl4pPr>
            <a:lvl5pPr marL="2057400" indent="-228600" algn="l" defTabSz="966788" eaLnBrk="0" hangingPunct="0">
              <a:spcBef>
                <a:spcPct val="30000"/>
              </a:spcBef>
              <a:defRPr sz="1200">
                <a:solidFill>
                  <a:schemeClr val="tx1"/>
                </a:solidFill>
                <a:latin typeface="Times New Roman" pitchFamily="18" charset="0"/>
                <a:cs typeface="Arial"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cs typeface="Arial" charset="0"/>
              </a:defRPr>
            </a:lvl9pPr>
          </a:lstStyle>
          <a:p>
            <a:pPr algn="r">
              <a:spcBef>
                <a:spcPct val="0"/>
              </a:spcBef>
            </a:pPr>
            <a:fld id="{BF4981E7-5ED2-48F3-BD01-41BCE01C44C9}" type="slidenum">
              <a:rPr lang="en-GB" altLang="en-US" sz="1300"/>
              <a:pPr algn="r">
                <a:spcBef>
                  <a:spcPct val="0"/>
                </a:spcBef>
              </a:pPr>
              <a:t>34</a:t>
            </a:fld>
            <a:endParaRPr lang="en-GB" alt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941388" y="750888"/>
            <a:ext cx="5006975" cy="3756025"/>
          </a:xfrm>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3" tIns="48302" rIns="96603" bIns="48302"/>
          <a:lstStyle/>
          <a:p>
            <a:pPr eaLnBrk="1" hangingPunct="1">
              <a:spcBef>
                <a:spcPct val="0"/>
              </a:spcBef>
            </a:pPr>
            <a:endParaRPr lang="en-US" altLang="en-US" smtClean="0"/>
          </a:p>
        </p:txBody>
      </p:sp>
      <p:sp>
        <p:nvSpPr>
          <p:cNvPr id="78852" name="Slide Number Placeholder 3"/>
          <p:cNvSpPr txBox="1">
            <a:spLocks noGrp="1"/>
          </p:cNvSpPr>
          <p:nvPr/>
        </p:nvSpPr>
        <p:spPr bwMode="auto">
          <a:xfrm>
            <a:off x="3903663" y="9515475"/>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3" tIns="48302" rIns="96603" bIns="48302" anchor="b"/>
          <a:lstStyle>
            <a:lvl1pPr algn="l" defTabSz="966788" eaLnBrk="0" hangingPunct="0">
              <a:spcBef>
                <a:spcPct val="30000"/>
              </a:spcBef>
              <a:defRPr sz="1200">
                <a:solidFill>
                  <a:schemeClr val="tx1"/>
                </a:solidFill>
                <a:latin typeface="Times New Roman" pitchFamily="18" charset="0"/>
                <a:cs typeface="Arial" charset="0"/>
              </a:defRPr>
            </a:lvl1pPr>
            <a:lvl2pPr marL="742950" indent="-285750" algn="l" defTabSz="966788" eaLnBrk="0" hangingPunct="0">
              <a:spcBef>
                <a:spcPct val="30000"/>
              </a:spcBef>
              <a:defRPr sz="1200">
                <a:solidFill>
                  <a:schemeClr val="tx1"/>
                </a:solidFill>
                <a:latin typeface="Times New Roman" pitchFamily="18" charset="0"/>
                <a:cs typeface="Arial" charset="0"/>
              </a:defRPr>
            </a:lvl2pPr>
            <a:lvl3pPr marL="1143000" indent="-228600" algn="l" defTabSz="966788" eaLnBrk="0" hangingPunct="0">
              <a:spcBef>
                <a:spcPct val="30000"/>
              </a:spcBef>
              <a:defRPr sz="1200">
                <a:solidFill>
                  <a:schemeClr val="tx1"/>
                </a:solidFill>
                <a:latin typeface="Times New Roman" pitchFamily="18" charset="0"/>
                <a:cs typeface="Arial" charset="0"/>
              </a:defRPr>
            </a:lvl3pPr>
            <a:lvl4pPr marL="1600200" indent="-228600" algn="l" defTabSz="966788" eaLnBrk="0" hangingPunct="0">
              <a:spcBef>
                <a:spcPct val="30000"/>
              </a:spcBef>
              <a:defRPr sz="1200">
                <a:solidFill>
                  <a:schemeClr val="tx1"/>
                </a:solidFill>
                <a:latin typeface="Times New Roman" pitchFamily="18" charset="0"/>
                <a:cs typeface="Arial" charset="0"/>
              </a:defRPr>
            </a:lvl4pPr>
            <a:lvl5pPr marL="2057400" indent="-228600" algn="l" defTabSz="966788" eaLnBrk="0" hangingPunct="0">
              <a:spcBef>
                <a:spcPct val="30000"/>
              </a:spcBef>
              <a:defRPr sz="1200">
                <a:solidFill>
                  <a:schemeClr val="tx1"/>
                </a:solidFill>
                <a:latin typeface="Times New Roman" pitchFamily="18" charset="0"/>
                <a:cs typeface="Arial"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cs typeface="Arial" charset="0"/>
              </a:defRPr>
            </a:lvl9pPr>
          </a:lstStyle>
          <a:p>
            <a:pPr algn="r">
              <a:spcBef>
                <a:spcPct val="0"/>
              </a:spcBef>
            </a:pPr>
            <a:fld id="{A3877C29-FD64-4C7F-8A05-898FEA6D227B}" type="slidenum">
              <a:rPr lang="en-GB" altLang="en-US" sz="1300"/>
              <a:pPr algn="r">
                <a:spcBef>
                  <a:spcPct val="0"/>
                </a:spcBef>
              </a:pPr>
              <a:t>36</a:t>
            </a:fld>
            <a:endParaRPr lang="en-GB" altLang="en-US"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941388" y="750888"/>
            <a:ext cx="5006975" cy="3756025"/>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4580" name="Slide Number Placeholder 3"/>
          <p:cNvSpPr>
            <a:spLocks noGrp="1"/>
          </p:cNvSpPr>
          <p:nvPr>
            <p:ph type="sldNum" sz="quarter" idx="5"/>
          </p:nvPr>
        </p:nvSpPr>
        <p:spPr/>
        <p:txBody>
          <a:bodyPr/>
          <a:lstStyle/>
          <a:p>
            <a:pPr>
              <a:defRPr/>
            </a:pPr>
            <a:fld id="{AD06002F-B62E-4A2E-908F-D7C29AC3C549}" type="slidenum">
              <a:rPr lang="en-GB" smtClean="0"/>
              <a:pPr>
                <a:defRPr/>
              </a:pPr>
              <a:t>47</a:t>
            </a:fld>
            <a:endParaRPr lang="en-GB"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941388" y="750888"/>
            <a:ext cx="5006975" cy="3756025"/>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5604" name="Slide Number Placeholder 3"/>
          <p:cNvSpPr>
            <a:spLocks noGrp="1"/>
          </p:cNvSpPr>
          <p:nvPr>
            <p:ph type="sldNum" sz="quarter" idx="5"/>
          </p:nvPr>
        </p:nvSpPr>
        <p:spPr/>
        <p:txBody>
          <a:bodyPr/>
          <a:lstStyle/>
          <a:p>
            <a:pPr>
              <a:defRPr/>
            </a:pPr>
            <a:fld id="{7CDE73D8-AC7A-4C67-BC3E-403311775394}" type="slidenum">
              <a:rPr lang="en-GB" smtClean="0"/>
              <a:pPr>
                <a:defRPr/>
              </a:pPr>
              <a:t>48</a:t>
            </a:fld>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941388" y="750888"/>
            <a:ext cx="5006975" cy="3756025"/>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0484" name="Slide Number Placeholder 3"/>
          <p:cNvSpPr>
            <a:spLocks noGrp="1"/>
          </p:cNvSpPr>
          <p:nvPr>
            <p:ph type="sldNum" sz="quarter" idx="5"/>
          </p:nvPr>
        </p:nvSpPr>
        <p:spPr/>
        <p:txBody>
          <a:bodyPr/>
          <a:lstStyle/>
          <a:p>
            <a:pPr>
              <a:defRPr/>
            </a:pPr>
            <a:fld id="{2A8F3867-5344-4FD2-9330-7DADF87FA03B}" type="slidenum">
              <a:rPr lang="en-GB" smtClean="0"/>
              <a:pPr>
                <a:defRPr/>
              </a:pPr>
              <a:t>49</a:t>
            </a:fld>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941388" y="750888"/>
            <a:ext cx="5006975" cy="3756025"/>
          </a:xfrm>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p:txBody>
          <a:bodyPr/>
          <a:lstStyle/>
          <a:p>
            <a:pPr>
              <a:defRPr/>
            </a:pPr>
            <a:fld id="{4D8AAFE8-921A-4E89-9BE5-DFB21B60275B}" type="slidenum">
              <a:rPr lang="en-GB" smtClean="0"/>
              <a:pPr>
                <a:defRPr/>
              </a:pPr>
              <a:t>50</a:t>
            </a:fld>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941388" y="750888"/>
            <a:ext cx="5006975" cy="3756025"/>
          </a:xfrm>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2532" name="Slide Number Placeholder 3"/>
          <p:cNvSpPr>
            <a:spLocks noGrp="1"/>
          </p:cNvSpPr>
          <p:nvPr>
            <p:ph type="sldNum" sz="quarter" idx="5"/>
          </p:nvPr>
        </p:nvSpPr>
        <p:spPr/>
        <p:txBody>
          <a:bodyPr/>
          <a:lstStyle/>
          <a:p>
            <a:pPr>
              <a:defRPr/>
            </a:pPr>
            <a:fld id="{A178A7A8-DC92-4865-8FC3-EF19F287AE05}" type="slidenum">
              <a:rPr lang="en-GB" smtClean="0"/>
              <a:pPr>
                <a:defRPr/>
              </a:pPr>
              <a:t>51</a:t>
            </a:fld>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941388" y="750888"/>
            <a:ext cx="5006975" cy="3756025"/>
          </a:xfrm>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6628" name="Slide Number Placeholder 3"/>
          <p:cNvSpPr>
            <a:spLocks noGrp="1"/>
          </p:cNvSpPr>
          <p:nvPr>
            <p:ph type="sldNum" sz="quarter" idx="5"/>
          </p:nvPr>
        </p:nvSpPr>
        <p:spPr/>
        <p:txBody>
          <a:bodyPr/>
          <a:lstStyle/>
          <a:p>
            <a:pPr>
              <a:defRPr/>
            </a:pPr>
            <a:fld id="{0648E4E8-012E-4178-8AD8-BEA4C8DB5B42}" type="slidenum">
              <a:rPr lang="en-GB" smtClean="0"/>
              <a:pPr>
                <a:defRPr/>
              </a:pPr>
              <a:t>52</a:t>
            </a:fld>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941388" y="750888"/>
            <a:ext cx="5006975" cy="3756025"/>
          </a:xfrm>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69636" name="Slide Number Placeholder 3"/>
          <p:cNvSpPr>
            <a:spLocks noGrp="1"/>
          </p:cNvSpPr>
          <p:nvPr>
            <p:ph type="sldNum" sz="quarter" idx="5"/>
          </p:nvPr>
        </p:nvSpPr>
        <p:spPr/>
        <p:txBody>
          <a:bodyPr/>
          <a:lstStyle/>
          <a:p>
            <a:pPr>
              <a:defRPr/>
            </a:pPr>
            <a:fld id="{D09AA4DE-9D47-47D6-8625-E46776801F81}" type="slidenum">
              <a:rPr lang="en-GB" smtClean="0"/>
              <a:pPr>
                <a:defRPr/>
              </a:pPr>
              <a:t>2</a:t>
            </a:fld>
            <a:endParaRPr lang="en-GB"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941388" y="750888"/>
            <a:ext cx="5006975" cy="3756025"/>
          </a:xfrm>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7652" name="Slide Number Placeholder 3"/>
          <p:cNvSpPr>
            <a:spLocks noGrp="1"/>
          </p:cNvSpPr>
          <p:nvPr>
            <p:ph type="sldNum" sz="quarter" idx="5"/>
          </p:nvPr>
        </p:nvSpPr>
        <p:spPr/>
        <p:txBody>
          <a:bodyPr/>
          <a:lstStyle/>
          <a:p>
            <a:pPr>
              <a:defRPr/>
            </a:pPr>
            <a:fld id="{FF0AF7CC-3092-49E7-973B-89FF63C3E14B}" type="slidenum">
              <a:rPr lang="en-GB" smtClean="0"/>
              <a:pPr>
                <a:defRPr/>
              </a:pPr>
              <a:t>53</a:t>
            </a:fld>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xfrm>
            <a:off x="941388" y="750888"/>
            <a:ext cx="5006975" cy="3756025"/>
          </a:xfrm>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8676" name="Slide Number Placeholder 3"/>
          <p:cNvSpPr>
            <a:spLocks noGrp="1"/>
          </p:cNvSpPr>
          <p:nvPr>
            <p:ph type="sldNum" sz="quarter" idx="5"/>
          </p:nvPr>
        </p:nvSpPr>
        <p:spPr/>
        <p:txBody>
          <a:bodyPr/>
          <a:lstStyle/>
          <a:p>
            <a:pPr>
              <a:defRPr/>
            </a:pPr>
            <a:fld id="{294696F7-D5AA-4C3F-A67A-A9EA44DE5146}" type="slidenum">
              <a:rPr lang="en-GB" smtClean="0"/>
              <a:pPr>
                <a:defRPr/>
              </a:pPr>
              <a:t>54</a:t>
            </a:fld>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941388" y="750888"/>
            <a:ext cx="5006975" cy="3756025"/>
          </a:xfrm>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67588" name="Slide Number Placeholder 3"/>
          <p:cNvSpPr>
            <a:spLocks noGrp="1"/>
          </p:cNvSpPr>
          <p:nvPr>
            <p:ph type="sldNum" sz="quarter" idx="5"/>
          </p:nvPr>
        </p:nvSpPr>
        <p:spPr/>
        <p:txBody>
          <a:bodyPr/>
          <a:lstStyle/>
          <a:p>
            <a:pPr>
              <a:defRPr/>
            </a:pPr>
            <a:fld id="{0396A795-03BC-4990-AB52-2672BBCB8445}" type="slidenum">
              <a:rPr lang="en-GB" smtClean="0"/>
              <a:pPr>
                <a:defRPr/>
              </a:pPr>
              <a:t>55</a:t>
            </a:fld>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941388" y="750888"/>
            <a:ext cx="5006975" cy="3756025"/>
          </a:xfrm>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t>CUTOUT AMS SLITTER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941388" y="750888"/>
            <a:ext cx="5006975" cy="3756025"/>
          </a:xfrm>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2164" name="Slide Number Placeholder 3"/>
          <p:cNvSpPr txBox="1">
            <a:spLocks noGrp="1"/>
          </p:cNvSpPr>
          <p:nvPr/>
        </p:nvSpPr>
        <p:spPr bwMode="auto">
          <a:xfrm>
            <a:off x="3903663" y="9515475"/>
            <a:ext cx="2984500" cy="501650"/>
          </a:xfrm>
          <a:prstGeom prst="rect">
            <a:avLst/>
          </a:prstGeom>
          <a:noFill/>
          <a:ln>
            <a:miter lim="800000"/>
            <a:headEnd/>
            <a:tailEnd/>
          </a:ln>
        </p:spPr>
        <p:txBody>
          <a:bodyPr lIns="96616" tIns="48308" rIns="96616" bIns="48308" anchor="b"/>
          <a:lstStyle/>
          <a:p>
            <a:pPr algn="r" defTabSz="966788" eaLnBrk="0" hangingPunct="0">
              <a:defRPr/>
            </a:pPr>
            <a:fld id="{CB360C9D-A9BD-40B3-A64A-5B9929FBCBBC}" type="slidenum">
              <a:rPr lang="en-GB" sz="1300">
                <a:latin typeface="Times New Roman" pitchFamily="18" charset="0"/>
                <a:cs typeface="+mn-cs"/>
              </a:rPr>
              <a:pPr algn="r" defTabSz="966788" eaLnBrk="0" hangingPunct="0">
                <a:defRPr/>
              </a:pPr>
              <a:t>6</a:t>
            </a:fld>
            <a:endParaRPr lang="en-GB" sz="1300">
              <a:latin typeface="Times New Roman" pitchFamily="18"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941388" y="750888"/>
            <a:ext cx="5006975" cy="3756025"/>
          </a:xfrm>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3" tIns="48302" rIns="96603" bIns="48302"/>
          <a:lstStyle/>
          <a:p>
            <a:pPr eaLnBrk="1" hangingPunct="1">
              <a:spcBef>
                <a:spcPct val="0"/>
              </a:spcBef>
            </a:pPr>
            <a:endParaRPr lang="en-US" altLang="en-US" smtClean="0"/>
          </a:p>
        </p:txBody>
      </p:sp>
      <p:sp>
        <p:nvSpPr>
          <p:cNvPr id="73732" name="Slide Number Placeholder 3"/>
          <p:cNvSpPr txBox="1">
            <a:spLocks noGrp="1"/>
          </p:cNvSpPr>
          <p:nvPr/>
        </p:nvSpPr>
        <p:spPr bwMode="auto">
          <a:xfrm>
            <a:off x="3903663" y="9515475"/>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3" tIns="48302" rIns="96603" bIns="48302" anchor="b"/>
          <a:lstStyle>
            <a:lvl1pPr algn="l" defTabSz="966788" eaLnBrk="0" hangingPunct="0">
              <a:spcBef>
                <a:spcPct val="30000"/>
              </a:spcBef>
              <a:defRPr sz="1200">
                <a:solidFill>
                  <a:schemeClr val="tx1"/>
                </a:solidFill>
                <a:latin typeface="Times New Roman" pitchFamily="18" charset="0"/>
                <a:cs typeface="Arial" charset="0"/>
              </a:defRPr>
            </a:lvl1pPr>
            <a:lvl2pPr marL="742950" indent="-285750" algn="l" defTabSz="966788" eaLnBrk="0" hangingPunct="0">
              <a:spcBef>
                <a:spcPct val="30000"/>
              </a:spcBef>
              <a:defRPr sz="1200">
                <a:solidFill>
                  <a:schemeClr val="tx1"/>
                </a:solidFill>
                <a:latin typeface="Times New Roman" pitchFamily="18" charset="0"/>
                <a:cs typeface="Arial" charset="0"/>
              </a:defRPr>
            </a:lvl2pPr>
            <a:lvl3pPr marL="1143000" indent="-228600" algn="l" defTabSz="966788" eaLnBrk="0" hangingPunct="0">
              <a:spcBef>
                <a:spcPct val="30000"/>
              </a:spcBef>
              <a:defRPr sz="1200">
                <a:solidFill>
                  <a:schemeClr val="tx1"/>
                </a:solidFill>
                <a:latin typeface="Times New Roman" pitchFamily="18" charset="0"/>
                <a:cs typeface="Arial" charset="0"/>
              </a:defRPr>
            </a:lvl3pPr>
            <a:lvl4pPr marL="1600200" indent="-228600" algn="l" defTabSz="966788" eaLnBrk="0" hangingPunct="0">
              <a:spcBef>
                <a:spcPct val="30000"/>
              </a:spcBef>
              <a:defRPr sz="1200">
                <a:solidFill>
                  <a:schemeClr val="tx1"/>
                </a:solidFill>
                <a:latin typeface="Times New Roman" pitchFamily="18" charset="0"/>
                <a:cs typeface="Arial" charset="0"/>
              </a:defRPr>
            </a:lvl4pPr>
            <a:lvl5pPr marL="2057400" indent="-228600" algn="l" defTabSz="966788" eaLnBrk="0" hangingPunct="0">
              <a:spcBef>
                <a:spcPct val="30000"/>
              </a:spcBef>
              <a:defRPr sz="1200">
                <a:solidFill>
                  <a:schemeClr val="tx1"/>
                </a:solidFill>
                <a:latin typeface="Times New Roman" pitchFamily="18" charset="0"/>
                <a:cs typeface="Arial"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cs typeface="Arial" charset="0"/>
              </a:defRPr>
            </a:lvl9pPr>
          </a:lstStyle>
          <a:p>
            <a:pPr algn="r">
              <a:spcBef>
                <a:spcPct val="0"/>
              </a:spcBef>
            </a:pPr>
            <a:fld id="{E64B0FB4-F110-4DB5-B9DE-3A9163318A56}" type="slidenum">
              <a:rPr lang="en-GB" altLang="en-US" sz="1300"/>
              <a:pPr algn="r">
                <a:spcBef>
                  <a:spcPct val="0"/>
                </a:spcBef>
              </a:pPr>
              <a:t>7</a:t>
            </a:fld>
            <a:endParaRPr lang="en-GB" alt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941388" y="750888"/>
            <a:ext cx="5006975" cy="3756025"/>
          </a:xfrm>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70660" name="Slide Number Placeholder 3"/>
          <p:cNvSpPr>
            <a:spLocks noGrp="1"/>
          </p:cNvSpPr>
          <p:nvPr>
            <p:ph type="sldNum" sz="quarter" idx="5"/>
          </p:nvPr>
        </p:nvSpPr>
        <p:spPr/>
        <p:txBody>
          <a:bodyPr/>
          <a:lstStyle/>
          <a:p>
            <a:pPr>
              <a:defRPr/>
            </a:pPr>
            <a:fld id="{E56E4011-FA62-461F-A4D2-7E8F7C77D6F3}" type="slidenum">
              <a:rPr lang="en-GB" smtClean="0"/>
              <a:pPr>
                <a:defRPr/>
              </a:pPr>
              <a:t>8</a:t>
            </a:fld>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941388" y="750888"/>
            <a:ext cx="5006975" cy="3756025"/>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71684" name="Slide Number Placeholder 3"/>
          <p:cNvSpPr>
            <a:spLocks noGrp="1"/>
          </p:cNvSpPr>
          <p:nvPr>
            <p:ph type="sldNum" sz="quarter" idx="5"/>
          </p:nvPr>
        </p:nvSpPr>
        <p:spPr/>
        <p:txBody>
          <a:bodyPr/>
          <a:lstStyle/>
          <a:p>
            <a:pPr>
              <a:defRPr/>
            </a:pPr>
            <a:fld id="{D2BBEE6D-6E61-41E6-9351-46E55B0A3CEE}" type="slidenum">
              <a:rPr lang="en-GB" smtClean="0"/>
              <a:pPr>
                <a:defRPr/>
              </a:pPr>
              <a:t>9</a:t>
            </a:fld>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941388" y="750888"/>
            <a:ext cx="5006975" cy="3756025"/>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6628" name="Slide Number Placeholder 3"/>
          <p:cNvSpPr>
            <a:spLocks noGrp="1"/>
          </p:cNvSpPr>
          <p:nvPr>
            <p:ph type="sldNum" sz="quarter" idx="5"/>
          </p:nvPr>
        </p:nvSpPr>
        <p:spPr/>
        <p:txBody>
          <a:bodyPr/>
          <a:lstStyle/>
          <a:p>
            <a:pPr>
              <a:defRPr/>
            </a:pPr>
            <a:fld id="{9D428E80-1CC4-48D4-9AD6-BA50EE5055CB}" type="slidenum">
              <a:rPr lang="en-GB" smtClean="0"/>
              <a:pPr>
                <a:defRPr/>
              </a:pPr>
              <a:t>24</a:t>
            </a:fld>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50888"/>
            <a:ext cx="5006975" cy="37560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33AFBB1-CCD9-4A69-B636-E3FE557D7370}" type="slidenum">
              <a:rPr lang="en-GB" smtClean="0"/>
              <a:pPr>
                <a:defRPr/>
              </a:pPr>
              <a:t>25</a:t>
            </a:fld>
            <a:endParaRPr lang="en-GB"/>
          </a:p>
        </p:txBody>
      </p:sp>
    </p:spTree>
    <p:extLst>
      <p:ext uri="{BB962C8B-B14F-4D97-AF65-F5344CB8AC3E}">
        <p14:creationId xmlns:p14="http://schemas.microsoft.com/office/powerpoint/2010/main" val="1342971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a:defRPr/>
            </a:pPr>
            <a:fld id="{C2B493FA-0AA5-4B3B-A3B6-9C373D7DA908}" type="datetimeFigureOut">
              <a:rPr lang="en-US" smtClean="0"/>
              <a:pPr>
                <a:defRPr/>
              </a:pPr>
              <a:t>11/12/2014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748DF910-28F2-4694-83EE-A42D251341D5}" type="slidenum">
              <a:rPr lang="en-GB" smtClean="0"/>
              <a:pPr>
                <a:defRPr/>
              </a:pPr>
              <a:t>‹#›</a:t>
            </a:fld>
            <a:endParaRPr lang="en-GB"/>
          </a:p>
        </p:txBody>
      </p:sp>
    </p:spTree>
    <p:extLst>
      <p:ext uri="{BB962C8B-B14F-4D97-AF65-F5344CB8AC3E}">
        <p14:creationId xmlns:p14="http://schemas.microsoft.com/office/powerpoint/2010/main" val="2081927948"/>
      </p:ext>
    </p:extLst>
  </p:cSld>
  <p:clrMapOvr>
    <a:masterClrMapping/>
  </p:clrMapOvr>
  <p:transition spd="med">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0AFB4B37-D75E-480F-9A70-05F252F4A773}" type="datetimeFigureOut">
              <a:rPr lang="en-US" smtClean="0"/>
              <a:pPr>
                <a:defRPr/>
              </a:pPr>
              <a:t>11/12/2014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FBA6E068-7062-4E20-B453-B61304929501}" type="slidenum">
              <a:rPr lang="en-GB" smtClean="0"/>
              <a:pPr>
                <a:defRPr/>
              </a:pPr>
              <a:t>‹#›</a:t>
            </a:fld>
            <a:endParaRPr lang="en-GB"/>
          </a:p>
        </p:txBody>
      </p:sp>
    </p:spTree>
    <p:extLst>
      <p:ext uri="{BB962C8B-B14F-4D97-AF65-F5344CB8AC3E}">
        <p14:creationId xmlns:p14="http://schemas.microsoft.com/office/powerpoint/2010/main" val="2494750978"/>
      </p:ext>
    </p:extLst>
  </p:cSld>
  <p:clrMapOvr>
    <a:masterClrMapping/>
  </p:clrMapOvr>
  <p:transition spd="med">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45C38747-F161-429E-9CDE-F2A4BF3723CD}" type="datetimeFigureOut">
              <a:rPr lang="en-US" smtClean="0"/>
              <a:pPr>
                <a:defRPr/>
              </a:pPr>
              <a:t>11/12/2014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D1EFF0E-CC43-4621-8E6B-9212D6D14B51}" type="slidenum">
              <a:rPr lang="en-GB" smtClean="0"/>
              <a:pPr>
                <a:defRPr/>
              </a:pPr>
              <a:t>‹#›</a:t>
            </a:fld>
            <a:endParaRPr lang="en-GB"/>
          </a:p>
        </p:txBody>
      </p:sp>
    </p:spTree>
    <p:extLst>
      <p:ext uri="{BB962C8B-B14F-4D97-AF65-F5344CB8AC3E}">
        <p14:creationId xmlns:p14="http://schemas.microsoft.com/office/powerpoint/2010/main" val="4029118984"/>
      </p:ext>
    </p:extLst>
  </p:cSld>
  <p:clrMapOvr>
    <a:masterClrMapping/>
  </p:clrMapOvr>
  <p:transition spd="med">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DA546061-7E2B-4F08-987A-95816A44B8CD}" type="datetimeFigureOut">
              <a:rPr lang="en-US" smtClean="0"/>
              <a:pPr>
                <a:defRPr/>
              </a:pPr>
              <a:t>11/12/2014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FD15C27F-0DC5-46B5-9C9E-09E73D11AB1C}" type="slidenum">
              <a:rPr lang="en-GB" smtClean="0"/>
              <a:pPr>
                <a:defRPr/>
              </a:pPr>
              <a:t>‹#›</a:t>
            </a:fld>
            <a:endParaRPr lang="en-GB"/>
          </a:p>
        </p:txBody>
      </p:sp>
    </p:spTree>
    <p:extLst>
      <p:ext uri="{BB962C8B-B14F-4D97-AF65-F5344CB8AC3E}">
        <p14:creationId xmlns:p14="http://schemas.microsoft.com/office/powerpoint/2010/main" val="372912269"/>
      </p:ext>
    </p:extLst>
  </p:cSld>
  <p:clrMapOvr>
    <a:masterClrMapping/>
  </p:clrMapOvr>
  <p:transition spd="med">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E29616E3-8155-4C23-8F7E-88B657670B98}" type="datetimeFigureOut">
              <a:rPr lang="en-US" smtClean="0"/>
              <a:pPr>
                <a:defRPr/>
              </a:pPr>
              <a:t>11/12/2014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8B4CD55B-0DCF-444F-AA0D-0E1047BEB60B}" type="slidenum">
              <a:rPr lang="en-GB" smtClean="0"/>
              <a:pPr>
                <a:defRPr/>
              </a:pPr>
              <a:t>‹#›</a:t>
            </a:fld>
            <a:endParaRPr lang="en-GB"/>
          </a:p>
        </p:txBody>
      </p:sp>
    </p:spTree>
    <p:extLst>
      <p:ext uri="{BB962C8B-B14F-4D97-AF65-F5344CB8AC3E}">
        <p14:creationId xmlns:p14="http://schemas.microsoft.com/office/powerpoint/2010/main" val="4222432544"/>
      </p:ext>
    </p:extLst>
  </p:cSld>
  <p:clrMapOvr>
    <a:masterClrMapping/>
  </p:clrMapOvr>
  <p:transition spd="med">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a:defRPr/>
            </a:pPr>
            <a:fld id="{52FC9DC3-A4A0-403B-AB4C-562893DD1863}" type="datetimeFigureOut">
              <a:rPr lang="en-US" smtClean="0"/>
              <a:pPr>
                <a:defRPr/>
              </a:pPr>
              <a:t>11/12/2014</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C588FCBB-C929-42FB-AFBD-B2E9568E464C}" type="slidenum">
              <a:rPr lang="en-GB" smtClean="0"/>
              <a:pPr>
                <a:defRPr/>
              </a:pPr>
              <a:t>‹#›</a:t>
            </a:fld>
            <a:endParaRPr lang="en-GB"/>
          </a:p>
        </p:txBody>
      </p:sp>
    </p:spTree>
    <p:extLst>
      <p:ext uri="{BB962C8B-B14F-4D97-AF65-F5344CB8AC3E}">
        <p14:creationId xmlns:p14="http://schemas.microsoft.com/office/powerpoint/2010/main" val="628092018"/>
      </p:ext>
    </p:extLst>
  </p:cSld>
  <p:clrMapOvr>
    <a:masterClrMapping/>
  </p:clrMapOvr>
  <p:transition spd="med">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a:defRPr/>
            </a:pPr>
            <a:fld id="{47C49D5A-A7EB-4A60-A650-7B9B672EAADD}" type="datetimeFigureOut">
              <a:rPr lang="en-US" smtClean="0"/>
              <a:pPr>
                <a:defRPr/>
              </a:pPr>
              <a:t>11/12/2014</a:t>
            </a:fld>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E1F2EFDA-CA79-4ECD-BD86-4977C02FFBBE}" type="slidenum">
              <a:rPr lang="en-GB" smtClean="0"/>
              <a:pPr>
                <a:defRPr/>
              </a:pPr>
              <a:t>‹#›</a:t>
            </a:fld>
            <a:endParaRPr lang="en-GB"/>
          </a:p>
        </p:txBody>
      </p:sp>
    </p:spTree>
    <p:extLst>
      <p:ext uri="{BB962C8B-B14F-4D97-AF65-F5344CB8AC3E}">
        <p14:creationId xmlns:p14="http://schemas.microsoft.com/office/powerpoint/2010/main" val="2567737251"/>
      </p:ext>
    </p:extLst>
  </p:cSld>
  <p:clrMapOvr>
    <a:masterClrMapping/>
  </p:clrMapOvr>
  <p:transition spd="med">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a:defRPr/>
            </a:pPr>
            <a:fld id="{9E75996A-9AB2-4E46-A770-45FCD479C860}" type="datetimeFigureOut">
              <a:rPr lang="en-US" smtClean="0"/>
              <a:pPr>
                <a:defRPr/>
              </a:pPr>
              <a:t>11/12/2014</a:t>
            </a:fld>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765C39A3-07D9-4C53-A64D-38DB36C67CCE}" type="slidenum">
              <a:rPr lang="en-GB" smtClean="0"/>
              <a:pPr>
                <a:defRPr/>
              </a:pPr>
              <a:t>‹#›</a:t>
            </a:fld>
            <a:endParaRPr lang="en-GB"/>
          </a:p>
        </p:txBody>
      </p:sp>
    </p:spTree>
    <p:extLst>
      <p:ext uri="{BB962C8B-B14F-4D97-AF65-F5344CB8AC3E}">
        <p14:creationId xmlns:p14="http://schemas.microsoft.com/office/powerpoint/2010/main" val="2509578818"/>
      </p:ext>
    </p:extLst>
  </p:cSld>
  <p:clrMapOvr>
    <a:masterClrMapping/>
  </p:clrMapOvr>
  <p:transition spd="med">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DEE7D04-5703-4DBE-8207-D1D5D44861D6}" type="datetimeFigureOut">
              <a:rPr lang="en-US" smtClean="0"/>
              <a:pPr>
                <a:defRPr/>
              </a:pPr>
              <a:t>11/12/2014</a:t>
            </a:fld>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7059113E-C514-49AE-B27F-13CF47954F21}" type="slidenum">
              <a:rPr lang="en-GB" smtClean="0"/>
              <a:pPr>
                <a:defRPr/>
              </a:pPr>
              <a:t>‹#›</a:t>
            </a:fld>
            <a:endParaRPr lang="en-GB"/>
          </a:p>
        </p:txBody>
      </p:sp>
    </p:spTree>
    <p:extLst>
      <p:ext uri="{BB962C8B-B14F-4D97-AF65-F5344CB8AC3E}">
        <p14:creationId xmlns:p14="http://schemas.microsoft.com/office/powerpoint/2010/main" val="4122458552"/>
      </p:ext>
    </p:extLst>
  </p:cSld>
  <p:clrMapOvr>
    <a:masterClrMapping/>
  </p:clrMapOvr>
  <p:transition spd="med">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3A42AA7-70C9-4DB9-8565-1F3F036F80EF}" type="datetimeFigureOut">
              <a:rPr lang="en-US" smtClean="0"/>
              <a:pPr>
                <a:defRPr/>
              </a:pPr>
              <a:t>11/12/2014</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049C063C-40E3-4F4F-A99E-195B9738C8BD}" type="slidenum">
              <a:rPr lang="en-GB" smtClean="0"/>
              <a:pPr>
                <a:defRPr/>
              </a:pPr>
              <a:t>‹#›</a:t>
            </a:fld>
            <a:endParaRPr lang="en-GB"/>
          </a:p>
        </p:txBody>
      </p:sp>
    </p:spTree>
    <p:extLst>
      <p:ext uri="{BB962C8B-B14F-4D97-AF65-F5344CB8AC3E}">
        <p14:creationId xmlns:p14="http://schemas.microsoft.com/office/powerpoint/2010/main" val="870581507"/>
      </p:ext>
    </p:extLst>
  </p:cSld>
  <p:clrMapOvr>
    <a:masterClrMapping/>
  </p:clrMapOvr>
  <p:transition spd="med">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8A5CE430-9D28-466A-88BA-C89D80B4563D}" type="datetimeFigureOut">
              <a:rPr lang="en-US" smtClean="0"/>
              <a:pPr>
                <a:defRPr/>
              </a:pPr>
              <a:t>11/12/2014</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B5E4711A-D0FB-42E3-9ED9-818BD40CBB07}" type="slidenum">
              <a:rPr lang="en-GB" smtClean="0"/>
              <a:pPr>
                <a:defRPr/>
              </a:pPr>
              <a:t>‹#›</a:t>
            </a:fld>
            <a:endParaRPr lang="en-GB"/>
          </a:p>
        </p:txBody>
      </p:sp>
    </p:spTree>
    <p:extLst>
      <p:ext uri="{BB962C8B-B14F-4D97-AF65-F5344CB8AC3E}">
        <p14:creationId xmlns:p14="http://schemas.microsoft.com/office/powerpoint/2010/main" val="1533834368"/>
      </p:ext>
    </p:extLst>
  </p:cSld>
  <p:clrMapOvr>
    <a:masterClrMapping/>
  </p:clrMapOvr>
  <p:transition spd="med">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000066">
                <a:lumMod val="0"/>
              </a:srgbClr>
            </a:gs>
            <a:gs pos="50000">
              <a:srgbClr val="0066FF"/>
            </a:gs>
            <a:gs pos="90000">
              <a:srgbClr val="000066">
                <a:lumMod val="40000"/>
              </a:srgbClr>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3E167CC-4E7E-4120-97B2-CB386BBB3B45}" type="datetimeFigureOut">
              <a:rPr lang="en-US" smtClean="0"/>
              <a:pPr>
                <a:defRPr/>
              </a:pPr>
              <a:t>11/12/2014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E024F7E-1B2C-468F-8046-DF63FC5A40E3}" type="slidenum">
              <a:rPr lang="en-GB" smtClean="0"/>
              <a:pPr>
                <a:defRPr/>
              </a:pPr>
              <a:t>‹#›</a:t>
            </a:fld>
            <a:endParaRPr lang="en-GB"/>
          </a:p>
        </p:txBody>
      </p:sp>
    </p:spTree>
    <p:extLst>
      <p:ext uri="{BB962C8B-B14F-4D97-AF65-F5344CB8AC3E}">
        <p14:creationId xmlns:p14="http://schemas.microsoft.com/office/powerpoint/2010/main" val="1566225452"/>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ransition spd="med">
    <p:wipe dir="r"/>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1.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69.jpeg"/><Relationship Id="rId7" Type="http://schemas.openxmlformats.org/officeDocument/2006/relationships/image" Target="../media/image71.jpeg"/><Relationship Id="rId2" Type="http://schemas.openxmlformats.org/officeDocument/2006/relationships/image" Target="../media/image68.jpe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70.jpe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10.wdp"/><Relationship Id="rId7" Type="http://schemas.openxmlformats.org/officeDocument/2006/relationships/image" Target="../media/image70.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73.png"/><Relationship Id="rId5" Type="http://schemas.microsoft.com/office/2007/relationships/hdphoto" Target="../media/hdphoto9.wdp"/><Relationship Id="rId10" Type="http://schemas.microsoft.com/office/2007/relationships/hdphoto" Target="../media/hdphoto7.wdp"/><Relationship Id="rId4" Type="http://schemas.openxmlformats.org/officeDocument/2006/relationships/image" Target="../media/image71.jpe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3.png"/><Relationship Id="rId3" Type="http://schemas.openxmlformats.org/officeDocument/2006/relationships/image" Target="../media/image1.png"/><Relationship Id="rId7" Type="http://schemas.openxmlformats.org/officeDocument/2006/relationships/image" Target="../media/image71.jpeg"/><Relationship Id="rId12" Type="http://schemas.microsoft.com/office/2007/relationships/hdphoto" Target="../media/hdphoto7.wdp"/><Relationship Id="rId2" Type="http://schemas.openxmlformats.org/officeDocument/2006/relationships/image" Target="../media/image74.jpeg"/><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42.png"/><Relationship Id="rId5" Type="http://schemas.openxmlformats.org/officeDocument/2006/relationships/image" Target="../media/image72.jpeg"/><Relationship Id="rId10" Type="http://schemas.microsoft.com/office/2007/relationships/hdphoto" Target="../media/hdphoto8.wdp"/><Relationship Id="rId4" Type="http://schemas.openxmlformats.org/officeDocument/2006/relationships/image" Target="../media/image75.png"/><Relationship Id="rId9" Type="http://schemas.openxmlformats.org/officeDocument/2006/relationships/image" Target="../media/image70.jpeg"/></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8.jpe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1.pn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jpeg"/><Relationship Id="rId3" Type="http://schemas.openxmlformats.org/officeDocument/2006/relationships/image" Target="../media/image94.png"/><Relationship Id="rId7" Type="http://schemas.openxmlformats.org/officeDocument/2006/relationships/image" Target="../media/image96.jpeg"/><Relationship Id="rId12" Type="http://schemas.openxmlformats.org/officeDocument/2006/relationships/image" Target="../media/image101.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3.png"/><Relationship Id="rId11" Type="http://schemas.openxmlformats.org/officeDocument/2006/relationships/image" Target="../media/image100.jpeg"/><Relationship Id="rId5" Type="http://schemas.openxmlformats.org/officeDocument/2006/relationships/oleObject" Target="../embeddings/oleObject2.bin"/><Relationship Id="rId10" Type="http://schemas.openxmlformats.org/officeDocument/2006/relationships/image" Target="../media/image99.png"/><Relationship Id="rId4" Type="http://schemas.openxmlformats.org/officeDocument/2006/relationships/image" Target="../media/image95.jpeg"/><Relationship Id="rId9" Type="http://schemas.openxmlformats.org/officeDocument/2006/relationships/image" Target="../media/image98.jpeg"/><Relationship Id="rId1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5.png"/></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7.jpeg"/><Relationship Id="rId7" Type="http://schemas.openxmlformats.org/officeDocument/2006/relationships/image" Target="../media/image97.pn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99.png"/><Relationship Id="rId4" Type="http://schemas.openxmlformats.org/officeDocument/2006/relationships/image" Target="../media/image108.jpeg"/></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0.jpeg"/><Relationship Id="rId7" Type="http://schemas.openxmlformats.org/officeDocument/2006/relationships/image" Target="../media/image11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89.jpeg"/></Relationships>
</file>

<file path=ppt/slides/_rels/slide3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16.jpeg"/><Relationship Id="rId4" Type="http://schemas.openxmlformats.org/officeDocument/2006/relationships/image" Target="../media/image115.jpeg"/></Relationships>
</file>

<file path=ppt/slides/_rels/slide3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19.jpeg"/></Relationships>
</file>

<file path=ppt/slides/_rels/slide36.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30.jpeg"/><Relationship Id="rId3" Type="http://schemas.openxmlformats.org/officeDocument/2006/relationships/image" Target="../media/image120.jpeg"/><Relationship Id="rId7" Type="http://schemas.openxmlformats.org/officeDocument/2006/relationships/image" Target="../media/image124.jpeg"/><Relationship Id="rId12" Type="http://schemas.openxmlformats.org/officeDocument/2006/relationships/image" Target="../media/image12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3.jpeg"/><Relationship Id="rId11" Type="http://schemas.openxmlformats.org/officeDocument/2006/relationships/image" Target="../media/image128.jpeg"/><Relationship Id="rId5" Type="http://schemas.openxmlformats.org/officeDocument/2006/relationships/image" Target="../media/image122.jpeg"/><Relationship Id="rId15" Type="http://schemas.openxmlformats.org/officeDocument/2006/relationships/image" Target="../media/image1.png"/><Relationship Id="rId10" Type="http://schemas.openxmlformats.org/officeDocument/2006/relationships/image" Target="../media/image127.jpeg"/><Relationship Id="rId4" Type="http://schemas.openxmlformats.org/officeDocument/2006/relationships/image" Target="../media/image121.jpeg"/><Relationship Id="rId9" Type="http://schemas.openxmlformats.org/officeDocument/2006/relationships/image" Target="../media/image126.jpeg"/><Relationship Id="rId14" Type="http://schemas.openxmlformats.org/officeDocument/2006/relationships/image" Target="../media/image131.jpeg"/></Relationships>
</file>

<file path=ppt/slides/_rels/slide37.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jpeg"/><Relationship Id="rId3" Type="http://schemas.openxmlformats.org/officeDocument/2006/relationships/image" Target="../media/image132.jpeg"/><Relationship Id="rId7" Type="http://schemas.openxmlformats.org/officeDocument/2006/relationships/image" Target="../media/image136.png"/><Relationship Id="rId12" Type="http://schemas.openxmlformats.org/officeDocument/2006/relationships/image" Target="../media/image141.jpeg"/><Relationship Id="rId2" Type="http://schemas.openxmlformats.org/officeDocument/2006/relationships/image" Target="../media/image131.jpeg"/><Relationship Id="rId16"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5.png"/><Relationship Id="rId11" Type="http://schemas.openxmlformats.org/officeDocument/2006/relationships/image" Target="../media/image140.jpeg"/><Relationship Id="rId5" Type="http://schemas.openxmlformats.org/officeDocument/2006/relationships/image" Target="../media/image134.png"/><Relationship Id="rId15" Type="http://schemas.openxmlformats.org/officeDocument/2006/relationships/image" Target="../media/image144.jpeg"/><Relationship Id="rId10" Type="http://schemas.openxmlformats.org/officeDocument/2006/relationships/image" Target="../media/image139.jpeg"/><Relationship Id="rId4" Type="http://schemas.openxmlformats.org/officeDocument/2006/relationships/image" Target="../media/image133.png"/><Relationship Id="rId9" Type="http://schemas.openxmlformats.org/officeDocument/2006/relationships/image" Target="../media/image138.jpeg"/><Relationship Id="rId14" Type="http://schemas.openxmlformats.org/officeDocument/2006/relationships/image" Target="../media/image143.jpeg"/></Relationships>
</file>

<file path=ppt/slides/_rels/slide38.xml.rels><?xml version="1.0" encoding="UTF-8" standalone="yes"?>
<Relationships xmlns="http://schemas.openxmlformats.org/package/2006/relationships"><Relationship Id="rId8" Type="http://schemas.openxmlformats.org/officeDocument/2006/relationships/image" Target="../media/image151.jpeg"/><Relationship Id="rId13" Type="http://schemas.openxmlformats.org/officeDocument/2006/relationships/image" Target="../media/image1.png"/><Relationship Id="rId3" Type="http://schemas.openxmlformats.org/officeDocument/2006/relationships/image" Target="../media/image146.jpeg"/><Relationship Id="rId7" Type="http://schemas.openxmlformats.org/officeDocument/2006/relationships/image" Target="../media/image150.jpeg"/><Relationship Id="rId12" Type="http://schemas.openxmlformats.org/officeDocument/2006/relationships/image" Target="../media/image155.jpeg"/><Relationship Id="rId2" Type="http://schemas.openxmlformats.org/officeDocument/2006/relationships/image" Target="../media/image145.jpeg"/><Relationship Id="rId1" Type="http://schemas.openxmlformats.org/officeDocument/2006/relationships/slideLayout" Target="../slideLayouts/slideLayout7.xml"/><Relationship Id="rId6" Type="http://schemas.openxmlformats.org/officeDocument/2006/relationships/image" Target="../media/image149.jpeg"/><Relationship Id="rId11" Type="http://schemas.openxmlformats.org/officeDocument/2006/relationships/image" Target="../media/image154.jpeg"/><Relationship Id="rId5" Type="http://schemas.openxmlformats.org/officeDocument/2006/relationships/image" Target="../media/image148.jpeg"/><Relationship Id="rId10" Type="http://schemas.openxmlformats.org/officeDocument/2006/relationships/image" Target="../media/image153.jpeg"/><Relationship Id="rId4" Type="http://schemas.openxmlformats.org/officeDocument/2006/relationships/image" Target="../media/image147.jpeg"/><Relationship Id="rId9" Type="http://schemas.openxmlformats.org/officeDocument/2006/relationships/image" Target="../media/image152.jpeg"/></Relationships>
</file>

<file path=ppt/slides/_rels/slide3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6.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png"/><Relationship Id="rId2" Type="http://schemas.openxmlformats.org/officeDocument/2006/relationships/image" Target="../media/image157.jpeg"/><Relationship Id="rId1" Type="http://schemas.openxmlformats.org/officeDocument/2006/relationships/slideLayout" Target="../slideLayouts/slideLayout7.xml"/><Relationship Id="rId6" Type="http://schemas.openxmlformats.org/officeDocument/2006/relationships/image" Target="../media/image155.jpeg"/><Relationship Id="rId5" Type="http://schemas.openxmlformats.org/officeDocument/2006/relationships/image" Target="../media/image160.png"/><Relationship Id="rId4" Type="http://schemas.openxmlformats.org/officeDocument/2006/relationships/image" Target="../media/image159.jpeg"/></Relationships>
</file>

<file path=ppt/slides/_rels/slide4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64.jpeg"/><Relationship Id="rId4" Type="http://schemas.openxmlformats.org/officeDocument/2006/relationships/image" Target="../media/image163.jpeg"/></Relationships>
</file>

<file path=ppt/slides/_rels/slide42.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jpeg"/><Relationship Id="rId7" Type="http://schemas.openxmlformats.org/officeDocument/2006/relationships/image" Target="../media/image170.jpeg"/><Relationship Id="rId2" Type="http://schemas.openxmlformats.org/officeDocument/2006/relationships/image" Target="../media/image165.jpeg"/><Relationship Id="rId1" Type="http://schemas.openxmlformats.org/officeDocument/2006/relationships/slideLayout" Target="../slideLayouts/slideLayout7.xml"/><Relationship Id="rId6" Type="http://schemas.openxmlformats.org/officeDocument/2006/relationships/image" Target="../media/image169.png"/><Relationship Id="rId11" Type="http://schemas.openxmlformats.org/officeDocument/2006/relationships/image" Target="../media/image1.png"/><Relationship Id="rId5" Type="http://schemas.openxmlformats.org/officeDocument/2006/relationships/image" Target="../media/image168.png"/><Relationship Id="rId10" Type="http://schemas.openxmlformats.org/officeDocument/2006/relationships/image" Target="../media/image172.jpeg"/><Relationship Id="rId4" Type="http://schemas.openxmlformats.org/officeDocument/2006/relationships/image" Target="../media/image167.jpeg"/><Relationship Id="rId9" Type="http://schemas.openxmlformats.org/officeDocument/2006/relationships/hyperlink" Target="http://www.army-technology.com/projects/italiansoldiersystem/italiansoldiersystem9.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77.jpeg"/><Relationship Id="rId4" Type="http://schemas.openxmlformats.org/officeDocument/2006/relationships/image" Target="../media/image176.jpe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80.jpe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microsoft.com/office/2007/relationships/hdphoto" Target="../media/hdphoto6.wdp"/><Relationship Id="rId3" Type="http://schemas.openxmlformats.org/officeDocument/2006/relationships/image" Target="../media/image14.jpeg"/><Relationship Id="rId7" Type="http://schemas.openxmlformats.org/officeDocument/2006/relationships/image" Target="../media/image17.jpeg"/><Relationship Id="rId12"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5.wdp"/><Relationship Id="rId5" Type="http://schemas.microsoft.com/office/2007/relationships/hdphoto" Target="../media/hdphoto3.wdp"/><Relationship Id="rId15" Type="http://schemas.openxmlformats.org/officeDocument/2006/relationships/image" Target="../media/image21.jpeg"/><Relationship Id="rId10" Type="http://schemas.openxmlformats.org/officeDocument/2006/relationships/image" Target="../media/image19.png"/><Relationship Id="rId4" Type="http://schemas.openxmlformats.org/officeDocument/2006/relationships/image" Target="../media/image15.jpeg"/><Relationship Id="rId9" Type="http://schemas.microsoft.com/office/2007/relationships/hdphoto" Target="../media/hdphoto4.wdp"/><Relationship Id="rId1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83.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18" Type="http://schemas.openxmlformats.org/officeDocument/2006/relationships/image" Target="../media/image37.png"/><Relationship Id="rId26" Type="http://schemas.openxmlformats.org/officeDocument/2006/relationships/image" Target="../media/image44.png"/><Relationship Id="rId3" Type="http://schemas.openxmlformats.org/officeDocument/2006/relationships/image" Target="../media/image1.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3.png"/><Relationship Id="rId2" Type="http://schemas.openxmlformats.org/officeDocument/2006/relationships/notesSlide" Target="../notesSlides/notesSlide5.xml"/><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24" Type="http://schemas.microsoft.com/office/2007/relationships/hdphoto" Target="../media/hdphoto7.wdp"/><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6.png"/><Relationship Id="rId10" Type="http://schemas.openxmlformats.org/officeDocument/2006/relationships/image" Target="../media/image29.jpe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5.png"/><Relationship Id="rId30"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49.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8"/>
          <p:cNvSpPr txBox="1">
            <a:spLocks noChangeArrowheads="1"/>
          </p:cNvSpPr>
          <p:nvPr/>
        </p:nvSpPr>
        <p:spPr bwMode="auto">
          <a:xfrm>
            <a:off x="2411413" y="360363"/>
            <a:ext cx="6553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US" altLang="en-US" sz="2300" i="1" dirty="0">
                <a:solidFill>
                  <a:schemeClr val="bg1"/>
                </a:solidFill>
                <a:latin typeface="Arial Rounded MT Bold" panose="020F0704030504030204" pitchFamily="34" charset="0"/>
              </a:rPr>
              <a:t>Forward Thinking Machinery for Lamination</a:t>
            </a:r>
            <a:endParaRPr lang="en-GB" altLang="en-US" sz="2300" i="1" dirty="0">
              <a:solidFill>
                <a:schemeClr val="bg1"/>
              </a:solidFill>
              <a:latin typeface="Arial Rounded MT Bold" panose="020F0704030504030204" pitchFamily="34" charset="0"/>
            </a:endParaRPr>
          </a:p>
        </p:txBody>
      </p:sp>
      <p:sp>
        <p:nvSpPr>
          <p:cNvPr id="13315" name="Rectangle 7"/>
          <p:cNvSpPr>
            <a:spLocks noChangeArrowheads="1"/>
          </p:cNvSpPr>
          <p:nvPr/>
        </p:nvSpPr>
        <p:spPr bwMode="auto">
          <a:xfrm>
            <a:off x="4479925" y="58738"/>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defRPr/>
            </a:pPr>
            <a:endParaRPr lang="en-US" altLang="en-US" sz="1600" smtClean="0">
              <a:latin typeface="+mj-lt"/>
            </a:endParaRPr>
          </a:p>
        </p:txBody>
      </p:sp>
      <p:grpSp>
        <p:nvGrpSpPr>
          <p:cNvPr id="10" name="Group 9"/>
          <p:cNvGrpSpPr>
            <a:grpSpLocks noChangeAspect="1"/>
          </p:cNvGrpSpPr>
          <p:nvPr/>
        </p:nvGrpSpPr>
        <p:grpSpPr bwMode="auto">
          <a:xfrm>
            <a:off x="179388" y="179388"/>
            <a:ext cx="2160587" cy="1081087"/>
            <a:chOff x="972000" y="1008000"/>
            <a:chExt cx="2016000" cy="1008000"/>
          </a:xfrm>
        </p:grpSpPr>
        <p:pic>
          <p:nvPicPr>
            <p:cNvPr id="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i="1" kern="0">
                <a:solidFill>
                  <a:prstClr val="white"/>
                </a:solidFill>
                <a:latin typeface="Calibri"/>
              </a:endParaRPr>
            </a:p>
          </p:txBody>
        </p:sp>
      </p:grpSp>
      <p:pic>
        <p:nvPicPr>
          <p:cNvPr id="3584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150" y="5585157"/>
            <a:ext cx="2176463"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18"/>
          <p:cNvSpPr txBox="1">
            <a:spLocks noChangeArrowheads="1"/>
          </p:cNvSpPr>
          <p:nvPr/>
        </p:nvSpPr>
        <p:spPr bwMode="auto">
          <a:xfrm>
            <a:off x="234950" y="5809788"/>
            <a:ext cx="6553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US" altLang="en-US" sz="2300" i="1" dirty="0">
                <a:solidFill>
                  <a:schemeClr val="bg1"/>
                </a:solidFill>
                <a:latin typeface="Arial Rounded MT Bold" panose="020F0704030504030204" pitchFamily="34" charset="0"/>
              </a:rPr>
              <a:t>Forward Thinking Machinery for Lamination</a:t>
            </a:r>
            <a:endParaRPr lang="en-GB" altLang="en-US" sz="2300" i="1" dirty="0">
              <a:solidFill>
                <a:schemeClr val="bg1"/>
              </a:solidFill>
              <a:latin typeface="Arial Rounded MT Bold" panose="020F0704030504030204" pitchFamily="34" charset="0"/>
            </a:endParaRPr>
          </a:p>
        </p:txBody>
      </p:sp>
      <p:grpSp>
        <p:nvGrpSpPr>
          <p:cNvPr id="4" name="Group 3"/>
          <p:cNvGrpSpPr>
            <a:grpSpLocks noChangeAspect="1"/>
          </p:cNvGrpSpPr>
          <p:nvPr/>
        </p:nvGrpSpPr>
        <p:grpSpPr>
          <a:xfrm>
            <a:off x="504000" y="1620010"/>
            <a:ext cx="3960000" cy="1218460"/>
            <a:chOff x="648000" y="1746000"/>
            <a:chExt cx="4680000" cy="1440000"/>
          </a:xfrm>
        </p:grpSpPr>
        <p:pic>
          <p:nvPicPr>
            <p:cNvPr id="35844"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000" y="1944000"/>
              <a:ext cx="43200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48000" y="1746000"/>
              <a:ext cx="4680000" cy="14400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p:cNvGrpSpPr>
            <a:grpSpLocks noChangeAspect="1"/>
          </p:cNvGrpSpPr>
          <p:nvPr/>
        </p:nvGrpSpPr>
        <p:grpSpPr>
          <a:xfrm>
            <a:off x="4644000" y="1620010"/>
            <a:ext cx="3960000" cy="1188000"/>
            <a:chOff x="4140000" y="3744000"/>
            <a:chExt cx="4680000" cy="1404000"/>
          </a:xfrm>
        </p:grpSpPr>
        <p:sp>
          <p:nvSpPr>
            <p:cNvPr id="11" name="Rectangle 10"/>
            <p:cNvSpPr/>
            <p:nvPr/>
          </p:nvSpPr>
          <p:spPr>
            <a:xfrm>
              <a:off x="4140000" y="3744000"/>
              <a:ext cx="4680000" cy="140400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84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0250" y="3975456"/>
              <a:ext cx="4320000" cy="735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20000" y="4716000"/>
              <a:ext cx="4320000" cy="360000"/>
            </a:xfrm>
            <a:prstGeom prst="rect">
              <a:avLst/>
            </a:prstGeom>
            <a:noFill/>
            <a:ln>
              <a:noFill/>
            </a:ln>
          </p:spPr>
          <p:txBody>
            <a:bodyPr wrap="square" lIns="72000" tIns="72000" rIns="72000" bIns="72000" rtlCol="0" anchor="ctr" anchorCtr="0">
              <a:spAutoFit/>
            </a:bodyPr>
            <a:lstStyle/>
            <a:p>
              <a:r>
                <a:rPr lang="en-GB" dirty="0" smtClean="0">
                  <a:solidFill>
                    <a:srgbClr val="000066"/>
                  </a:solidFill>
                  <a:latin typeface="Arial Rounded MT Bold" panose="020F0704030504030204" pitchFamily="34" charset="0"/>
                </a:rPr>
                <a:t>Solu</a:t>
              </a:r>
              <a:r>
                <a:rPr lang="en-GB" dirty="0" smtClean="0">
                  <a:solidFill>
                    <a:srgbClr val="000066"/>
                  </a:solidFill>
                  <a:latin typeface="Arial Rounded MT Bold" panose="020F0704030504030204" pitchFamily="34" charset="0"/>
                  <a:ea typeface="Verdana"/>
                  <a:cs typeface="Verdana"/>
                </a:rPr>
                <a:t>ções  </a:t>
              </a:r>
              <a:r>
                <a:rPr lang="en-GB" dirty="0" err="1" smtClean="0">
                  <a:solidFill>
                    <a:srgbClr val="000066"/>
                  </a:solidFill>
                  <a:latin typeface="Arial Rounded MT Bold" panose="020F0704030504030204" pitchFamily="34" charset="0"/>
                  <a:ea typeface="Verdana"/>
                  <a:cs typeface="Verdana"/>
                </a:rPr>
                <a:t>Inteligentes</a:t>
              </a:r>
              <a:endParaRPr lang="en-GB" dirty="0">
                <a:solidFill>
                  <a:srgbClr val="000066"/>
                </a:solidFill>
                <a:latin typeface="Arial Rounded MT Bold" panose="020F0704030504030204" pitchFamily="34" charset="0"/>
              </a:endParaRPr>
            </a:p>
          </p:txBody>
        </p:sp>
      </p:grpSp>
      <p:sp>
        <p:nvSpPr>
          <p:cNvPr id="6" name="TextBox 5"/>
          <p:cNvSpPr txBox="1"/>
          <p:nvPr/>
        </p:nvSpPr>
        <p:spPr>
          <a:xfrm>
            <a:off x="180000" y="3617526"/>
            <a:ext cx="8820000" cy="432000"/>
          </a:xfrm>
          <a:prstGeom prst="rect">
            <a:avLst/>
          </a:prstGeom>
          <a:noFill/>
        </p:spPr>
        <p:txBody>
          <a:bodyPr wrap="none" lIns="72000" tIns="72000" rIns="72000" bIns="72000" rtlCol="0" anchor="ctr" anchorCtr="0">
            <a:spAutoFit/>
          </a:bodyPr>
          <a:lstStyle/>
          <a:p>
            <a:r>
              <a:rPr lang="en-GB" sz="2000" i="1" dirty="0" smtClean="0">
                <a:solidFill>
                  <a:srgbClr val="00FFFF"/>
                </a:solidFill>
                <a:latin typeface="Arial Rounded MT Bold" panose="020F0704030504030204" pitchFamily="34" charset="0"/>
              </a:rPr>
              <a:t>Dry heat Lamination – From the mud and straw bricks to the aerospace</a:t>
            </a:r>
            <a:endParaRPr lang="en-GB" sz="2000" i="1" dirty="0">
              <a:solidFill>
                <a:srgbClr val="00FFFF"/>
              </a:solidFill>
              <a:latin typeface="Arial Rounded MT Bold" panose="020F0704030504030204" pitchFamily="34" charset="0"/>
            </a:endParaRPr>
          </a:p>
        </p:txBody>
      </p:sp>
      <p:sp>
        <p:nvSpPr>
          <p:cNvPr id="17" name="TextBox 16"/>
          <p:cNvSpPr txBox="1"/>
          <p:nvPr/>
        </p:nvSpPr>
        <p:spPr>
          <a:xfrm>
            <a:off x="2844000" y="4311500"/>
            <a:ext cx="3528000" cy="864000"/>
          </a:xfrm>
          <a:prstGeom prst="rect">
            <a:avLst/>
          </a:prstGeom>
          <a:noFill/>
        </p:spPr>
        <p:txBody>
          <a:bodyPr wrap="none" lIns="72000" tIns="72000" rIns="72000" bIns="72000" rtlCol="0" anchor="ctr" anchorCtr="0">
            <a:spAutoFit/>
          </a:bodyPr>
          <a:lstStyle/>
          <a:p>
            <a:r>
              <a:rPr lang="en-GB" sz="2000" i="1" dirty="0" smtClean="0">
                <a:solidFill>
                  <a:srgbClr val="00FFFF"/>
                </a:solidFill>
                <a:latin typeface="Arial Rounded MT Bold" panose="020F0704030504030204" pitchFamily="34" charset="0"/>
              </a:rPr>
              <a:t>By Wilson Oricchio</a:t>
            </a:r>
          </a:p>
          <a:p>
            <a:r>
              <a:rPr lang="en-GB" sz="2000" i="1" dirty="0" smtClean="0">
                <a:solidFill>
                  <a:srgbClr val="00FFFF"/>
                </a:solidFill>
                <a:latin typeface="Arial Rounded MT Bold" panose="020F0704030504030204" pitchFamily="34" charset="0"/>
              </a:rPr>
              <a:t>Reliant Machinery Ltd. UK</a:t>
            </a:r>
            <a:endParaRPr lang="en-GB" sz="2000" i="1" dirty="0">
              <a:solidFill>
                <a:srgbClr val="00FFFF"/>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500"/>
                                  </p:stCondLst>
                                  <p:childTnLst>
                                    <p:set>
                                      <p:cBhvr>
                                        <p:cTn id="9" dur="1" fill="hold">
                                          <p:stCondLst>
                                            <p:cond delay="0"/>
                                          </p:stCondLst>
                                        </p:cTn>
                                        <p:tgtEl>
                                          <p:spTgt spid="35847"/>
                                        </p:tgtEl>
                                        <p:attrNameLst>
                                          <p:attrName>style.visibility</p:attrName>
                                        </p:attrNameLst>
                                      </p:cBhvr>
                                      <p:to>
                                        <p:strVal val="visible"/>
                                      </p:to>
                                    </p:set>
                                    <p:animEffect transition="in" filter="wipe(left)">
                                      <p:cBhvr>
                                        <p:cTn id="10" dur="500"/>
                                        <p:tgtEl>
                                          <p:spTgt spid="35847"/>
                                        </p:tgtEl>
                                      </p:cBhvr>
                                    </p:animEffect>
                                  </p:childTnLst>
                                </p:cTn>
                              </p:par>
                            </p:childTnLst>
                          </p:cTn>
                        </p:par>
                        <p:par>
                          <p:cTn id="11" fill="hold">
                            <p:stCondLst>
                              <p:cond delay="1000"/>
                            </p:stCondLst>
                            <p:childTnLst>
                              <p:par>
                                <p:cTn id="12" presetID="22" presetClass="entr" presetSubtype="8" fill="hold" grpId="0" nodeType="afterEffect">
                                  <p:stCondLst>
                                    <p:cond delay="500"/>
                                  </p:stCondLst>
                                  <p:iterate type="wd">
                                    <p:tmPct val="10000"/>
                                  </p:iterate>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par>
                                <p:cTn id="15" presetID="22" presetClass="entr" presetSubtype="8" fill="hold" grpId="0" nodeType="withEffect">
                                  <p:stCondLst>
                                    <p:cond delay="500"/>
                                  </p:stCondLst>
                                  <p:iterate type="wd">
                                    <p:tmPct val="10000"/>
                                  </p:iterate>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2200"/>
                            </p:stCondLst>
                            <p:childTnLst>
                              <p:par>
                                <p:cTn id="19" presetID="21" presetClass="entr" presetSubtype="1" fill="hold" nodeType="after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1000"/>
                                        <p:tgtEl>
                                          <p:spTgt spid="4"/>
                                        </p:tgtEl>
                                      </p:cBhvr>
                                    </p:animEffect>
                                  </p:childTnLst>
                                </p:cTn>
                              </p:par>
                            </p:childTnLst>
                          </p:cTn>
                        </p:par>
                        <p:par>
                          <p:cTn id="22" fill="hold">
                            <p:stCondLst>
                              <p:cond delay="3700"/>
                            </p:stCondLst>
                            <p:childTnLst>
                              <p:par>
                                <p:cTn id="23" presetID="21" presetClass="entr" presetSubtype="1" fill="hold" nodeType="afterEffect">
                                  <p:stCondLst>
                                    <p:cond delay="500"/>
                                  </p:stCondLst>
                                  <p:childTnLst>
                                    <p:set>
                                      <p:cBhvr>
                                        <p:cTn id="24" dur="1" fill="hold">
                                          <p:stCondLst>
                                            <p:cond delay="0"/>
                                          </p:stCondLst>
                                        </p:cTn>
                                        <p:tgtEl>
                                          <p:spTgt spid="14"/>
                                        </p:tgtEl>
                                        <p:attrNameLst>
                                          <p:attrName>style.visibility</p:attrName>
                                        </p:attrNameLst>
                                      </p:cBhvr>
                                      <p:to>
                                        <p:strVal val="visible"/>
                                      </p:to>
                                    </p:set>
                                    <p:animEffect transition="in" filter="wheel(1)">
                                      <p:cBhvr>
                                        <p:cTn id="25" dur="1000"/>
                                        <p:tgtEl>
                                          <p:spTgt spid="14"/>
                                        </p:tgtEl>
                                      </p:cBhvr>
                                    </p:animEffect>
                                  </p:childTnLst>
                                </p:cTn>
                              </p:par>
                            </p:childTnLst>
                          </p:cTn>
                        </p:par>
                        <p:par>
                          <p:cTn id="26" fill="hold">
                            <p:stCondLst>
                              <p:cond delay="5200"/>
                            </p:stCondLst>
                            <p:childTnLst>
                              <p:par>
                                <p:cTn id="27" presetID="22" presetClass="entr" presetSubtype="8" fill="hold" grpId="0" nodeType="afterEffect">
                                  <p:stCondLst>
                                    <p:cond delay="50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p:stCondLst>
                              <p:cond delay="6200"/>
                            </p:stCondLst>
                            <p:childTnLst>
                              <p:par>
                                <p:cTn id="31" presetID="22" presetClass="entr" presetSubtype="8" fill="hold" grpId="0" nodeType="afterEffect">
                                  <p:stCondLst>
                                    <p:cond delay="50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P spid="15" grpId="0" autoUpdateAnimBg="0"/>
      <p:bldP spid="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a:grpSpLocks noChangeAspect="1"/>
          </p:cNvGrpSpPr>
          <p:nvPr/>
        </p:nvGrpSpPr>
        <p:grpSpPr bwMode="auto">
          <a:xfrm>
            <a:off x="144000" y="144000"/>
            <a:ext cx="1440001" cy="720000"/>
            <a:chOff x="972000" y="1008000"/>
            <a:chExt cx="2016000" cy="1008000"/>
          </a:xfrm>
        </p:grpSpPr>
        <p:pic>
          <p:nvPicPr>
            <p:cNvPr id="31"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33"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Reliant Unique Modular Concept</a:t>
            </a:r>
            <a:endParaRPr lang="en-GB" altLang="en-US" sz="2400" i="1" dirty="0">
              <a:solidFill>
                <a:schemeClr val="bg1"/>
              </a:solidFill>
              <a:latin typeface="Arial Rounded MT Bold" panose="020F0704030504030204" pitchFamily="34" charset="0"/>
            </a:endParaRPr>
          </a:p>
        </p:txBody>
      </p:sp>
      <p:grpSp>
        <p:nvGrpSpPr>
          <p:cNvPr id="34" name="Group 33"/>
          <p:cNvGrpSpPr>
            <a:grpSpLocks noChangeAspect="1"/>
          </p:cNvGrpSpPr>
          <p:nvPr/>
        </p:nvGrpSpPr>
        <p:grpSpPr bwMode="auto">
          <a:xfrm>
            <a:off x="7524000" y="5976000"/>
            <a:ext cx="1440001" cy="720000"/>
            <a:chOff x="972000" y="1008000"/>
            <a:chExt cx="2016000" cy="1008000"/>
          </a:xfrm>
        </p:grpSpPr>
        <p:pic>
          <p:nvPicPr>
            <p:cNvPr id="35"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35"/>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37"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Company Profile</a:t>
            </a:r>
            <a:endParaRPr lang="en-GB" altLang="en-US" sz="2400" i="1" dirty="0">
              <a:solidFill>
                <a:schemeClr val="bg1"/>
              </a:solidFill>
              <a:latin typeface="Arial Rounded MT Bold" panose="020F0704030504030204" pitchFamily="34" charset="0"/>
            </a:endParaRPr>
          </a:p>
        </p:txBody>
      </p:sp>
      <p:grpSp>
        <p:nvGrpSpPr>
          <p:cNvPr id="16" name="Group 84"/>
          <p:cNvGrpSpPr>
            <a:grpSpLocks/>
          </p:cNvGrpSpPr>
          <p:nvPr/>
        </p:nvGrpSpPr>
        <p:grpSpPr bwMode="auto">
          <a:xfrm>
            <a:off x="5446713" y="2368550"/>
            <a:ext cx="1474787" cy="2382838"/>
            <a:chOff x="3413" y="1352"/>
            <a:chExt cx="929" cy="1510"/>
          </a:xfrm>
        </p:grpSpPr>
        <p:sp>
          <p:nvSpPr>
            <p:cNvPr id="17" name="Rectangle 85"/>
            <p:cNvSpPr>
              <a:spLocks noChangeArrowheads="1"/>
            </p:cNvSpPr>
            <p:nvPr/>
          </p:nvSpPr>
          <p:spPr bwMode="auto">
            <a:xfrm>
              <a:off x="3419" y="1352"/>
              <a:ext cx="923" cy="15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pPr>
              <a:endParaRPr lang="en-US" altLang="en-US" sz="1600" i="1">
                <a:solidFill>
                  <a:srgbClr val="00FFFF"/>
                </a:solidFill>
                <a:latin typeface="Arial Rounded MT Bold" panose="020F0704030504030204" pitchFamily="34" charset="0"/>
              </a:endParaRPr>
            </a:p>
          </p:txBody>
        </p:sp>
        <p:pic>
          <p:nvPicPr>
            <p:cNvPr id="18" name="Picture 86" descr="Powerbond 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 y="1376"/>
              <a:ext cx="919" cy="144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9" name="Group 87"/>
          <p:cNvGrpSpPr>
            <a:grpSpLocks noChangeAspect="1"/>
          </p:cNvGrpSpPr>
          <p:nvPr/>
        </p:nvGrpSpPr>
        <p:grpSpPr bwMode="auto">
          <a:xfrm>
            <a:off x="5586413" y="2371725"/>
            <a:ext cx="2062162" cy="2378075"/>
            <a:chOff x="3356" y="1133"/>
            <a:chExt cx="1725" cy="1995"/>
          </a:xfrm>
        </p:grpSpPr>
        <p:sp>
          <p:nvSpPr>
            <p:cNvPr id="20" name="Rectangle 88"/>
            <p:cNvSpPr>
              <a:spLocks noChangeAspect="1" noChangeArrowheads="1"/>
            </p:cNvSpPr>
            <p:nvPr/>
          </p:nvSpPr>
          <p:spPr bwMode="auto">
            <a:xfrm>
              <a:off x="3358" y="1133"/>
              <a:ext cx="1723" cy="1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pPr>
              <a:endParaRPr lang="en-US" altLang="en-US" sz="1600" i="1">
                <a:solidFill>
                  <a:srgbClr val="00FFFF"/>
                </a:solidFill>
                <a:latin typeface="Arial Rounded MT Bold" panose="020F0704030504030204" pitchFamily="34" charset="0"/>
              </a:endParaRPr>
            </a:p>
          </p:txBody>
        </p:sp>
        <p:pic>
          <p:nvPicPr>
            <p:cNvPr id="21" name="Picture 89" descr="Powerbond 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6" y="1175"/>
              <a:ext cx="1700" cy="192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2" name="Group 90"/>
          <p:cNvGrpSpPr>
            <a:grpSpLocks noChangeAspect="1"/>
          </p:cNvGrpSpPr>
          <p:nvPr/>
        </p:nvGrpSpPr>
        <p:grpSpPr bwMode="auto">
          <a:xfrm>
            <a:off x="3508375" y="2374900"/>
            <a:ext cx="2090738" cy="2374900"/>
            <a:chOff x="1565" y="1133"/>
            <a:chExt cx="1751" cy="1995"/>
          </a:xfrm>
        </p:grpSpPr>
        <p:sp>
          <p:nvSpPr>
            <p:cNvPr id="23" name="Rectangle 91"/>
            <p:cNvSpPr>
              <a:spLocks noChangeAspect="1" noChangeArrowheads="1"/>
            </p:cNvSpPr>
            <p:nvPr/>
          </p:nvSpPr>
          <p:spPr bwMode="auto">
            <a:xfrm>
              <a:off x="1565" y="1133"/>
              <a:ext cx="1746" cy="1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pPr>
              <a:endParaRPr lang="en-US" altLang="en-US" sz="1600" i="1">
                <a:solidFill>
                  <a:srgbClr val="00FFFF"/>
                </a:solidFill>
                <a:latin typeface="Arial Rounded MT Bold" panose="020F0704030504030204" pitchFamily="34" charset="0"/>
              </a:endParaRPr>
            </a:p>
          </p:txBody>
        </p:sp>
        <p:pic>
          <p:nvPicPr>
            <p:cNvPr id="24" name="Picture 92" descr="Powerbond 3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0" y="1133"/>
              <a:ext cx="1746" cy="192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5" name="Group 93"/>
          <p:cNvGrpSpPr>
            <a:grpSpLocks noChangeAspect="1"/>
          </p:cNvGrpSpPr>
          <p:nvPr/>
        </p:nvGrpSpPr>
        <p:grpSpPr bwMode="auto">
          <a:xfrm>
            <a:off x="1766888" y="2374900"/>
            <a:ext cx="1743075" cy="2378075"/>
            <a:chOff x="-143" y="1133"/>
            <a:chExt cx="1458" cy="1995"/>
          </a:xfrm>
        </p:grpSpPr>
        <p:sp>
          <p:nvSpPr>
            <p:cNvPr id="26" name="Rectangle 94"/>
            <p:cNvSpPr>
              <a:spLocks noChangeAspect="1" noChangeArrowheads="1"/>
            </p:cNvSpPr>
            <p:nvPr/>
          </p:nvSpPr>
          <p:spPr bwMode="auto">
            <a:xfrm>
              <a:off x="-143" y="1133"/>
              <a:ext cx="1451" cy="1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pPr>
              <a:endParaRPr lang="en-US" altLang="en-US" sz="1600" i="1">
                <a:solidFill>
                  <a:srgbClr val="00FFFF"/>
                </a:solidFill>
                <a:latin typeface="Arial Rounded MT Bold" panose="020F0704030504030204" pitchFamily="34" charset="0"/>
              </a:endParaRPr>
            </a:p>
          </p:txBody>
        </p:sp>
        <p:pic>
          <p:nvPicPr>
            <p:cNvPr id="27" name="Picture 95" descr="Powerbond 5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 y="1133"/>
              <a:ext cx="1428" cy="192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9" name="Group 96"/>
          <p:cNvGrpSpPr>
            <a:grpSpLocks/>
          </p:cNvGrpSpPr>
          <p:nvPr/>
        </p:nvGrpSpPr>
        <p:grpSpPr bwMode="auto">
          <a:xfrm>
            <a:off x="2043113" y="2378075"/>
            <a:ext cx="1468437" cy="2374900"/>
            <a:chOff x="1288" y="1408"/>
            <a:chExt cx="902" cy="1496"/>
          </a:xfrm>
        </p:grpSpPr>
        <p:sp>
          <p:nvSpPr>
            <p:cNvPr id="30" name="Rectangle 97"/>
            <p:cNvSpPr>
              <a:spLocks noChangeAspect="1" noChangeArrowheads="1"/>
            </p:cNvSpPr>
            <p:nvPr/>
          </p:nvSpPr>
          <p:spPr bwMode="auto">
            <a:xfrm>
              <a:off x="1300" y="1435"/>
              <a:ext cx="889" cy="14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pPr>
              <a:endParaRPr lang="en-US" altLang="en-US" sz="1600" i="1">
                <a:solidFill>
                  <a:srgbClr val="00FFFF"/>
                </a:solidFill>
                <a:latin typeface="Arial Rounded MT Bold" panose="020F0704030504030204" pitchFamily="34" charset="0"/>
              </a:endParaRPr>
            </a:p>
          </p:txBody>
        </p:sp>
        <p:pic>
          <p:nvPicPr>
            <p:cNvPr id="38" name="Picture 98" descr="Powerbond 4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8" y="1408"/>
              <a:ext cx="902" cy="144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9" name="Text Box 102"/>
          <p:cNvSpPr txBox="1">
            <a:spLocks noChangeArrowheads="1"/>
          </p:cNvSpPr>
          <p:nvPr/>
        </p:nvSpPr>
        <p:spPr bwMode="auto">
          <a:xfrm>
            <a:off x="2636838" y="1270000"/>
            <a:ext cx="180022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lnSpc>
                <a:spcPct val="90000"/>
              </a:lnSpc>
              <a:buClrTx/>
              <a:buSzTx/>
              <a:buFontTx/>
              <a:buNone/>
              <a:defRPr/>
            </a:pPr>
            <a:r>
              <a:rPr lang="en-US" altLang="en-US" sz="1800" i="1" dirty="0" smtClean="0">
                <a:solidFill>
                  <a:srgbClr val="00FFFF"/>
                </a:solidFill>
                <a:latin typeface="Arial Rounded MT Bold" panose="020F0704030504030204" pitchFamily="34" charset="0"/>
              </a:rPr>
              <a:t>NEW</a:t>
            </a:r>
          </a:p>
          <a:p>
            <a:pPr algn="ctr" eaLnBrk="1" hangingPunct="1">
              <a:lnSpc>
                <a:spcPct val="90000"/>
              </a:lnSpc>
              <a:buClrTx/>
              <a:buSzTx/>
              <a:buFontTx/>
              <a:buNone/>
              <a:defRPr/>
            </a:pPr>
            <a:r>
              <a:rPr lang="en-US" altLang="en-US" sz="1800" i="1" dirty="0" smtClean="0">
                <a:solidFill>
                  <a:srgbClr val="00FFFF"/>
                </a:solidFill>
                <a:latin typeface="Arial Rounded MT Bold" panose="020F0704030504030204" pitchFamily="34" charset="0"/>
              </a:rPr>
              <a:t>Powerbond Cooling Module</a:t>
            </a:r>
            <a:endParaRPr lang="en-GB" altLang="en-US" sz="1800" i="1" dirty="0" smtClean="0">
              <a:solidFill>
                <a:srgbClr val="00FFFF"/>
              </a:solidFill>
              <a:latin typeface="Arial Rounded MT Bold" panose="020F0704030504030204" pitchFamily="34" charset="0"/>
            </a:endParaRPr>
          </a:p>
        </p:txBody>
      </p:sp>
      <p:sp>
        <p:nvSpPr>
          <p:cNvPr id="40" name="Line 104"/>
          <p:cNvSpPr>
            <a:spLocks noChangeShapeType="1"/>
          </p:cNvSpPr>
          <p:nvPr/>
        </p:nvSpPr>
        <p:spPr bwMode="auto">
          <a:xfrm flipH="1">
            <a:off x="3265488" y="2205038"/>
            <a:ext cx="215900" cy="792162"/>
          </a:xfrm>
          <a:prstGeom prst="line">
            <a:avLst/>
          </a:prstGeom>
          <a:noFill/>
          <a:ln w="12700">
            <a:solidFill>
              <a:srgbClr val="000066"/>
            </a:solidFill>
            <a:round/>
            <a:headEnd/>
            <a:tailEnd type="triangle" w="med" len="lg"/>
          </a:ln>
          <a:extLst>
            <a:ext uri="{909E8E84-426E-40DD-AFC4-6F175D3DCCD1}">
              <a14:hiddenFill xmlns:a14="http://schemas.microsoft.com/office/drawing/2010/main">
                <a:noFill/>
              </a14:hiddenFill>
            </a:ext>
          </a:extLst>
        </p:spPr>
        <p:txBody>
          <a:bodyPr/>
          <a:lstStyle/>
          <a:p>
            <a:endParaRPr lang="en-GB" i="1">
              <a:solidFill>
                <a:srgbClr val="00FFFF"/>
              </a:solidFill>
              <a:latin typeface="Arial Rounded MT Bold" panose="020F0704030504030204" pitchFamily="34" charset="0"/>
            </a:endParaRPr>
          </a:p>
        </p:txBody>
      </p:sp>
      <p:sp>
        <p:nvSpPr>
          <p:cNvPr id="41" name="Text Box 107"/>
          <p:cNvSpPr txBox="1">
            <a:spLocks noChangeArrowheads="1"/>
          </p:cNvSpPr>
          <p:nvPr/>
        </p:nvSpPr>
        <p:spPr bwMode="auto">
          <a:xfrm>
            <a:off x="2987675" y="4824413"/>
            <a:ext cx="2808288"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lnSpc>
                <a:spcPct val="90000"/>
              </a:lnSpc>
              <a:buClrTx/>
              <a:buSzTx/>
              <a:buFontTx/>
              <a:buNone/>
              <a:defRPr/>
            </a:pPr>
            <a:r>
              <a:rPr lang="en-US" altLang="en-US" sz="1800" i="1" dirty="0" smtClean="0">
                <a:solidFill>
                  <a:srgbClr val="00FFFF"/>
                </a:solidFill>
                <a:latin typeface="Arial Rounded MT Bold" panose="020F0704030504030204" pitchFamily="34" charset="0"/>
              </a:rPr>
              <a:t>EXISTING </a:t>
            </a:r>
            <a:r>
              <a:rPr lang="en-US" altLang="en-US" sz="1800" i="1" dirty="0" err="1" smtClean="0">
                <a:solidFill>
                  <a:srgbClr val="00FFFF"/>
                </a:solidFill>
                <a:latin typeface="Arial Rounded MT Bold" panose="020F0704030504030204" pitchFamily="34" charset="0"/>
              </a:rPr>
              <a:t>Powerbond</a:t>
            </a:r>
            <a:r>
              <a:rPr lang="en-US" altLang="en-US" sz="1800" i="1" dirty="0" smtClean="0">
                <a:solidFill>
                  <a:srgbClr val="00FFFF"/>
                </a:solidFill>
                <a:latin typeface="Arial Rounded MT Bold" panose="020F0704030504030204" pitchFamily="34" charset="0"/>
              </a:rPr>
              <a:t> Heating / Pressure Module</a:t>
            </a:r>
            <a:endParaRPr lang="en-GB" altLang="en-US" sz="1800" i="1" dirty="0" smtClean="0">
              <a:solidFill>
                <a:srgbClr val="00FFFF"/>
              </a:solidFill>
              <a:latin typeface="Arial Rounded MT Bold" panose="020F0704030504030204" pitchFamily="34" charset="0"/>
            </a:endParaRPr>
          </a:p>
        </p:txBody>
      </p:sp>
      <p:sp>
        <p:nvSpPr>
          <p:cNvPr id="42" name="Line 108"/>
          <p:cNvSpPr>
            <a:spLocks noChangeShapeType="1"/>
          </p:cNvSpPr>
          <p:nvPr/>
        </p:nvSpPr>
        <p:spPr bwMode="auto">
          <a:xfrm flipH="1">
            <a:off x="4489450" y="4221163"/>
            <a:ext cx="215900" cy="792162"/>
          </a:xfrm>
          <a:prstGeom prst="line">
            <a:avLst/>
          </a:prstGeom>
          <a:noFill/>
          <a:ln w="12700">
            <a:solidFill>
              <a:srgbClr val="000066"/>
            </a:solidFill>
            <a:round/>
            <a:headEnd type="triangle" w="med" len="lg"/>
            <a:tailEnd type="none" w="med" len="lg"/>
          </a:ln>
          <a:extLst>
            <a:ext uri="{909E8E84-426E-40DD-AFC4-6F175D3DCCD1}">
              <a14:hiddenFill xmlns:a14="http://schemas.microsoft.com/office/drawing/2010/main">
                <a:noFill/>
              </a14:hiddenFill>
            </a:ext>
          </a:extLst>
        </p:spPr>
        <p:txBody>
          <a:bodyPr/>
          <a:lstStyle/>
          <a:p>
            <a:endParaRPr lang="en-GB" i="1">
              <a:solidFill>
                <a:srgbClr val="00FFFF"/>
              </a:solidFill>
              <a:latin typeface="Arial Rounded MT Bold" panose="020F0704030504030204" pitchFamily="34" charset="0"/>
            </a:endParaRPr>
          </a:p>
        </p:txBody>
      </p:sp>
      <p:sp>
        <p:nvSpPr>
          <p:cNvPr id="43" name="Text Box 102"/>
          <p:cNvSpPr txBox="1">
            <a:spLocks noChangeArrowheads="1"/>
          </p:cNvSpPr>
          <p:nvPr/>
        </p:nvSpPr>
        <p:spPr bwMode="auto">
          <a:xfrm>
            <a:off x="5265738" y="1270000"/>
            <a:ext cx="201136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lnSpc>
                <a:spcPct val="90000"/>
              </a:lnSpc>
              <a:buClrTx/>
              <a:buSzTx/>
              <a:buFontTx/>
              <a:buNone/>
              <a:defRPr/>
            </a:pPr>
            <a:r>
              <a:rPr lang="en-US" altLang="en-US" sz="1800" i="1" smtClean="0">
                <a:solidFill>
                  <a:srgbClr val="00FFFF"/>
                </a:solidFill>
                <a:latin typeface="Arial Rounded MT Bold" panose="020F0704030504030204" pitchFamily="34" charset="0"/>
              </a:rPr>
              <a:t>NEW</a:t>
            </a:r>
          </a:p>
          <a:p>
            <a:pPr algn="ctr" eaLnBrk="1" hangingPunct="1">
              <a:lnSpc>
                <a:spcPct val="90000"/>
              </a:lnSpc>
              <a:buClrTx/>
              <a:buSzTx/>
              <a:buFontTx/>
              <a:buNone/>
              <a:defRPr/>
            </a:pPr>
            <a:r>
              <a:rPr lang="en-US" altLang="en-US" sz="1800" i="1" smtClean="0">
                <a:solidFill>
                  <a:srgbClr val="00FFFF"/>
                </a:solidFill>
                <a:latin typeface="Arial Rounded MT Bold" panose="020F0704030504030204" pitchFamily="34" charset="0"/>
              </a:rPr>
              <a:t>Powerbond Heating  Module</a:t>
            </a:r>
            <a:endParaRPr lang="en-GB" altLang="en-US" sz="1800" i="1" smtClean="0">
              <a:solidFill>
                <a:srgbClr val="00FFFF"/>
              </a:solidFill>
              <a:latin typeface="Arial Rounded MT Bold" panose="020F0704030504030204" pitchFamily="34" charset="0"/>
            </a:endParaRPr>
          </a:p>
        </p:txBody>
      </p:sp>
      <p:sp>
        <p:nvSpPr>
          <p:cNvPr id="44" name="Line 104"/>
          <p:cNvSpPr>
            <a:spLocks noChangeShapeType="1"/>
          </p:cNvSpPr>
          <p:nvPr/>
        </p:nvSpPr>
        <p:spPr bwMode="auto">
          <a:xfrm flipH="1">
            <a:off x="5961063" y="2214563"/>
            <a:ext cx="215900" cy="792162"/>
          </a:xfrm>
          <a:prstGeom prst="line">
            <a:avLst/>
          </a:prstGeom>
          <a:noFill/>
          <a:ln w="12700">
            <a:solidFill>
              <a:srgbClr val="000066"/>
            </a:solidFill>
            <a:round/>
            <a:headEnd/>
            <a:tailEnd type="triangle" w="med" len="lg"/>
          </a:ln>
          <a:extLst>
            <a:ext uri="{909E8E84-426E-40DD-AFC4-6F175D3DCCD1}">
              <a14:hiddenFill xmlns:a14="http://schemas.microsoft.com/office/drawing/2010/main">
                <a:noFill/>
              </a14:hiddenFill>
            </a:ext>
          </a:extLst>
        </p:spPr>
        <p:txBody>
          <a:bodyPr/>
          <a:lstStyle/>
          <a:p>
            <a:endParaRPr lang="en-GB" i="1">
              <a:solidFill>
                <a:srgbClr val="00FFFF"/>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nodeType="withEffect">
                                  <p:stCondLst>
                                    <p:cond delay="500"/>
                                  </p:stCondLst>
                                  <p:childTnLst>
                                    <p:set>
                                      <p:cBhvr>
                                        <p:cTn id="9" dur="1" fill="hold">
                                          <p:stCondLst>
                                            <p:cond delay="0"/>
                                          </p:stCondLst>
                                        </p:cTn>
                                        <p:tgtEl>
                                          <p:spTgt spid="34"/>
                                        </p:tgtEl>
                                        <p:attrNameLst>
                                          <p:attrName>style.visibility</p:attrName>
                                        </p:attrNameLst>
                                      </p:cBhvr>
                                      <p:to>
                                        <p:strVal val="visible"/>
                                      </p:to>
                                    </p:set>
                                    <p:animEffect transition="in" filter="wipe(left)">
                                      <p:cBhvr>
                                        <p:cTn id="10" dur="500"/>
                                        <p:tgtEl>
                                          <p:spTgt spid="34"/>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500"/>
                                        <p:tgtEl>
                                          <p:spTgt spid="33"/>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par>
                          <p:cTn id="18" fill="hold">
                            <p:stCondLst>
                              <p:cond delay="2000"/>
                            </p:stCondLst>
                            <p:childTnLst>
                              <p:par>
                                <p:cTn id="19" presetID="22" presetClass="entr" presetSubtype="2" fill="hold" nodeType="afterEffect">
                                  <p:stCondLst>
                                    <p:cond delay="500"/>
                                  </p:stCondLst>
                                  <p:childTnLst>
                                    <p:set>
                                      <p:cBhvr>
                                        <p:cTn id="20" dur="1" fill="hold">
                                          <p:stCondLst>
                                            <p:cond delay="0"/>
                                          </p:stCondLst>
                                        </p:cTn>
                                        <p:tgtEl>
                                          <p:spTgt spid="19"/>
                                        </p:tgtEl>
                                        <p:attrNameLst>
                                          <p:attrName>style.visibility</p:attrName>
                                        </p:attrNameLst>
                                      </p:cBhvr>
                                      <p:to>
                                        <p:strVal val="visible"/>
                                      </p:to>
                                    </p:set>
                                    <p:animEffect transition="in" filter="wipe(right)">
                                      <p:cBhvr>
                                        <p:cTn id="21" dur="500"/>
                                        <p:tgtEl>
                                          <p:spTgt spid="19"/>
                                        </p:tgtEl>
                                      </p:cBhvr>
                                    </p:animEffect>
                                  </p:childTnLst>
                                </p:cTn>
                              </p:par>
                            </p:childTnLst>
                          </p:cTn>
                        </p:par>
                        <p:par>
                          <p:cTn id="22" fill="hold">
                            <p:stCondLst>
                              <p:cond delay="3000"/>
                            </p:stCondLst>
                            <p:childTnLst>
                              <p:par>
                                <p:cTn id="23" presetID="22" presetClass="entr" presetSubtype="2"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right)">
                                      <p:cBhvr>
                                        <p:cTn id="25" dur="500"/>
                                        <p:tgtEl>
                                          <p:spTgt spid="22"/>
                                        </p:tgtEl>
                                      </p:cBhvr>
                                    </p:animEffect>
                                  </p:childTnLst>
                                </p:cTn>
                              </p:par>
                            </p:childTnLst>
                          </p:cTn>
                        </p:par>
                        <p:par>
                          <p:cTn id="26" fill="hold">
                            <p:stCondLst>
                              <p:cond delay="3500"/>
                            </p:stCondLst>
                            <p:childTnLst>
                              <p:par>
                                <p:cTn id="27" presetID="22" presetClass="entr" presetSubtype="2"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right)">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nodeType="clickEffect">
                                  <p:stCondLst>
                                    <p:cond delay="500"/>
                                  </p:stCondLst>
                                  <p:childTnLst>
                                    <p:animMotion origin="layout" path="M 0.00469 4.07407E-6 L -0.15019 0.00138 " pathEditMode="fixed" rAng="0" ptsTypes="AA">
                                      <p:cBhvr>
                                        <p:cTn id="33" dur="1000" fill="hold"/>
                                        <p:tgtEl>
                                          <p:spTgt spid="25"/>
                                        </p:tgtEl>
                                        <p:attrNameLst>
                                          <p:attrName>ppt_x</p:attrName>
                                          <p:attrName>ppt_y</p:attrName>
                                        </p:attrNameLst>
                                      </p:cBhvr>
                                      <p:rCtr x="-7743" y="69"/>
                                    </p:animMotion>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500"/>
                                  </p:stCondLst>
                                  <p:childTnLst>
                                    <p:set>
                                      <p:cBhvr>
                                        <p:cTn id="37" dur="1" fill="hold">
                                          <p:stCondLst>
                                            <p:cond delay="0"/>
                                          </p:stCondLst>
                                        </p:cTn>
                                        <p:tgtEl>
                                          <p:spTgt spid="29"/>
                                        </p:tgtEl>
                                        <p:attrNameLst>
                                          <p:attrName>style.visibility</p:attrName>
                                        </p:attrNameLst>
                                      </p:cBhvr>
                                      <p:to>
                                        <p:strVal val="visible"/>
                                      </p:to>
                                    </p:set>
                                    <p:animEffect transition="in" filter="wipe(right)">
                                      <p:cBhvr>
                                        <p:cTn id="38" dur="500"/>
                                        <p:tgtEl>
                                          <p:spTgt spid="29"/>
                                        </p:tgtEl>
                                      </p:cBhvr>
                                    </p:animEffect>
                                  </p:childTnLst>
                                </p:cTn>
                              </p:par>
                            </p:childTnLst>
                          </p:cTn>
                        </p:par>
                        <p:par>
                          <p:cTn id="39" fill="hold">
                            <p:stCondLst>
                              <p:cond delay="1000"/>
                            </p:stCondLst>
                            <p:childTnLst>
                              <p:par>
                                <p:cTn id="40" presetID="22" presetClass="entr" presetSubtype="8" fill="hold" grpId="0" nodeType="afterEffect">
                                  <p:stCondLst>
                                    <p:cond delay="500"/>
                                  </p:stCondLst>
                                  <p:childTnLst>
                                    <p:set>
                                      <p:cBhvr>
                                        <p:cTn id="41" dur="1" fill="hold">
                                          <p:stCondLst>
                                            <p:cond delay="0"/>
                                          </p:stCondLst>
                                        </p:cTn>
                                        <p:tgtEl>
                                          <p:spTgt spid="39"/>
                                        </p:tgtEl>
                                        <p:attrNameLst>
                                          <p:attrName>style.visibility</p:attrName>
                                        </p:attrNameLst>
                                      </p:cBhvr>
                                      <p:to>
                                        <p:strVal val="visible"/>
                                      </p:to>
                                    </p:set>
                                    <p:animEffect transition="in" filter="wipe(left)">
                                      <p:cBhvr>
                                        <p:cTn id="42" dur="500"/>
                                        <p:tgtEl>
                                          <p:spTgt spid="39"/>
                                        </p:tgtEl>
                                      </p:cBhvr>
                                    </p:animEffect>
                                  </p:childTnLst>
                                </p:cTn>
                              </p:par>
                            </p:childTnLst>
                          </p:cTn>
                        </p:par>
                        <p:par>
                          <p:cTn id="43" fill="hold">
                            <p:stCondLst>
                              <p:cond delay="2000"/>
                            </p:stCondLst>
                            <p:childTnLst>
                              <p:par>
                                <p:cTn id="44" presetID="22" presetClass="entr" presetSubtype="1" fill="hold" grpId="0" nodeType="afterEffect">
                                  <p:stCondLst>
                                    <p:cond delay="500"/>
                                  </p:stCondLst>
                                  <p:childTnLst>
                                    <p:set>
                                      <p:cBhvr>
                                        <p:cTn id="45" dur="1" fill="hold">
                                          <p:stCondLst>
                                            <p:cond delay="0"/>
                                          </p:stCondLst>
                                        </p:cTn>
                                        <p:tgtEl>
                                          <p:spTgt spid="40"/>
                                        </p:tgtEl>
                                        <p:attrNameLst>
                                          <p:attrName>style.visibility</p:attrName>
                                        </p:attrNameLst>
                                      </p:cBhvr>
                                      <p:to>
                                        <p:strVal val="visible"/>
                                      </p:to>
                                    </p:set>
                                    <p:animEffect transition="in" filter="wipe(up)">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63" presetClass="path" presetSubtype="0" accel="50000" decel="50000" fill="hold" nodeType="clickEffect">
                                  <p:stCondLst>
                                    <p:cond delay="0"/>
                                  </p:stCondLst>
                                  <p:childTnLst>
                                    <p:animMotion origin="layout" path="M 1.38889E-6 -3.33333E-6 L 0.14184 -3.33333E-6 " pathEditMode="relative" rAng="0" ptsTypes="AA">
                                      <p:cBhvr>
                                        <p:cTn id="50" dur="2000" fill="hold"/>
                                        <p:tgtEl>
                                          <p:spTgt spid="19"/>
                                        </p:tgtEl>
                                        <p:attrNameLst>
                                          <p:attrName>ppt_x</p:attrName>
                                          <p:attrName>ppt_y</p:attrName>
                                        </p:attrNameLst>
                                      </p:cBhvr>
                                      <p:rCtr x="7083" y="0"/>
                                    </p:animMotion>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50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1000"/>
                                        <p:tgtEl>
                                          <p:spTgt spid="16"/>
                                        </p:tgtEl>
                                      </p:cBhvr>
                                    </p:animEffect>
                                  </p:childTnLst>
                                </p:cTn>
                              </p:par>
                            </p:childTnLst>
                          </p:cTn>
                        </p:par>
                        <p:par>
                          <p:cTn id="56" fill="hold">
                            <p:stCondLst>
                              <p:cond delay="1500"/>
                            </p:stCondLst>
                            <p:childTnLst>
                              <p:par>
                                <p:cTn id="57" presetID="22" presetClass="entr" presetSubtype="8" fill="hold" grpId="0" nodeType="afterEffect">
                                  <p:stCondLst>
                                    <p:cond delay="500"/>
                                  </p:stCondLst>
                                  <p:childTnLst>
                                    <p:set>
                                      <p:cBhvr>
                                        <p:cTn id="58" dur="1" fill="hold">
                                          <p:stCondLst>
                                            <p:cond delay="0"/>
                                          </p:stCondLst>
                                        </p:cTn>
                                        <p:tgtEl>
                                          <p:spTgt spid="43"/>
                                        </p:tgtEl>
                                        <p:attrNameLst>
                                          <p:attrName>style.visibility</p:attrName>
                                        </p:attrNameLst>
                                      </p:cBhvr>
                                      <p:to>
                                        <p:strVal val="visible"/>
                                      </p:to>
                                    </p:set>
                                    <p:animEffect transition="in" filter="wipe(left)">
                                      <p:cBhvr>
                                        <p:cTn id="59" dur="500"/>
                                        <p:tgtEl>
                                          <p:spTgt spid="43"/>
                                        </p:tgtEl>
                                      </p:cBhvr>
                                    </p:animEffect>
                                  </p:childTnLst>
                                </p:cTn>
                              </p:par>
                            </p:childTnLst>
                          </p:cTn>
                        </p:par>
                        <p:par>
                          <p:cTn id="60" fill="hold">
                            <p:stCondLst>
                              <p:cond delay="2500"/>
                            </p:stCondLst>
                            <p:childTnLst>
                              <p:par>
                                <p:cTn id="61" presetID="22" presetClass="entr" presetSubtype="1" fill="hold" grpId="0" nodeType="after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up)">
                                      <p:cBhvr>
                                        <p:cTn id="63" dur="500"/>
                                        <p:tgtEl>
                                          <p:spTgt spid="44"/>
                                        </p:tgtEl>
                                      </p:cBhvr>
                                    </p:animEffect>
                                  </p:childTnLst>
                                </p:cTn>
                              </p:par>
                            </p:childTnLst>
                          </p:cTn>
                        </p:par>
                        <p:par>
                          <p:cTn id="64" fill="hold">
                            <p:stCondLst>
                              <p:cond delay="3000"/>
                            </p:stCondLst>
                            <p:childTnLst>
                              <p:par>
                                <p:cTn id="65" presetID="22" presetClass="entr" presetSubtype="8" fill="hold" grpId="0" nodeType="afterEffect">
                                  <p:stCondLst>
                                    <p:cond delay="500"/>
                                  </p:stCondLst>
                                  <p:childTnLst>
                                    <p:set>
                                      <p:cBhvr>
                                        <p:cTn id="66" dur="1" fill="hold">
                                          <p:stCondLst>
                                            <p:cond delay="0"/>
                                          </p:stCondLst>
                                        </p:cTn>
                                        <p:tgtEl>
                                          <p:spTgt spid="41"/>
                                        </p:tgtEl>
                                        <p:attrNameLst>
                                          <p:attrName>style.visibility</p:attrName>
                                        </p:attrNameLst>
                                      </p:cBhvr>
                                      <p:to>
                                        <p:strVal val="visible"/>
                                      </p:to>
                                    </p:set>
                                    <p:animEffect transition="in" filter="wipe(left)">
                                      <p:cBhvr>
                                        <p:cTn id="67" dur="500"/>
                                        <p:tgtEl>
                                          <p:spTgt spid="41"/>
                                        </p:tgtEl>
                                      </p:cBhvr>
                                    </p:animEffect>
                                  </p:childTnLst>
                                </p:cTn>
                              </p:par>
                            </p:childTnLst>
                          </p:cTn>
                        </p:par>
                        <p:par>
                          <p:cTn id="68" fill="hold">
                            <p:stCondLst>
                              <p:cond delay="4000"/>
                            </p:stCondLst>
                            <p:childTnLst>
                              <p:par>
                                <p:cTn id="69" presetID="22" presetClass="entr" presetSubtype="4" fill="hold" grpId="0" nodeType="afterEffect">
                                  <p:stCondLst>
                                    <p:cond delay="500"/>
                                  </p:stCondLst>
                                  <p:childTnLst>
                                    <p:set>
                                      <p:cBhvr>
                                        <p:cTn id="70" dur="1" fill="hold">
                                          <p:stCondLst>
                                            <p:cond delay="0"/>
                                          </p:stCondLst>
                                        </p:cTn>
                                        <p:tgtEl>
                                          <p:spTgt spid="42"/>
                                        </p:tgtEl>
                                        <p:attrNameLst>
                                          <p:attrName>style.visibility</p:attrName>
                                        </p:attrNameLst>
                                      </p:cBhvr>
                                      <p:to>
                                        <p:strVal val="visible"/>
                                      </p:to>
                                    </p:set>
                                    <p:animEffect transition="in" filter="wipe(down)">
                                      <p:cBhvr>
                                        <p:cTn id="7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p:bldP spid="39" grpId="0"/>
      <p:bldP spid="40" grpId="0" animBg="1"/>
      <p:bldP spid="41" grpId="0"/>
      <p:bldP spid="42" grpId="0" animBg="1"/>
      <p:bldP spid="43" grpId="0"/>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40" name="Line 132"/>
          <p:cNvSpPr>
            <a:spLocks noChangeShapeType="1"/>
          </p:cNvSpPr>
          <p:nvPr/>
        </p:nvSpPr>
        <p:spPr bwMode="auto">
          <a:xfrm flipH="1">
            <a:off x="2988000" y="1800000"/>
            <a:ext cx="0" cy="3888000"/>
          </a:xfrm>
          <a:prstGeom prst="line">
            <a:avLst/>
          </a:prstGeom>
          <a:noFill/>
          <a:ln w="19050">
            <a:solidFill>
              <a:srgbClr val="FF6600"/>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GB">
              <a:solidFill>
                <a:schemeClr val="accent2">
                  <a:lumMod val="20000"/>
                  <a:lumOff val="80000"/>
                </a:schemeClr>
              </a:solidFill>
              <a:latin typeface="+mj-lt"/>
            </a:endParaRPr>
          </a:p>
        </p:txBody>
      </p:sp>
      <p:sp>
        <p:nvSpPr>
          <p:cNvPr id="43137" name="Line 129"/>
          <p:cNvSpPr>
            <a:spLocks noChangeShapeType="1"/>
          </p:cNvSpPr>
          <p:nvPr/>
        </p:nvSpPr>
        <p:spPr bwMode="auto">
          <a:xfrm>
            <a:off x="216000" y="3492000"/>
            <a:ext cx="6048000" cy="0"/>
          </a:xfrm>
          <a:prstGeom prst="line">
            <a:avLst/>
          </a:prstGeom>
          <a:noFill/>
          <a:ln w="19050">
            <a:solidFill>
              <a:srgbClr val="FFFF00"/>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GB">
              <a:solidFill>
                <a:schemeClr val="accent2">
                  <a:lumMod val="20000"/>
                  <a:lumOff val="80000"/>
                </a:schemeClr>
              </a:solidFill>
              <a:latin typeface="+mj-lt"/>
            </a:endParaRPr>
          </a:p>
        </p:txBody>
      </p:sp>
      <p:sp>
        <p:nvSpPr>
          <p:cNvPr id="43128" name="Line 120"/>
          <p:cNvSpPr>
            <a:spLocks noChangeShapeType="1"/>
          </p:cNvSpPr>
          <p:nvPr/>
        </p:nvSpPr>
        <p:spPr bwMode="auto">
          <a:xfrm flipV="1">
            <a:off x="1296000" y="2090738"/>
            <a:ext cx="1692001" cy="3033682"/>
          </a:xfrm>
          <a:prstGeom prst="line">
            <a:avLst/>
          </a:prstGeom>
          <a:noFill/>
          <a:ln w="76200">
            <a:solidFill>
              <a:srgbClr val="FF6600"/>
            </a:solidFill>
            <a:round/>
            <a:headEnd/>
            <a:tailEnd/>
          </a:ln>
          <a:extLst>
            <a:ext uri="{909E8E84-426E-40DD-AFC4-6F175D3DCCD1}">
              <a14:hiddenFill xmlns:a14="http://schemas.microsoft.com/office/drawing/2010/main">
                <a:noFill/>
              </a14:hiddenFill>
            </a:ext>
          </a:extLst>
        </p:spPr>
        <p:txBody>
          <a:bodyPr/>
          <a:lstStyle/>
          <a:p>
            <a:pPr>
              <a:defRPr/>
            </a:pPr>
            <a:endParaRPr lang="en-GB">
              <a:solidFill>
                <a:schemeClr val="accent2">
                  <a:lumMod val="20000"/>
                  <a:lumOff val="80000"/>
                </a:schemeClr>
              </a:solidFill>
              <a:latin typeface="+mj-lt"/>
            </a:endParaRPr>
          </a:p>
        </p:txBody>
      </p:sp>
      <p:sp>
        <p:nvSpPr>
          <p:cNvPr id="43129" name="Line 121"/>
          <p:cNvSpPr>
            <a:spLocks noChangeShapeType="1"/>
          </p:cNvSpPr>
          <p:nvPr/>
        </p:nvSpPr>
        <p:spPr bwMode="auto">
          <a:xfrm flipV="1">
            <a:off x="1296000" y="3494880"/>
            <a:ext cx="1692001" cy="1629540"/>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a:lstStyle/>
          <a:p>
            <a:pPr>
              <a:defRPr/>
            </a:pPr>
            <a:endParaRPr lang="en-GB">
              <a:solidFill>
                <a:schemeClr val="accent2">
                  <a:lumMod val="20000"/>
                  <a:lumOff val="80000"/>
                </a:schemeClr>
              </a:solidFill>
              <a:latin typeface="+mj-lt"/>
            </a:endParaRPr>
          </a:p>
        </p:txBody>
      </p:sp>
      <p:sp>
        <p:nvSpPr>
          <p:cNvPr id="43130" name="Line 122"/>
          <p:cNvSpPr>
            <a:spLocks noChangeShapeType="1"/>
          </p:cNvSpPr>
          <p:nvPr/>
        </p:nvSpPr>
        <p:spPr bwMode="auto">
          <a:xfrm flipV="1">
            <a:off x="360001" y="3494880"/>
            <a:ext cx="5543999" cy="1600081"/>
          </a:xfrm>
          <a:prstGeom prst="line">
            <a:avLst/>
          </a:prstGeom>
          <a:noFill/>
          <a:ln w="76200">
            <a:solidFill>
              <a:srgbClr val="00FF00"/>
            </a:solidFill>
            <a:round/>
            <a:headEnd/>
            <a:tailEnd/>
          </a:ln>
          <a:extLst>
            <a:ext uri="{909E8E84-426E-40DD-AFC4-6F175D3DCCD1}">
              <a14:hiddenFill xmlns:a14="http://schemas.microsoft.com/office/drawing/2010/main">
                <a:noFill/>
              </a14:hiddenFill>
            </a:ext>
          </a:extLst>
        </p:spPr>
        <p:txBody>
          <a:bodyPr/>
          <a:lstStyle/>
          <a:p>
            <a:pPr>
              <a:defRPr/>
            </a:pPr>
            <a:endParaRPr lang="en-GB">
              <a:solidFill>
                <a:schemeClr val="accent2">
                  <a:lumMod val="20000"/>
                  <a:lumOff val="80000"/>
                </a:schemeClr>
              </a:solidFill>
              <a:latin typeface="+mj-lt"/>
            </a:endParaRPr>
          </a:p>
        </p:txBody>
      </p:sp>
      <p:sp>
        <p:nvSpPr>
          <p:cNvPr id="43131" name="Line 123"/>
          <p:cNvSpPr>
            <a:spLocks noChangeShapeType="1"/>
          </p:cNvSpPr>
          <p:nvPr/>
        </p:nvSpPr>
        <p:spPr bwMode="auto">
          <a:xfrm flipV="1">
            <a:off x="360002" y="3228449"/>
            <a:ext cx="5543998" cy="1866508"/>
          </a:xfrm>
          <a:prstGeom prst="line">
            <a:avLst/>
          </a:prstGeom>
          <a:noFill/>
          <a:ln w="76200">
            <a:solidFill>
              <a:srgbClr val="99FFCC"/>
            </a:solidFill>
            <a:round/>
            <a:headEnd/>
            <a:tailEnd/>
          </a:ln>
          <a:extLst>
            <a:ext uri="{909E8E84-426E-40DD-AFC4-6F175D3DCCD1}">
              <a14:hiddenFill xmlns:a14="http://schemas.microsoft.com/office/drawing/2010/main">
                <a:noFill/>
              </a14:hiddenFill>
            </a:ext>
          </a:extLst>
        </p:spPr>
        <p:txBody>
          <a:bodyPr/>
          <a:lstStyle/>
          <a:p>
            <a:pPr>
              <a:defRPr/>
            </a:pPr>
            <a:endParaRPr lang="en-GB">
              <a:solidFill>
                <a:schemeClr val="accent2">
                  <a:lumMod val="20000"/>
                  <a:lumOff val="80000"/>
                </a:schemeClr>
              </a:solidFill>
              <a:latin typeface="+mj-lt"/>
            </a:endParaRPr>
          </a:p>
        </p:txBody>
      </p:sp>
      <p:sp>
        <p:nvSpPr>
          <p:cNvPr id="43132" name="Line 124"/>
          <p:cNvSpPr>
            <a:spLocks noChangeShapeType="1"/>
          </p:cNvSpPr>
          <p:nvPr/>
        </p:nvSpPr>
        <p:spPr bwMode="auto">
          <a:xfrm>
            <a:off x="333265" y="5124420"/>
            <a:ext cx="6336000" cy="0"/>
          </a:xfrm>
          <a:prstGeom prst="line">
            <a:avLst/>
          </a:prstGeom>
          <a:noFill/>
          <a:ln w="57150">
            <a:solidFill>
              <a:schemeClr val="bg1">
                <a:lumMod val="95000"/>
              </a:schemeClr>
            </a:solidFill>
            <a:round/>
            <a:headEnd/>
            <a:tailEnd type="triangle" w="sm" len="lg"/>
          </a:ln>
          <a:extLst>
            <a:ext uri="{909E8E84-426E-40DD-AFC4-6F175D3DCCD1}">
              <a14:hiddenFill xmlns:a14="http://schemas.microsoft.com/office/drawing/2010/main">
                <a:noFill/>
              </a14:hiddenFill>
            </a:ext>
          </a:extLst>
        </p:spPr>
        <p:txBody>
          <a:bodyPr/>
          <a:lstStyle/>
          <a:p>
            <a:pPr>
              <a:defRPr/>
            </a:pPr>
            <a:endParaRPr lang="en-GB">
              <a:solidFill>
                <a:schemeClr val="accent2">
                  <a:lumMod val="20000"/>
                  <a:lumOff val="80000"/>
                </a:schemeClr>
              </a:solidFill>
              <a:latin typeface="+mj-lt"/>
            </a:endParaRPr>
          </a:p>
        </p:txBody>
      </p:sp>
      <p:sp>
        <p:nvSpPr>
          <p:cNvPr id="43134" name="Text Box 126"/>
          <p:cNvSpPr txBox="1">
            <a:spLocks noChangeArrowheads="1"/>
          </p:cNvSpPr>
          <p:nvPr/>
        </p:nvSpPr>
        <p:spPr bwMode="auto">
          <a:xfrm>
            <a:off x="0" y="1080000"/>
            <a:ext cx="165576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1800" i="1" dirty="0" smtClean="0">
                <a:solidFill>
                  <a:srgbClr val="66FFFF"/>
                </a:solidFill>
                <a:latin typeface="Arial Rounded MT Bold" panose="020F0704030504030204" pitchFamily="34" charset="0"/>
              </a:rPr>
              <a:t>Temperature</a:t>
            </a:r>
            <a:endParaRPr lang="en-GB" altLang="en-US" sz="1800" i="1" dirty="0" smtClean="0">
              <a:solidFill>
                <a:srgbClr val="66FFFF"/>
              </a:solidFill>
              <a:latin typeface="Arial Rounded MT Bold" panose="020F0704030504030204" pitchFamily="34" charset="0"/>
            </a:endParaRPr>
          </a:p>
        </p:txBody>
      </p:sp>
      <p:sp>
        <p:nvSpPr>
          <p:cNvPr id="43135" name="Text Box 127"/>
          <p:cNvSpPr txBox="1">
            <a:spLocks noChangeArrowheads="1"/>
          </p:cNvSpPr>
          <p:nvPr/>
        </p:nvSpPr>
        <p:spPr bwMode="auto">
          <a:xfrm>
            <a:off x="5832000" y="5508000"/>
            <a:ext cx="23749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ts val="0"/>
              </a:spcBef>
              <a:buClrTx/>
              <a:buSzTx/>
              <a:buFontTx/>
              <a:buNone/>
              <a:defRPr/>
            </a:pPr>
            <a:r>
              <a:rPr lang="en-US" altLang="en-US" sz="1800" i="1" dirty="0" smtClean="0">
                <a:solidFill>
                  <a:srgbClr val="00FFFF"/>
                </a:solidFill>
                <a:latin typeface="Arial Rounded MT Bold" panose="020F0704030504030204" pitchFamily="34" charset="0"/>
              </a:rPr>
              <a:t>Heat Tunnel Length</a:t>
            </a:r>
            <a:endParaRPr lang="en-GB" altLang="en-US" sz="1800" i="1" dirty="0" smtClean="0">
              <a:solidFill>
                <a:srgbClr val="00FFFF"/>
              </a:solidFill>
              <a:latin typeface="Arial Rounded MT Bold" panose="020F0704030504030204" pitchFamily="34" charset="0"/>
            </a:endParaRPr>
          </a:p>
        </p:txBody>
      </p:sp>
      <p:sp>
        <p:nvSpPr>
          <p:cNvPr id="43136" name="Text Box 128"/>
          <p:cNvSpPr txBox="1">
            <a:spLocks noChangeArrowheads="1"/>
          </p:cNvSpPr>
          <p:nvPr/>
        </p:nvSpPr>
        <p:spPr bwMode="auto">
          <a:xfrm rot="16200000">
            <a:off x="72000" y="4025592"/>
            <a:ext cx="1188000"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lnSpc>
                <a:spcPct val="70000"/>
              </a:lnSpc>
              <a:buClrTx/>
              <a:buSzTx/>
              <a:buFontTx/>
              <a:buNone/>
              <a:defRPr/>
            </a:pPr>
            <a:r>
              <a:rPr lang="en-US" altLang="en-US" sz="1400" i="1" dirty="0" smtClean="0">
                <a:solidFill>
                  <a:srgbClr val="00FFFF"/>
                </a:solidFill>
                <a:latin typeface="Arial Rounded MT Bold" panose="020F0704030504030204" pitchFamily="34" charset="0"/>
              </a:rPr>
              <a:t>Retained </a:t>
            </a:r>
          </a:p>
          <a:p>
            <a:pPr algn="ctr" eaLnBrk="1" hangingPunct="1">
              <a:lnSpc>
                <a:spcPct val="70000"/>
              </a:lnSpc>
              <a:buClrTx/>
              <a:buSzTx/>
              <a:buFontTx/>
              <a:buNone/>
              <a:defRPr/>
            </a:pPr>
            <a:r>
              <a:rPr lang="en-US" altLang="en-US" sz="1400" i="1" dirty="0" smtClean="0">
                <a:solidFill>
                  <a:srgbClr val="00FFFF"/>
                </a:solidFill>
                <a:latin typeface="Arial Rounded MT Bold" panose="020F0704030504030204" pitchFamily="34" charset="0"/>
              </a:rPr>
              <a:t>Heat Zone</a:t>
            </a:r>
            <a:endParaRPr lang="en-GB" altLang="en-US" sz="1400" i="1" dirty="0" smtClean="0">
              <a:solidFill>
                <a:srgbClr val="00FFFF"/>
              </a:solidFill>
              <a:latin typeface="Arial Rounded MT Bold" panose="020F0704030504030204" pitchFamily="34" charset="0"/>
            </a:endParaRPr>
          </a:p>
        </p:txBody>
      </p:sp>
      <p:sp>
        <p:nvSpPr>
          <p:cNvPr id="43138" name="Text Box 130"/>
          <p:cNvSpPr txBox="1">
            <a:spLocks noChangeArrowheads="1"/>
          </p:cNvSpPr>
          <p:nvPr/>
        </p:nvSpPr>
        <p:spPr bwMode="auto">
          <a:xfrm>
            <a:off x="6336000" y="3312000"/>
            <a:ext cx="2376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72000" rIns="36000" bIns="72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lnSpc>
                <a:spcPct val="70000"/>
              </a:lnSpc>
              <a:buClrTx/>
              <a:buSzTx/>
              <a:buFontTx/>
              <a:buNone/>
              <a:defRPr/>
            </a:pPr>
            <a:r>
              <a:rPr lang="en-US" altLang="en-US" sz="1800" i="1" dirty="0" smtClean="0">
                <a:solidFill>
                  <a:srgbClr val="00FFFF"/>
                </a:solidFill>
                <a:latin typeface="Arial Rounded MT Bold" panose="020F0704030504030204" pitchFamily="34" charset="0"/>
              </a:rPr>
              <a:t>Adhesive Line Level</a:t>
            </a:r>
            <a:endParaRPr lang="en-GB" altLang="en-US" sz="1800" i="1" dirty="0" smtClean="0">
              <a:solidFill>
                <a:srgbClr val="00FFFF"/>
              </a:solidFill>
              <a:latin typeface="Arial Rounded MT Bold" panose="020F0704030504030204" pitchFamily="34" charset="0"/>
            </a:endParaRPr>
          </a:p>
        </p:txBody>
      </p:sp>
      <p:sp>
        <p:nvSpPr>
          <p:cNvPr id="43139" name="Line 131"/>
          <p:cNvSpPr>
            <a:spLocks noChangeShapeType="1"/>
          </p:cNvSpPr>
          <p:nvPr/>
        </p:nvSpPr>
        <p:spPr bwMode="auto">
          <a:xfrm flipV="1">
            <a:off x="216000" y="2088000"/>
            <a:ext cx="5832000" cy="0"/>
          </a:xfrm>
          <a:prstGeom prst="line">
            <a:avLst/>
          </a:prstGeom>
          <a:noFill/>
          <a:ln w="19050">
            <a:solidFill>
              <a:srgbClr val="FF6600"/>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GB">
              <a:solidFill>
                <a:schemeClr val="accent2">
                  <a:lumMod val="20000"/>
                  <a:lumOff val="80000"/>
                </a:schemeClr>
              </a:solidFill>
              <a:latin typeface="+mj-lt"/>
            </a:endParaRPr>
          </a:p>
        </p:txBody>
      </p:sp>
      <p:sp>
        <p:nvSpPr>
          <p:cNvPr id="43141" name="Line 133"/>
          <p:cNvSpPr>
            <a:spLocks noChangeShapeType="1"/>
          </p:cNvSpPr>
          <p:nvPr/>
        </p:nvSpPr>
        <p:spPr bwMode="auto">
          <a:xfrm>
            <a:off x="5904000" y="1800000"/>
            <a:ext cx="0" cy="4068000"/>
          </a:xfrm>
          <a:prstGeom prst="line">
            <a:avLst/>
          </a:prstGeom>
          <a:noFill/>
          <a:ln w="19050">
            <a:solidFill>
              <a:srgbClr val="FFFF99"/>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GB" i="1">
              <a:solidFill>
                <a:srgbClr val="00FFFF"/>
              </a:solidFill>
              <a:latin typeface="Arial Rounded MT Bold" panose="020F0704030504030204" pitchFamily="34" charset="0"/>
            </a:endParaRPr>
          </a:p>
        </p:txBody>
      </p:sp>
      <p:sp>
        <p:nvSpPr>
          <p:cNvPr id="43142" name="Rectangle 134"/>
          <p:cNvSpPr>
            <a:spLocks noChangeArrowheads="1"/>
          </p:cNvSpPr>
          <p:nvPr/>
        </p:nvSpPr>
        <p:spPr bwMode="auto">
          <a:xfrm>
            <a:off x="2988001" y="2088000"/>
            <a:ext cx="2894400" cy="1116000"/>
          </a:xfrm>
          <a:prstGeom prst="rect">
            <a:avLst/>
          </a:prstGeom>
          <a:pattFill prst="wave">
            <a:fgClr>
              <a:srgbClr val="FF0000"/>
            </a:fgClr>
            <a:bgClr>
              <a:schemeClr val="bg1"/>
            </a:bgClr>
          </a:pattFill>
          <a:ln w="9525">
            <a:solidFill>
              <a:schemeClr val="bg1"/>
            </a:solidFill>
            <a:miter lim="800000"/>
            <a:headEnd/>
            <a:tailEnd/>
          </a:ln>
        </p:spPr>
        <p:txBody>
          <a:bodyPr wrap="none"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defRPr/>
            </a:pPr>
            <a:endParaRPr lang="en-GB" altLang="en-US" sz="1600" i="1" dirty="0" smtClean="0">
              <a:solidFill>
                <a:srgbClr val="000066"/>
              </a:solidFill>
              <a:latin typeface="Arial Rounded MT Bold" panose="020F0704030504030204" pitchFamily="34" charset="0"/>
            </a:endParaRPr>
          </a:p>
        </p:txBody>
      </p:sp>
      <p:sp>
        <p:nvSpPr>
          <p:cNvPr id="43143" name="Line 135"/>
          <p:cNvSpPr>
            <a:spLocks noChangeShapeType="1"/>
          </p:cNvSpPr>
          <p:nvPr/>
        </p:nvSpPr>
        <p:spPr bwMode="auto">
          <a:xfrm>
            <a:off x="324000" y="5292000"/>
            <a:ext cx="2664000" cy="0"/>
          </a:xfrm>
          <a:prstGeom prst="line">
            <a:avLst/>
          </a:prstGeom>
          <a:noFill/>
          <a:ln w="38100">
            <a:solidFill>
              <a:srgbClr val="FF6600"/>
            </a:solidFill>
            <a:round/>
            <a:headEnd type="triangle" w="sm" len="lg"/>
            <a:tailEnd type="triangle" w="sm" len="lg"/>
          </a:ln>
          <a:extLst>
            <a:ext uri="{909E8E84-426E-40DD-AFC4-6F175D3DCCD1}">
              <a14:hiddenFill xmlns:a14="http://schemas.microsoft.com/office/drawing/2010/main">
                <a:noFill/>
              </a14:hiddenFill>
            </a:ext>
          </a:extLst>
        </p:spPr>
        <p:txBody>
          <a:bodyPr/>
          <a:lstStyle/>
          <a:p>
            <a:pPr>
              <a:defRPr/>
            </a:pPr>
            <a:endParaRPr lang="en-GB">
              <a:solidFill>
                <a:schemeClr val="accent2">
                  <a:lumMod val="20000"/>
                  <a:lumOff val="80000"/>
                </a:schemeClr>
              </a:solidFill>
              <a:latin typeface="+mj-lt"/>
            </a:endParaRPr>
          </a:p>
        </p:txBody>
      </p:sp>
      <p:sp>
        <p:nvSpPr>
          <p:cNvPr id="43144" name="Text Box 136"/>
          <p:cNvSpPr txBox="1">
            <a:spLocks noChangeArrowheads="1"/>
          </p:cNvSpPr>
          <p:nvPr/>
        </p:nvSpPr>
        <p:spPr bwMode="auto">
          <a:xfrm>
            <a:off x="324000" y="5328000"/>
            <a:ext cx="2664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72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lnSpc>
                <a:spcPct val="70000"/>
              </a:lnSpc>
              <a:buClrTx/>
              <a:buSzTx/>
              <a:buFontTx/>
              <a:buNone/>
              <a:defRPr/>
            </a:pPr>
            <a:r>
              <a:rPr lang="en-US" altLang="en-US" sz="1400" i="1" dirty="0" smtClean="0">
                <a:solidFill>
                  <a:srgbClr val="FF6600"/>
                </a:solidFill>
                <a:latin typeface="Arial Rounded MT Bold" panose="020F0704030504030204" pitchFamily="34" charset="0"/>
              </a:rPr>
              <a:t>Standard Processes</a:t>
            </a:r>
            <a:endParaRPr lang="en-GB" altLang="en-US" sz="1400" i="1" dirty="0" smtClean="0">
              <a:solidFill>
                <a:srgbClr val="FF6600"/>
              </a:solidFill>
              <a:latin typeface="Arial Rounded MT Bold" panose="020F0704030504030204" pitchFamily="34" charset="0"/>
            </a:endParaRPr>
          </a:p>
        </p:txBody>
      </p:sp>
      <p:sp>
        <p:nvSpPr>
          <p:cNvPr id="43145" name="Line 137"/>
          <p:cNvSpPr>
            <a:spLocks noChangeShapeType="1"/>
          </p:cNvSpPr>
          <p:nvPr/>
        </p:nvSpPr>
        <p:spPr bwMode="auto">
          <a:xfrm flipV="1">
            <a:off x="324000" y="5652000"/>
            <a:ext cx="5544000" cy="0"/>
          </a:xfrm>
          <a:prstGeom prst="line">
            <a:avLst/>
          </a:prstGeom>
          <a:noFill/>
          <a:ln w="38100">
            <a:solidFill>
              <a:srgbClr val="00FFFF"/>
            </a:solidFill>
            <a:round/>
            <a:headEnd type="triangle" w="sm" len="lg"/>
            <a:tailEnd type="triangle" w="sm" len="lg"/>
          </a:ln>
          <a:extLst>
            <a:ext uri="{909E8E84-426E-40DD-AFC4-6F175D3DCCD1}">
              <a14:hiddenFill xmlns:a14="http://schemas.microsoft.com/office/drawing/2010/main">
                <a:noFill/>
              </a14:hiddenFill>
            </a:ext>
          </a:extLst>
        </p:spPr>
        <p:txBody>
          <a:bodyPr/>
          <a:lstStyle/>
          <a:p>
            <a:pPr>
              <a:defRPr/>
            </a:pPr>
            <a:endParaRPr lang="en-GB">
              <a:solidFill>
                <a:schemeClr val="accent2">
                  <a:lumMod val="20000"/>
                  <a:lumOff val="80000"/>
                </a:schemeClr>
              </a:solidFill>
              <a:latin typeface="+mj-lt"/>
            </a:endParaRPr>
          </a:p>
        </p:txBody>
      </p:sp>
      <p:sp>
        <p:nvSpPr>
          <p:cNvPr id="43146" name="Text Box 138"/>
          <p:cNvSpPr txBox="1">
            <a:spLocks noChangeArrowheads="1"/>
          </p:cNvSpPr>
          <p:nvPr/>
        </p:nvSpPr>
        <p:spPr bwMode="auto">
          <a:xfrm>
            <a:off x="324000" y="5688000"/>
            <a:ext cx="2664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72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lnSpc>
                <a:spcPct val="70000"/>
              </a:lnSpc>
              <a:buClrTx/>
              <a:buSzTx/>
              <a:buFontTx/>
              <a:buNone/>
              <a:defRPr/>
            </a:pPr>
            <a:r>
              <a:rPr lang="en-US" altLang="en-US" sz="1400" i="1" dirty="0" smtClean="0">
                <a:solidFill>
                  <a:srgbClr val="00FFFF"/>
                </a:solidFill>
                <a:latin typeface="Arial Rounded MT Bold" panose="020F0704030504030204" pitchFamily="34" charset="0"/>
              </a:rPr>
              <a:t>Reliant Machines</a:t>
            </a:r>
            <a:endParaRPr lang="en-GB" altLang="en-US" sz="1400" i="1" dirty="0" smtClean="0">
              <a:solidFill>
                <a:srgbClr val="00FFFF"/>
              </a:solidFill>
              <a:latin typeface="Arial Rounded MT Bold" panose="020F0704030504030204" pitchFamily="34" charset="0"/>
            </a:endParaRPr>
          </a:p>
        </p:txBody>
      </p:sp>
      <p:sp>
        <p:nvSpPr>
          <p:cNvPr id="43147" name="Line 139"/>
          <p:cNvSpPr>
            <a:spLocks noChangeShapeType="1"/>
          </p:cNvSpPr>
          <p:nvPr/>
        </p:nvSpPr>
        <p:spPr bwMode="auto">
          <a:xfrm>
            <a:off x="1296000" y="5004000"/>
            <a:ext cx="0" cy="216000"/>
          </a:xfrm>
          <a:prstGeom prst="line">
            <a:avLst/>
          </a:prstGeom>
          <a:noFill/>
          <a:ln w="57150">
            <a:solidFill>
              <a:schemeClr val="bg1">
                <a:lumMod val="95000"/>
              </a:schemeClr>
            </a:solidFill>
            <a:round/>
            <a:headEnd/>
            <a:tailEnd/>
          </a:ln>
          <a:extLst>
            <a:ext uri="{909E8E84-426E-40DD-AFC4-6F175D3DCCD1}">
              <a14:hiddenFill xmlns:a14="http://schemas.microsoft.com/office/drawing/2010/main">
                <a:noFill/>
              </a14:hiddenFill>
            </a:ext>
          </a:extLst>
        </p:spPr>
        <p:txBody>
          <a:bodyPr/>
          <a:lstStyle/>
          <a:p>
            <a:pPr>
              <a:defRPr/>
            </a:pPr>
            <a:endParaRPr lang="en-GB">
              <a:solidFill>
                <a:schemeClr val="accent2">
                  <a:lumMod val="20000"/>
                  <a:lumOff val="80000"/>
                </a:schemeClr>
              </a:solidFill>
              <a:latin typeface="+mj-lt"/>
            </a:endParaRPr>
          </a:p>
        </p:txBody>
      </p:sp>
      <p:sp>
        <p:nvSpPr>
          <p:cNvPr id="43149" name="Rectangle 141"/>
          <p:cNvSpPr>
            <a:spLocks noChangeAspect="1" noChangeArrowheads="1"/>
          </p:cNvSpPr>
          <p:nvPr/>
        </p:nvSpPr>
        <p:spPr bwMode="auto">
          <a:xfrm>
            <a:off x="6120000" y="2448000"/>
            <a:ext cx="288000" cy="288000"/>
          </a:xfrm>
          <a:prstGeom prst="rect">
            <a:avLst/>
          </a:prstGeom>
          <a:solidFill>
            <a:srgbClr val="FF6600"/>
          </a:solidFill>
          <a:ln w="12700">
            <a:solidFill>
              <a:schemeClr val="bg1"/>
            </a:solidFill>
            <a:miter lim="800000"/>
            <a:headEnd/>
            <a:tailEnd/>
          </a:ln>
          <a:extLst/>
        </p:spPr>
        <p:txBody>
          <a:bodyPr wrap="none"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defRPr/>
            </a:pPr>
            <a:endParaRPr lang="en-US" altLang="en-US" sz="1600" i="1" smtClean="0">
              <a:solidFill>
                <a:srgbClr val="00FFFF"/>
              </a:solidFill>
              <a:latin typeface="Arial Rounded MT Bold" panose="020F0704030504030204" pitchFamily="34" charset="0"/>
            </a:endParaRPr>
          </a:p>
        </p:txBody>
      </p:sp>
      <p:sp>
        <p:nvSpPr>
          <p:cNvPr id="43150" name="Text Box 142"/>
          <p:cNvSpPr txBox="1">
            <a:spLocks noChangeArrowheads="1"/>
          </p:cNvSpPr>
          <p:nvPr/>
        </p:nvSpPr>
        <p:spPr bwMode="auto">
          <a:xfrm>
            <a:off x="6480000" y="2448000"/>
            <a:ext cx="252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ts val="0"/>
              </a:spcBef>
              <a:buClrTx/>
              <a:buSzTx/>
              <a:buFontTx/>
              <a:buNone/>
              <a:defRPr/>
            </a:pPr>
            <a:r>
              <a:rPr lang="en-US" altLang="en-US" sz="1400" i="1" dirty="0" smtClean="0">
                <a:solidFill>
                  <a:srgbClr val="00FFFF"/>
                </a:solidFill>
                <a:latin typeface="Arial Rounded MT Bold" panose="020F0704030504030204" pitchFamily="34" charset="0"/>
              </a:rPr>
              <a:t>Substrate Temperature</a:t>
            </a:r>
            <a:endParaRPr lang="en-GB" altLang="en-US" sz="1400" i="1" dirty="0" smtClean="0">
              <a:solidFill>
                <a:srgbClr val="00FFFF"/>
              </a:solidFill>
              <a:latin typeface="Arial Rounded MT Bold" panose="020F0704030504030204" pitchFamily="34" charset="0"/>
            </a:endParaRPr>
          </a:p>
        </p:txBody>
      </p:sp>
      <p:sp>
        <p:nvSpPr>
          <p:cNvPr id="43152" name="Rectangle 144"/>
          <p:cNvSpPr>
            <a:spLocks noChangeAspect="1" noChangeArrowheads="1"/>
          </p:cNvSpPr>
          <p:nvPr/>
        </p:nvSpPr>
        <p:spPr bwMode="auto">
          <a:xfrm>
            <a:off x="6120000" y="1944000"/>
            <a:ext cx="288000" cy="288000"/>
          </a:xfrm>
          <a:prstGeom prst="rect">
            <a:avLst/>
          </a:prstGeom>
          <a:solidFill>
            <a:srgbClr val="800000"/>
          </a:solidFill>
          <a:ln w="12700">
            <a:solidFill>
              <a:schemeClr val="bg1"/>
            </a:solidFill>
            <a:miter lim="800000"/>
            <a:headEnd/>
            <a:tailEnd/>
          </a:ln>
          <a:extLst/>
        </p:spPr>
        <p:txBody>
          <a:bodyPr wrap="none"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defRPr/>
            </a:pPr>
            <a:endParaRPr lang="en-US" altLang="en-US" sz="1600" i="1" smtClean="0">
              <a:solidFill>
                <a:srgbClr val="00FFFF"/>
              </a:solidFill>
              <a:latin typeface="Arial Rounded MT Bold" panose="020F0704030504030204" pitchFamily="34" charset="0"/>
            </a:endParaRPr>
          </a:p>
        </p:txBody>
      </p:sp>
      <p:sp>
        <p:nvSpPr>
          <p:cNvPr id="43153" name="Text Box 145"/>
          <p:cNvSpPr txBox="1">
            <a:spLocks noChangeArrowheads="1"/>
          </p:cNvSpPr>
          <p:nvPr/>
        </p:nvSpPr>
        <p:spPr bwMode="auto">
          <a:xfrm>
            <a:off x="6480000" y="1944000"/>
            <a:ext cx="252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ts val="0"/>
              </a:spcBef>
              <a:buClrTx/>
              <a:buSzTx/>
              <a:buFontTx/>
              <a:buNone/>
              <a:defRPr/>
            </a:pPr>
            <a:r>
              <a:rPr lang="en-US" altLang="en-US" sz="1400" i="1" dirty="0" smtClean="0">
                <a:solidFill>
                  <a:srgbClr val="00FFFF"/>
                </a:solidFill>
                <a:latin typeface="Arial Rounded MT Bold" panose="020F0704030504030204" pitchFamily="34" charset="0"/>
              </a:rPr>
              <a:t>Adhesive  Line Temperature</a:t>
            </a:r>
            <a:endParaRPr lang="en-GB" altLang="en-US" sz="1400" i="1" dirty="0" smtClean="0">
              <a:solidFill>
                <a:srgbClr val="00FFFF"/>
              </a:solidFill>
              <a:latin typeface="Arial Rounded MT Bold" panose="020F0704030504030204" pitchFamily="34" charset="0"/>
            </a:endParaRPr>
          </a:p>
        </p:txBody>
      </p:sp>
      <p:sp>
        <p:nvSpPr>
          <p:cNvPr id="43155" name="Rectangle 147"/>
          <p:cNvSpPr>
            <a:spLocks noChangeAspect="1" noChangeArrowheads="1"/>
          </p:cNvSpPr>
          <p:nvPr/>
        </p:nvSpPr>
        <p:spPr bwMode="auto">
          <a:xfrm>
            <a:off x="6120000" y="4680000"/>
            <a:ext cx="288000" cy="288000"/>
          </a:xfrm>
          <a:prstGeom prst="rect">
            <a:avLst/>
          </a:prstGeom>
          <a:solidFill>
            <a:srgbClr val="99FFCC"/>
          </a:solidFill>
          <a:ln w="12700">
            <a:solidFill>
              <a:schemeClr val="bg1"/>
            </a:solidFill>
            <a:miter lim="800000"/>
            <a:headEnd/>
            <a:tailEnd/>
          </a:ln>
          <a:extLst/>
        </p:spPr>
        <p:txBody>
          <a:bodyPr wrap="none"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defRPr/>
            </a:pPr>
            <a:endParaRPr lang="en-US" altLang="en-US" sz="1600" i="1" smtClean="0">
              <a:solidFill>
                <a:srgbClr val="00FFFF"/>
              </a:solidFill>
              <a:latin typeface="Arial Rounded MT Bold" panose="020F0704030504030204" pitchFamily="34" charset="0"/>
            </a:endParaRPr>
          </a:p>
        </p:txBody>
      </p:sp>
      <p:sp>
        <p:nvSpPr>
          <p:cNvPr id="43156" name="Text Box 148"/>
          <p:cNvSpPr txBox="1">
            <a:spLocks noChangeArrowheads="1"/>
          </p:cNvSpPr>
          <p:nvPr/>
        </p:nvSpPr>
        <p:spPr bwMode="auto">
          <a:xfrm>
            <a:off x="6480000" y="4680000"/>
            <a:ext cx="252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0"/>
          <a:lstStyle>
            <a:defPPr>
              <a:defRPr lang="en-GB"/>
            </a:defPPr>
            <a:lvl1pPr algn="l" eaLnBrk="1" hangingPunct="1">
              <a:spcBef>
                <a:spcPts val="0"/>
              </a:spcBef>
              <a:buClrTx/>
              <a:buSzTx/>
              <a:buFontTx/>
              <a:buNone/>
              <a:defRPr sz="1400" i="1">
                <a:solidFill>
                  <a:srgbClr val="00FFFF"/>
                </a:solidFill>
                <a:latin typeface="Arial Rounded MT Bold" panose="020F0704030504030204" pitchFamily="34" charset="0"/>
              </a:defRPr>
            </a:lvl1pPr>
            <a:lvl2pPr marL="742950" indent="-285750" algn="l" eaLnBrk="0" hangingPunct="0">
              <a:spcBef>
                <a:spcPct val="20000"/>
              </a:spcBef>
              <a:buClr>
                <a:schemeClr val="tx1"/>
              </a:buClr>
              <a:buChar char="•"/>
              <a:defRPr sz="2800"/>
            </a:lvl2pPr>
            <a:lvl3pPr marL="1143000" indent="-228600" algn="l" eaLnBrk="0" hangingPunct="0">
              <a:spcBef>
                <a:spcPct val="20000"/>
              </a:spcBef>
              <a:buClr>
                <a:schemeClr val="accent2"/>
              </a:buClr>
              <a:buSzPct val="60000"/>
              <a:buFont typeface="Wingdings" pitchFamily="2" charset="2"/>
              <a:buChar char="n"/>
              <a:defRPr sz="2400"/>
            </a:lvl3pPr>
            <a:lvl4pPr marL="1600200" indent="-228600" algn="l" eaLnBrk="0" hangingPunct="0">
              <a:spcBef>
                <a:spcPct val="20000"/>
              </a:spcBef>
              <a:buClr>
                <a:schemeClr val="tx2"/>
              </a:buClr>
              <a:buChar char="•"/>
              <a:defRPr sz="2000"/>
            </a:lvl4pPr>
            <a:lvl5pPr marL="2057400" indent="-228600" algn="l" eaLnBrk="0" hangingPunct="0">
              <a:spcBef>
                <a:spcPct val="20000"/>
              </a:spcBef>
              <a:buClr>
                <a:schemeClr val="folHlink"/>
              </a:buClr>
              <a:buSzPct val="60000"/>
              <a:buFont typeface="Wingdings" pitchFamily="2" charset="2"/>
              <a:buChar char="n"/>
              <a:defRPr sz="2000"/>
            </a:lvl5pPr>
            <a:lvl6pPr marL="2514600" indent="-228600" eaLnBrk="0" fontAlgn="base" hangingPunct="0">
              <a:spcBef>
                <a:spcPct val="20000"/>
              </a:spcBef>
              <a:spcAft>
                <a:spcPct val="0"/>
              </a:spcAft>
              <a:buClr>
                <a:schemeClr val="folHlink"/>
              </a:buClr>
              <a:buSzPct val="60000"/>
              <a:buFont typeface="Wingdings" pitchFamily="2" charset="2"/>
              <a:buChar char="n"/>
              <a:defRPr sz="2000"/>
            </a:lvl6pPr>
            <a:lvl7pPr marL="2971800" indent="-228600" eaLnBrk="0" fontAlgn="base" hangingPunct="0">
              <a:spcBef>
                <a:spcPct val="20000"/>
              </a:spcBef>
              <a:spcAft>
                <a:spcPct val="0"/>
              </a:spcAft>
              <a:buClr>
                <a:schemeClr val="folHlink"/>
              </a:buClr>
              <a:buSzPct val="60000"/>
              <a:buFont typeface="Wingdings" pitchFamily="2" charset="2"/>
              <a:buChar char="n"/>
              <a:defRPr sz="2000"/>
            </a:lvl7pPr>
            <a:lvl8pPr marL="3429000" indent="-228600" eaLnBrk="0" fontAlgn="base" hangingPunct="0">
              <a:spcBef>
                <a:spcPct val="20000"/>
              </a:spcBef>
              <a:spcAft>
                <a:spcPct val="0"/>
              </a:spcAft>
              <a:buClr>
                <a:schemeClr val="folHlink"/>
              </a:buClr>
              <a:buSzPct val="60000"/>
              <a:buFont typeface="Wingdings" pitchFamily="2" charset="2"/>
              <a:buChar char="n"/>
              <a:defRPr sz="2000"/>
            </a:lvl8pPr>
            <a:lvl9pPr marL="3886200" indent="-228600" eaLnBrk="0" fontAlgn="base" hangingPunct="0">
              <a:spcBef>
                <a:spcPct val="20000"/>
              </a:spcBef>
              <a:spcAft>
                <a:spcPct val="0"/>
              </a:spcAft>
              <a:buClr>
                <a:schemeClr val="folHlink"/>
              </a:buClr>
              <a:buSzPct val="60000"/>
              <a:buFont typeface="Wingdings" pitchFamily="2" charset="2"/>
              <a:buChar char="n"/>
              <a:defRPr sz="2000"/>
            </a:lvl9pPr>
          </a:lstStyle>
          <a:p>
            <a:r>
              <a:rPr lang="en-US" altLang="en-US" dirty="0"/>
              <a:t>Substrate Temperature</a:t>
            </a:r>
            <a:endParaRPr lang="en-GB" altLang="en-US" dirty="0"/>
          </a:p>
        </p:txBody>
      </p:sp>
      <p:sp>
        <p:nvSpPr>
          <p:cNvPr id="43158" name="Rectangle 150"/>
          <p:cNvSpPr>
            <a:spLocks noChangeAspect="1" noChangeArrowheads="1"/>
          </p:cNvSpPr>
          <p:nvPr/>
        </p:nvSpPr>
        <p:spPr bwMode="auto">
          <a:xfrm>
            <a:off x="6120000" y="4176000"/>
            <a:ext cx="288000" cy="288000"/>
          </a:xfrm>
          <a:prstGeom prst="rect">
            <a:avLst/>
          </a:prstGeom>
          <a:solidFill>
            <a:srgbClr val="00FF00"/>
          </a:solidFill>
          <a:ln w="12700">
            <a:solidFill>
              <a:schemeClr val="bg1"/>
            </a:solidFill>
            <a:miter lim="800000"/>
            <a:headEnd/>
            <a:tailEnd/>
          </a:ln>
          <a:extLst/>
        </p:spPr>
        <p:txBody>
          <a:bodyPr wrap="none"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defRPr/>
            </a:pPr>
            <a:endParaRPr lang="en-US" altLang="en-US" sz="1600" i="1" smtClean="0">
              <a:solidFill>
                <a:srgbClr val="00FFFF"/>
              </a:solidFill>
              <a:latin typeface="Arial Rounded MT Bold" panose="020F0704030504030204" pitchFamily="34" charset="0"/>
            </a:endParaRPr>
          </a:p>
        </p:txBody>
      </p:sp>
      <p:sp>
        <p:nvSpPr>
          <p:cNvPr id="43159" name="Text Box 151"/>
          <p:cNvSpPr txBox="1">
            <a:spLocks noChangeArrowheads="1"/>
          </p:cNvSpPr>
          <p:nvPr/>
        </p:nvSpPr>
        <p:spPr bwMode="auto">
          <a:xfrm>
            <a:off x="6480000" y="4176000"/>
            <a:ext cx="252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0"/>
          <a:lstStyle>
            <a:defPPr>
              <a:defRPr lang="en-GB"/>
            </a:defPPr>
            <a:lvl1pPr algn="l" eaLnBrk="1" hangingPunct="1">
              <a:spcBef>
                <a:spcPts val="0"/>
              </a:spcBef>
              <a:buClrTx/>
              <a:buSzTx/>
              <a:buFontTx/>
              <a:buNone/>
              <a:defRPr sz="1400" i="1">
                <a:solidFill>
                  <a:srgbClr val="00FFFF"/>
                </a:solidFill>
                <a:latin typeface="Arial Rounded MT Bold" panose="020F0704030504030204" pitchFamily="34" charset="0"/>
              </a:defRPr>
            </a:lvl1pPr>
            <a:lvl2pPr marL="742950" indent="-285750" algn="l" eaLnBrk="0" hangingPunct="0">
              <a:spcBef>
                <a:spcPct val="20000"/>
              </a:spcBef>
              <a:buClr>
                <a:schemeClr val="tx1"/>
              </a:buClr>
              <a:buChar char="•"/>
              <a:defRPr sz="2800"/>
            </a:lvl2pPr>
            <a:lvl3pPr marL="1143000" indent="-228600" algn="l" eaLnBrk="0" hangingPunct="0">
              <a:spcBef>
                <a:spcPct val="20000"/>
              </a:spcBef>
              <a:buClr>
                <a:schemeClr val="accent2"/>
              </a:buClr>
              <a:buSzPct val="60000"/>
              <a:buFont typeface="Wingdings" pitchFamily="2" charset="2"/>
              <a:buChar char="n"/>
              <a:defRPr sz="2400"/>
            </a:lvl3pPr>
            <a:lvl4pPr marL="1600200" indent="-228600" algn="l" eaLnBrk="0" hangingPunct="0">
              <a:spcBef>
                <a:spcPct val="20000"/>
              </a:spcBef>
              <a:buClr>
                <a:schemeClr val="tx2"/>
              </a:buClr>
              <a:buChar char="•"/>
              <a:defRPr sz="2000"/>
            </a:lvl4pPr>
            <a:lvl5pPr marL="2057400" indent="-228600" algn="l" eaLnBrk="0" hangingPunct="0">
              <a:spcBef>
                <a:spcPct val="20000"/>
              </a:spcBef>
              <a:buClr>
                <a:schemeClr val="folHlink"/>
              </a:buClr>
              <a:buSzPct val="60000"/>
              <a:buFont typeface="Wingdings" pitchFamily="2" charset="2"/>
              <a:buChar char="n"/>
              <a:defRPr sz="2000"/>
            </a:lvl5pPr>
            <a:lvl6pPr marL="2514600" indent="-228600" eaLnBrk="0" fontAlgn="base" hangingPunct="0">
              <a:spcBef>
                <a:spcPct val="20000"/>
              </a:spcBef>
              <a:spcAft>
                <a:spcPct val="0"/>
              </a:spcAft>
              <a:buClr>
                <a:schemeClr val="folHlink"/>
              </a:buClr>
              <a:buSzPct val="60000"/>
              <a:buFont typeface="Wingdings" pitchFamily="2" charset="2"/>
              <a:buChar char="n"/>
              <a:defRPr sz="2000"/>
            </a:lvl6pPr>
            <a:lvl7pPr marL="2971800" indent="-228600" eaLnBrk="0" fontAlgn="base" hangingPunct="0">
              <a:spcBef>
                <a:spcPct val="20000"/>
              </a:spcBef>
              <a:spcAft>
                <a:spcPct val="0"/>
              </a:spcAft>
              <a:buClr>
                <a:schemeClr val="folHlink"/>
              </a:buClr>
              <a:buSzPct val="60000"/>
              <a:buFont typeface="Wingdings" pitchFamily="2" charset="2"/>
              <a:buChar char="n"/>
              <a:defRPr sz="2000"/>
            </a:lvl7pPr>
            <a:lvl8pPr marL="3429000" indent="-228600" eaLnBrk="0" fontAlgn="base" hangingPunct="0">
              <a:spcBef>
                <a:spcPct val="20000"/>
              </a:spcBef>
              <a:spcAft>
                <a:spcPct val="0"/>
              </a:spcAft>
              <a:buClr>
                <a:schemeClr val="folHlink"/>
              </a:buClr>
              <a:buSzPct val="60000"/>
              <a:buFont typeface="Wingdings" pitchFamily="2" charset="2"/>
              <a:buChar char="n"/>
              <a:defRPr sz="2000"/>
            </a:lvl8pPr>
            <a:lvl9pPr marL="3886200" indent="-228600" eaLnBrk="0" fontAlgn="base" hangingPunct="0">
              <a:spcBef>
                <a:spcPct val="20000"/>
              </a:spcBef>
              <a:spcAft>
                <a:spcPct val="0"/>
              </a:spcAft>
              <a:buClr>
                <a:schemeClr val="folHlink"/>
              </a:buClr>
              <a:buSzPct val="60000"/>
              <a:buFont typeface="Wingdings" pitchFamily="2" charset="2"/>
              <a:buChar char="n"/>
              <a:defRPr sz="2000"/>
            </a:lvl9pPr>
          </a:lstStyle>
          <a:p>
            <a:r>
              <a:rPr lang="en-US" altLang="en-US" dirty="0"/>
              <a:t>Adhesive Line Temperature</a:t>
            </a:r>
            <a:endParaRPr lang="en-GB" altLang="en-US" dirty="0"/>
          </a:p>
        </p:txBody>
      </p:sp>
      <p:sp>
        <p:nvSpPr>
          <p:cNvPr id="43164" name="Text Box 156"/>
          <p:cNvSpPr txBox="1">
            <a:spLocks noChangeArrowheads="1"/>
          </p:cNvSpPr>
          <p:nvPr/>
        </p:nvSpPr>
        <p:spPr bwMode="auto">
          <a:xfrm>
            <a:off x="-1306513" y="1408113"/>
            <a:ext cx="942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pPr>
            <a:endParaRPr lang="en-US" altLang="en-US" sz="1600"/>
          </a:p>
        </p:txBody>
      </p:sp>
      <p:sp>
        <p:nvSpPr>
          <p:cNvPr id="43165" name="Text Box 157"/>
          <p:cNvSpPr txBox="1">
            <a:spLocks noChangeArrowheads="1"/>
          </p:cNvSpPr>
          <p:nvPr/>
        </p:nvSpPr>
        <p:spPr bwMode="auto">
          <a:xfrm>
            <a:off x="-1614488" y="2798763"/>
            <a:ext cx="942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pPr>
            <a:endParaRPr lang="en-US" altLang="en-US" sz="1600"/>
          </a:p>
        </p:txBody>
      </p:sp>
      <p:grpSp>
        <p:nvGrpSpPr>
          <p:cNvPr id="37" name="Group 36"/>
          <p:cNvGrpSpPr>
            <a:grpSpLocks noChangeAspect="1"/>
          </p:cNvGrpSpPr>
          <p:nvPr/>
        </p:nvGrpSpPr>
        <p:grpSpPr bwMode="auto">
          <a:xfrm>
            <a:off x="144000" y="144000"/>
            <a:ext cx="1440001" cy="720000"/>
            <a:chOff x="972000" y="1008000"/>
            <a:chExt cx="2016000" cy="1008000"/>
          </a:xfrm>
        </p:grpSpPr>
        <p:pic>
          <p:nvPicPr>
            <p:cNvPr id="4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ectangle 40"/>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42"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Advantages of Reliant Long Heat Tunnels</a:t>
            </a:r>
            <a:endParaRPr lang="en-GB" altLang="en-US" sz="2400" i="1" dirty="0">
              <a:solidFill>
                <a:schemeClr val="bg1"/>
              </a:solidFill>
              <a:latin typeface="Arial Rounded MT Bold" panose="020F0704030504030204" pitchFamily="34" charset="0"/>
            </a:endParaRPr>
          </a:p>
        </p:txBody>
      </p:sp>
      <p:grpSp>
        <p:nvGrpSpPr>
          <p:cNvPr id="8" name="Group 7"/>
          <p:cNvGrpSpPr/>
          <p:nvPr/>
        </p:nvGrpSpPr>
        <p:grpSpPr>
          <a:xfrm>
            <a:off x="288000" y="1440000"/>
            <a:ext cx="144000" cy="3708000"/>
            <a:chOff x="288000" y="1440000"/>
            <a:chExt cx="144000" cy="3886200"/>
          </a:xfrm>
        </p:grpSpPr>
        <p:sp>
          <p:nvSpPr>
            <p:cNvPr id="43133" name="Line 125"/>
            <p:cNvSpPr>
              <a:spLocks noChangeShapeType="1"/>
            </p:cNvSpPr>
            <p:nvPr/>
          </p:nvSpPr>
          <p:spPr bwMode="auto">
            <a:xfrm flipV="1">
              <a:off x="360000" y="1440000"/>
              <a:ext cx="0" cy="3886200"/>
            </a:xfrm>
            <a:prstGeom prst="line">
              <a:avLst/>
            </a:prstGeom>
            <a:noFill/>
            <a:ln w="57150">
              <a:solidFill>
                <a:schemeClr val="bg1">
                  <a:lumMod val="95000"/>
                </a:schemeClr>
              </a:solidFill>
              <a:round/>
              <a:headEnd/>
              <a:tailEnd type="triangle" w="sm" len="lg"/>
            </a:ln>
            <a:extLst>
              <a:ext uri="{909E8E84-426E-40DD-AFC4-6F175D3DCCD1}">
                <a14:hiddenFill xmlns:a14="http://schemas.microsoft.com/office/drawing/2010/main">
                  <a:noFill/>
                </a14:hiddenFill>
              </a:ext>
            </a:extLst>
          </p:spPr>
          <p:txBody>
            <a:bodyPr/>
            <a:lstStyle/>
            <a:p>
              <a:pPr>
                <a:defRPr/>
              </a:pPr>
              <a:endParaRPr lang="en-GB">
                <a:solidFill>
                  <a:schemeClr val="accent2">
                    <a:lumMod val="20000"/>
                    <a:lumOff val="80000"/>
                  </a:schemeClr>
                </a:solidFill>
                <a:latin typeface="+mj-lt"/>
              </a:endParaRPr>
            </a:p>
          </p:txBody>
        </p:sp>
        <p:cxnSp>
          <p:nvCxnSpPr>
            <p:cNvPr id="5" name="Straight Connector 4"/>
            <p:cNvCxnSpPr/>
            <p:nvPr/>
          </p:nvCxnSpPr>
          <p:spPr>
            <a:xfrm>
              <a:off x="288000" y="4968000"/>
              <a:ext cx="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88000" y="4608000"/>
              <a:ext cx="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88000" y="4248000"/>
              <a:ext cx="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88000" y="3888000"/>
              <a:ext cx="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88000" y="3528000"/>
              <a:ext cx="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88000" y="3168000"/>
              <a:ext cx="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88000" y="2808000"/>
              <a:ext cx="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88000" y="2448000"/>
              <a:ext cx="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88000" y="2088000"/>
              <a:ext cx="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3168000" y="2448000"/>
            <a:ext cx="2520000" cy="360000"/>
          </a:xfrm>
          <a:prstGeom prst="rect">
            <a:avLst/>
          </a:prstGeom>
          <a:solidFill>
            <a:schemeClr val="bg1">
              <a:lumMod val="95000"/>
              <a:alpha val="70000"/>
            </a:schemeClr>
          </a:solidFill>
          <a:ln w="6350">
            <a:solidFill>
              <a:srgbClr val="FF0000"/>
            </a:solidFill>
          </a:ln>
        </p:spPr>
        <p:txBody>
          <a:bodyPr wrap="none" lIns="72000" tIns="72000" rIns="72000" bIns="72000" rtlCol="0" anchor="ctr" anchorCtr="1">
            <a:spAutoFit/>
          </a:bodyPr>
          <a:lstStyle/>
          <a:p>
            <a:r>
              <a:rPr lang="en-GB" i="1" dirty="0" smtClean="0">
                <a:solidFill>
                  <a:srgbClr val="000066"/>
                </a:solidFill>
                <a:latin typeface="Arial Rounded MT Bold" panose="020F0704030504030204" pitchFamily="34" charset="0"/>
              </a:rPr>
              <a:t>Temperature Difference</a:t>
            </a:r>
            <a:endParaRPr lang="en-GB" i="1" dirty="0">
              <a:solidFill>
                <a:srgbClr val="000066"/>
              </a:solidFill>
              <a:latin typeface="Arial Rounded MT Bold" panose="020F0704030504030204" pitchFamily="34" charset="0"/>
            </a:endParaRPr>
          </a:p>
        </p:txBody>
      </p:sp>
      <p:grpSp>
        <p:nvGrpSpPr>
          <p:cNvPr id="57" name="Group 56"/>
          <p:cNvGrpSpPr>
            <a:grpSpLocks noChangeAspect="1"/>
          </p:cNvGrpSpPr>
          <p:nvPr/>
        </p:nvGrpSpPr>
        <p:grpSpPr bwMode="auto">
          <a:xfrm>
            <a:off x="7524000" y="5976000"/>
            <a:ext cx="1440001" cy="720000"/>
            <a:chOff x="972000" y="1008000"/>
            <a:chExt cx="2016000" cy="1008000"/>
          </a:xfrm>
        </p:grpSpPr>
        <p:pic>
          <p:nvPicPr>
            <p:cNvPr id="5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Rectangle 58"/>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60"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Company Profile</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par>
                                <p:cTn id="8" presetID="22" presetClass="entr" presetSubtype="8" fill="hold" nodeType="withEffect">
                                  <p:stCondLst>
                                    <p:cond delay="500"/>
                                  </p:stCondLst>
                                  <p:childTnLst>
                                    <p:set>
                                      <p:cBhvr>
                                        <p:cTn id="9" dur="1" fill="hold">
                                          <p:stCondLst>
                                            <p:cond delay="0"/>
                                          </p:stCondLst>
                                        </p:cTn>
                                        <p:tgtEl>
                                          <p:spTgt spid="57"/>
                                        </p:tgtEl>
                                        <p:attrNameLst>
                                          <p:attrName>style.visibility</p:attrName>
                                        </p:attrNameLst>
                                      </p:cBhvr>
                                      <p:to>
                                        <p:strVal val="visible"/>
                                      </p:to>
                                    </p:set>
                                    <p:animEffect transition="in" filter="wipe(left)">
                                      <p:cBhvr>
                                        <p:cTn id="10" dur="500"/>
                                        <p:tgtEl>
                                          <p:spTgt spid="57"/>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42"/>
                                        </p:tgtEl>
                                        <p:attrNameLst>
                                          <p:attrName>style.visibility</p:attrName>
                                        </p:attrNameLst>
                                      </p:cBhvr>
                                      <p:to>
                                        <p:strVal val="visible"/>
                                      </p:to>
                                    </p:set>
                                    <p:animEffect transition="in" filter="wipe(left)">
                                      <p:cBhvr>
                                        <p:cTn id="14" dur="500"/>
                                        <p:tgtEl>
                                          <p:spTgt spid="42"/>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60"/>
                                        </p:tgtEl>
                                        <p:attrNameLst>
                                          <p:attrName>style.visibility</p:attrName>
                                        </p:attrNameLst>
                                      </p:cBhvr>
                                      <p:to>
                                        <p:strVal val="visible"/>
                                      </p:to>
                                    </p:set>
                                    <p:animEffect transition="in" filter="wipe(left)">
                                      <p:cBhvr>
                                        <p:cTn id="17" dur="500"/>
                                        <p:tgtEl>
                                          <p:spTgt spid="60"/>
                                        </p:tgtEl>
                                      </p:cBhvr>
                                    </p:animEffect>
                                  </p:childTnLst>
                                </p:cTn>
                              </p:par>
                            </p:childTnLst>
                          </p:cTn>
                        </p:par>
                        <p:par>
                          <p:cTn id="18" fill="hold">
                            <p:stCondLst>
                              <p:cond delay="2000"/>
                            </p:stCondLst>
                            <p:childTnLst>
                              <p:par>
                                <p:cTn id="19" presetID="22" presetClass="entr" presetSubtype="8" fill="hold" nodeType="afterEffect">
                                  <p:stCondLst>
                                    <p:cond delay="500"/>
                                  </p:stCondLst>
                                  <p:childTnLst>
                                    <p:set>
                                      <p:cBhvr>
                                        <p:cTn id="20" dur="1" fill="hold">
                                          <p:stCondLst>
                                            <p:cond delay="0"/>
                                          </p:stCondLst>
                                        </p:cTn>
                                        <p:tgtEl>
                                          <p:spTgt spid="43164"/>
                                        </p:tgtEl>
                                        <p:attrNameLst>
                                          <p:attrName>style.visibility</p:attrName>
                                        </p:attrNameLst>
                                      </p:cBhvr>
                                      <p:to>
                                        <p:strVal val="visible"/>
                                      </p:to>
                                    </p:set>
                                    <p:animEffect transition="in" filter="wipe(left)">
                                      <p:cBhvr>
                                        <p:cTn id="21" dur="500"/>
                                        <p:tgtEl>
                                          <p:spTgt spid="43164"/>
                                        </p:tgtEl>
                                      </p:cBhvr>
                                    </p:animEffect>
                                  </p:childTnLst>
                                </p:cTn>
                              </p:par>
                            </p:childTnLst>
                          </p:cTn>
                        </p:par>
                        <p:par>
                          <p:cTn id="22" fill="hold" nodeType="afterGroup">
                            <p:stCondLst>
                              <p:cond delay="3000"/>
                            </p:stCondLst>
                            <p:childTnLst>
                              <p:par>
                                <p:cTn id="23" presetID="22" presetClass="entr" presetSubtype="8" fill="hold" nodeType="afterEffect">
                                  <p:stCondLst>
                                    <p:cond delay="0"/>
                                  </p:stCondLst>
                                  <p:childTnLst>
                                    <p:set>
                                      <p:cBhvr>
                                        <p:cTn id="24" dur="1" fill="hold">
                                          <p:stCondLst>
                                            <p:cond delay="0"/>
                                          </p:stCondLst>
                                        </p:cTn>
                                        <p:tgtEl>
                                          <p:spTgt spid="43132"/>
                                        </p:tgtEl>
                                        <p:attrNameLst>
                                          <p:attrName>style.visibility</p:attrName>
                                        </p:attrNameLst>
                                      </p:cBhvr>
                                      <p:to>
                                        <p:strVal val="visible"/>
                                      </p:to>
                                    </p:set>
                                    <p:animEffect transition="in" filter="wipe(left)">
                                      <p:cBhvr>
                                        <p:cTn id="25" dur="500"/>
                                        <p:tgtEl>
                                          <p:spTgt spid="43132"/>
                                        </p:tgtEl>
                                      </p:cBhvr>
                                    </p:animEffect>
                                  </p:childTnLst>
                                </p:cTn>
                              </p:par>
                              <p:par>
                                <p:cTn id="26" presetID="2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par>
                          <p:cTn id="29" fill="hold" nodeType="afterGroup">
                            <p:stCondLst>
                              <p:cond delay="3500"/>
                            </p:stCondLst>
                            <p:childTnLst>
                              <p:par>
                                <p:cTn id="30" presetID="22" presetClass="entr" presetSubtype="8" fill="hold" grpId="0" nodeType="afterEffect">
                                  <p:stCondLst>
                                    <p:cond delay="500"/>
                                  </p:stCondLst>
                                  <p:childTnLst>
                                    <p:set>
                                      <p:cBhvr>
                                        <p:cTn id="31" dur="1" fill="hold">
                                          <p:stCondLst>
                                            <p:cond delay="0"/>
                                          </p:stCondLst>
                                        </p:cTn>
                                        <p:tgtEl>
                                          <p:spTgt spid="43135"/>
                                        </p:tgtEl>
                                        <p:attrNameLst>
                                          <p:attrName>style.visibility</p:attrName>
                                        </p:attrNameLst>
                                      </p:cBhvr>
                                      <p:to>
                                        <p:strVal val="visible"/>
                                      </p:to>
                                    </p:set>
                                    <p:animEffect transition="in" filter="wipe(left)">
                                      <p:cBhvr>
                                        <p:cTn id="32" dur="500"/>
                                        <p:tgtEl>
                                          <p:spTgt spid="43135"/>
                                        </p:tgtEl>
                                      </p:cBhvr>
                                    </p:animEffect>
                                  </p:childTnLst>
                                </p:cTn>
                              </p:par>
                            </p:childTnLst>
                          </p:cTn>
                        </p:par>
                        <p:par>
                          <p:cTn id="33" fill="hold" nodeType="afterGroup">
                            <p:stCondLst>
                              <p:cond delay="4500"/>
                            </p:stCondLst>
                            <p:childTnLst>
                              <p:par>
                                <p:cTn id="34" presetID="22" presetClass="entr" presetSubtype="8" fill="hold" grpId="0" nodeType="afterEffect">
                                  <p:stCondLst>
                                    <p:cond delay="500"/>
                                  </p:stCondLst>
                                  <p:childTnLst>
                                    <p:set>
                                      <p:cBhvr>
                                        <p:cTn id="35" dur="1" fill="hold">
                                          <p:stCondLst>
                                            <p:cond delay="0"/>
                                          </p:stCondLst>
                                        </p:cTn>
                                        <p:tgtEl>
                                          <p:spTgt spid="43134"/>
                                        </p:tgtEl>
                                        <p:attrNameLst>
                                          <p:attrName>style.visibility</p:attrName>
                                        </p:attrNameLst>
                                      </p:cBhvr>
                                      <p:to>
                                        <p:strVal val="visible"/>
                                      </p:to>
                                    </p:set>
                                    <p:animEffect transition="in" filter="wipe(left)">
                                      <p:cBhvr>
                                        <p:cTn id="36" dur="500"/>
                                        <p:tgtEl>
                                          <p:spTgt spid="43134"/>
                                        </p:tgtEl>
                                      </p:cBhvr>
                                    </p:animEffect>
                                  </p:childTnLst>
                                </p:cTn>
                              </p:par>
                            </p:childTnLst>
                          </p:cTn>
                        </p:par>
                        <p:par>
                          <p:cTn id="37" fill="hold" nodeType="afterGroup">
                            <p:stCondLst>
                              <p:cond delay="5500"/>
                            </p:stCondLst>
                            <p:childTnLst>
                              <p:par>
                                <p:cTn id="38" presetID="22" presetClass="entr" presetSubtype="8" fill="hold" nodeType="afterEffect">
                                  <p:stCondLst>
                                    <p:cond delay="500"/>
                                  </p:stCondLst>
                                  <p:childTnLst>
                                    <p:set>
                                      <p:cBhvr>
                                        <p:cTn id="39" dur="1" fill="hold">
                                          <p:stCondLst>
                                            <p:cond delay="0"/>
                                          </p:stCondLst>
                                        </p:cTn>
                                        <p:tgtEl>
                                          <p:spTgt spid="43137"/>
                                        </p:tgtEl>
                                        <p:attrNameLst>
                                          <p:attrName>style.visibility</p:attrName>
                                        </p:attrNameLst>
                                      </p:cBhvr>
                                      <p:to>
                                        <p:strVal val="visible"/>
                                      </p:to>
                                    </p:set>
                                    <p:animEffect transition="in" filter="wipe(left)">
                                      <p:cBhvr>
                                        <p:cTn id="40" dur="500"/>
                                        <p:tgtEl>
                                          <p:spTgt spid="43137"/>
                                        </p:tgtEl>
                                      </p:cBhvr>
                                    </p:animEffect>
                                  </p:childTnLst>
                                </p:cTn>
                              </p:par>
                            </p:childTnLst>
                          </p:cTn>
                        </p:par>
                        <p:par>
                          <p:cTn id="41" fill="hold" nodeType="afterGroup">
                            <p:stCondLst>
                              <p:cond delay="6500"/>
                            </p:stCondLst>
                            <p:childTnLst>
                              <p:par>
                                <p:cTn id="42" presetID="22" presetClass="entr" presetSubtype="8" fill="hold" grpId="0" nodeType="afterEffect">
                                  <p:stCondLst>
                                    <p:cond delay="500"/>
                                  </p:stCondLst>
                                  <p:childTnLst>
                                    <p:set>
                                      <p:cBhvr>
                                        <p:cTn id="43" dur="1" fill="hold">
                                          <p:stCondLst>
                                            <p:cond delay="0"/>
                                          </p:stCondLst>
                                        </p:cTn>
                                        <p:tgtEl>
                                          <p:spTgt spid="43138"/>
                                        </p:tgtEl>
                                        <p:attrNameLst>
                                          <p:attrName>style.visibility</p:attrName>
                                        </p:attrNameLst>
                                      </p:cBhvr>
                                      <p:to>
                                        <p:strVal val="visible"/>
                                      </p:to>
                                    </p:set>
                                    <p:animEffect transition="in" filter="wipe(left)">
                                      <p:cBhvr>
                                        <p:cTn id="44" dur="500"/>
                                        <p:tgtEl>
                                          <p:spTgt spid="43138"/>
                                        </p:tgtEl>
                                      </p:cBhvr>
                                    </p:animEffect>
                                  </p:childTnLst>
                                </p:cTn>
                              </p:par>
                            </p:childTnLst>
                          </p:cTn>
                        </p:par>
                        <p:par>
                          <p:cTn id="45" fill="hold" nodeType="afterGroup">
                            <p:stCondLst>
                              <p:cond delay="7500"/>
                            </p:stCondLst>
                            <p:childTnLst>
                              <p:par>
                                <p:cTn id="46" presetID="9" presetClass="entr" presetSubtype="0" fill="hold" nodeType="afterEffect">
                                  <p:stCondLst>
                                    <p:cond delay="500"/>
                                  </p:stCondLst>
                                  <p:childTnLst>
                                    <p:set>
                                      <p:cBhvr>
                                        <p:cTn id="47" dur="1" fill="hold">
                                          <p:stCondLst>
                                            <p:cond delay="0"/>
                                          </p:stCondLst>
                                        </p:cTn>
                                        <p:tgtEl>
                                          <p:spTgt spid="43147"/>
                                        </p:tgtEl>
                                        <p:attrNameLst>
                                          <p:attrName>style.visibility</p:attrName>
                                        </p:attrNameLst>
                                      </p:cBhvr>
                                      <p:to>
                                        <p:strVal val="visible"/>
                                      </p:to>
                                    </p:set>
                                    <p:animEffect transition="in" filter="dissolve">
                                      <p:cBhvr>
                                        <p:cTn id="48" dur="500"/>
                                        <p:tgtEl>
                                          <p:spTgt spid="43147"/>
                                        </p:tgtEl>
                                      </p:cBhvr>
                                    </p:animEffect>
                                  </p:childTnLst>
                                </p:cTn>
                              </p:par>
                            </p:childTnLst>
                          </p:cTn>
                        </p:par>
                        <p:par>
                          <p:cTn id="49" fill="hold" nodeType="afterGroup">
                            <p:stCondLst>
                              <p:cond delay="8500"/>
                            </p:stCondLst>
                            <p:childTnLst>
                              <p:par>
                                <p:cTn id="50" presetID="22" presetClass="entr" presetSubtype="4" fill="hold" grpId="0" nodeType="afterEffect">
                                  <p:stCondLst>
                                    <p:cond delay="500"/>
                                  </p:stCondLst>
                                  <p:childTnLst>
                                    <p:set>
                                      <p:cBhvr>
                                        <p:cTn id="51" dur="1" fill="hold">
                                          <p:stCondLst>
                                            <p:cond delay="0"/>
                                          </p:stCondLst>
                                        </p:cTn>
                                        <p:tgtEl>
                                          <p:spTgt spid="43136"/>
                                        </p:tgtEl>
                                        <p:attrNameLst>
                                          <p:attrName>style.visibility</p:attrName>
                                        </p:attrNameLst>
                                      </p:cBhvr>
                                      <p:to>
                                        <p:strVal val="visible"/>
                                      </p:to>
                                    </p:set>
                                    <p:animEffect transition="in" filter="wipe(down)">
                                      <p:cBhvr>
                                        <p:cTn id="52" dur="500"/>
                                        <p:tgtEl>
                                          <p:spTgt spid="43136"/>
                                        </p:tgtEl>
                                      </p:cBhvr>
                                    </p:animEffect>
                                  </p:childTnLst>
                                </p:cTn>
                              </p:par>
                            </p:childTnLst>
                          </p:cTn>
                        </p:par>
                        <p:par>
                          <p:cTn id="53" fill="hold" nodeType="afterGroup">
                            <p:stCondLst>
                              <p:cond delay="9500"/>
                            </p:stCondLst>
                            <p:childTnLst>
                              <p:par>
                                <p:cTn id="54" presetID="55" presetClass="entr" presetSubtype="0" fill="hold" nodeType="afterEffect">
                                  <p:stCondLst>
                                    <p:cond delay="500"/>
                                  </p:stCondLst>
                                  <p:childTnLst>
                                    <p:set>
                                      <p:cBhvr>
                                        <p:cTn id="55" dur="1" fill="hold">
                                          <p:stCondLst>
                                            <p:cond delay="0"/>
                                          </p:stCondLst>
                                        </p:cTn>
                                        <p:tgtEl>
                                          <p:spTgt spid="43143"/>
                                        </p:tgtEl>
                                        <p:attrNameLst>
                                          <p:attrName>style.visibility</p:attrName>
                                        </p:attrNameLst>
                                      </p:cBhvr>
                                      <p:to>
                                        <p:strVal val="visible"/>
                                      </p:to>
                                    </p:set>
                                    <p:anim calcmode="lin" valueType="num">
                                      <p:cBhvr>
                                        <p:cTn id="56" dur="1000" fill="hold"/>
                                        <p:tgtEl>
                                          <p:spTgt spid="43143"/>
                                        </p:tgtEl>
                                        <p:attrNameLst>
                                          <p:attrName>ppt_w</p:attrName>
                                        </p:attrNameLst>
                                      </p:cBhvr>
                                      <p:tavLst>
                                        <p:tav tm="0">
                                          <p:val>
                                            <p:strVal val="#ppt_w*0.70"/>
                                          </p:val>
                                        </p:tav>
                                        <p:tav tm="100000">
                                          <p:val>
                                            <p:strVal val="#ppt_w"/>
                                          </p:val>
                                        </p:tav>
                                      </p:tavLst>
                                    </p:anim>
                                    <p:anim calcmode="lin" valueType="num">
                                      <p:cBhvr>
                                        <p:cTn id="57" dur="1000" fill="hold"/>
                                        <p:tgtEl>
                                          <p:spTgt spid="43143"/>
                                        </p:tgtEl>
                                        <p:attrNameLst>
                                          <p:attrName>ppt_h</p:attrName>
                                        </p:attrNameLst>
                                      </p:cBhvr>
                                      <p:tavLst>
                                        <p:tav tm="0">
                                          <p:val>
                                            <p:strVal val="#ppt_h"/>
                                          </p:val>
                                        </p:tav>
                                        <p:tav tm="100000">
                                          <p:val>
                                            <p:strVal val="#ppt_h"/>
                                          </p:val>
                                        </p:tav>
                                      </p:tavLst>
                                    </p:anim>
                                    <p:animEffect transition="in" filter="fade">
                                      <p:cBhvr>
                                        <p:cTn id="58" dur="1000"/>
                                        <p:tgtEl>
                                          <p:spTgt spid="43143"/>
                                        </p:tgtEl>
                                      </p:cBhvr>
                                    </p:animEffect>
                                  </p:childTnLst>
                                </p:cTn>
                              </p:par>
                            </p:childTnLst>
                          </p:cTn>
                        </p:par>
                        <p:par>
                          <p:cTn id="59" fill="hold" nodeType="afterGroup">
                            <p:stCondLst>
                              <p:cond delay="11000"/>
                            </p:stCondLst>
                            <p:childTnLst>
                              <p:par>
                                <p:cTn id="60" presetID="22" presetClass="entr" presetSubtype="8" fill="hold" grpId="0" nodeType="afterEffect">
                                  <p:stCondLst>
                                    <p:cond delay="500"/>
                                  </p:stCondLst>
                                  <p:childTnLst>
                                    <p:set>
                                      <p:cBhvr>
                                        <p:cTn id="61" dur="1" fill="hold">
                                          <p:stCondLst>
                                            <p:cond delay="0"/>
                                          </p:stCondLst>
                                        </p:cTn>
                                        <p:tgtEl>
                                          <p:spTgt spid="43144"/>
                                        </p:tgtEl>
                                        <p:attrNameLst>
                                          <p:attrName>style.visibility</p:attrName>
                                        </p:attrNameLst>
                                      </p:cBhvr>
                                      <p:to>
                                        <p:strVal val="visible"/>
                                      </p:to>
                                    </p:set>
                                    <p:animEffect transition="in" filter="wipe(left)">
                                      <p:cBhvr>
                                        <p:cTn id="62" dur="500"/>
                                        <p:tgtEl>
                                          <p:spTgt spid="43144"/>
                                        </p:tgtEl>
                                      </p:cBhvr>
                                    </p:animEffect>
                                  </p:childTnLst>
                                </p:cTn>
                              </p:par>
                            </p:childTnLst>
                          </p:cTn>
                        </p:par>
                        <p:par>
                          <p:cTn id="63" fill="hold" nodeType="afterGroup">
                            <p:stCondLst>
                              <p:cond delay="12000"/>
                            </p:stCondLst>
                            <p:childTnLst>
                              <p:par>
                                <p:cTn id="64" presetID="9" presetClass="entr" presetSubtype="0" fill="hold" nodeType="afterEffect">
                                  <p:stCondLst>
                                    <p:cond delay="500"/>
                                  </p:stCondLst>
                                  <p:childTnLst>
                                    <p:set>
                                      <p:cBhvr>
                                        <p:cTn id="65" dur="1" fill="hold">
                                          <p:stCondLst>
                                            <p:cond delay="0"/>
                                          </p:stCondLst>
                                        </p:cTn>
                                        <p:tgtEl>
                                          <p:spTgt spid="43140"/>
                                        </p:tgtEl>
                                        <p:attrNameLst>
                                          <p:attrName>style.visibility</p:attrName>
                                        </p:attrNameLst>
                                      </p:cBhvr>
                                      <p:to>
                                        <p:strVal val="visible"/>
                                      </p:to>
                                    </p:set>
                                    <p:animEffect transition="in" filter="dissolve">
                                      <p:cBhvr>
                                        <p:cTn id="66" dur="500"/>
                                        <p:tgtEl>
                                          <p:spTgt spid="43140"/>
                                        </p:tgtEl>
                                      </p:cBhvr>
                                    </p:animEffect>
                                  </p:childTnLst>
                                </p:cTn>
                              </p:par>
                            </p:childTnLst>
                          </p:cTn>
                        </p:par>
                        <p:par>
                          <p:cTn id="67" fill="hold" nodeType="afterGroup">
                            <p:stCondLst>
                              <p:cond delay="13000"/>
                            </p:stCondLst>
                            <p:childTnLst>
                              <p:par>
                                <p:cTn id="68" presetID="55" presetClass="entr" presetSubtype="0" fill="hold" nodeType="afterEffect">
                                  <p:stCondLst>
                                    <p:cond delay="500"/>
                                  </p:stCondLst>
                                  <p:childTnLst>
                                    <p:set>
                                      <p:cBhvr>
                                        <p:cTn id="69" dur="1" fill="hold">
                                          <p:stCondLst>
                                            <p:cond delay="0"/>
                                          </p:stCondLst>
                                        </p:cTn>
                                        <p:tgtEl>
                                          <p:spTgt spid="43145"/>
                                        </p:tgtEl>
                                        <p:attrNameLst>
                                          <p:attrName>style.visibility</p:attrName>
                                        </p:attrNameLst>
                                      </p:cBhvr>
                                      <p:to>
                                        <p:strVal val="visible"/>
                                      </p:to>
                                    </p:set>
                                    <p:anim calcmode="lin" valueType="num">
                                      <p:cBhvr>
                                        <p:cTn id="70" dur="1000" fill="hold"/>
                                        <p:tgtEl>
                                          <p:spTgt spid="43145"/>
                                        </p:tgtEl>
                                        <p:attrNameLst>
                                          <p:attrName>ppt_w</p:attrName>
                                        </p:attrNameLst>
                                      </p:cBhvr>
                                      <p:tavLst>
                                        <p:tav tm="0">
                                          <p:val>
                                            <p:strVal val="#ppt_w*0.70"/>
                                          </p:val>
                                        </p:tav>
                                        <p:tav tm="100000">
                                          <p:val>
                                            <p:strVal val="#ppt_w"/>
                                          </p:val>
                                        </p:tav>
                                      </p:tavLst>
                                    </p:anim>
                                    <p:anim calcmode="lin" valueType="num">
                                      <p:cBhvr>
                                        <p:cTn id="71" dur="1000" fill="hold"/>
                                        <p:tgtEl>
                                          <p:spTgt spid="43145"/>
                                        </p:tgtEl>
                                        <p:attrNameLst>
                                          <p:attrName>ppt_h</p:attrName>
                                        </p:attrNameLst>
                                      </p:cBhvr>
                                      <p:tavLst>
                                        <p:tav tm="0">
                                          <p:val>
                                            <p:strVal val="#ppt_h"/>
                                          </p:val>
                                        </p:tav>
                                        <p:tav tm="100000">
                                          <p:val>
                                            <p:strVal val="#ppt_h"/>
                                          </p:val>
                                        </p:tav>
                                      </p:tavLst>
                                    </p:anim>
                                    <p:animEffect transition="in" filter="fade">
                                      <p:cBhvr>
                                        <p:cTn id="72" dur="1000"/>
                                        <p:tgtEl>
                                          <p:spTgt spid="43145"/>
                                        </p:tgtEl>
                                      </p:cBhvr>
                                    </p:animEffect>
                                  </p:childTnLst>
                                </p:cTn>
                              </p:par>
                            </p:childTnLst>
                          </p:cTn>
                        </p:par>
                        <p:par>
                          <p:cTn id="73" fill="hold" nodeType="afterGroup">
                            <p:stCondLst>
                              <p:cond delay="14500"/>
                            </p:stCondLst>
                            <p:childTnLst>
                              <p:par>
                                <p:cTn id="74" presetID="22" presetClass="entr" presetSubtype="8" fill="hold" grpId="0" nodeType="afterEffect">
                                  <p:stCondLst>
                                    <p:cond delay="500"/>
                                  </p:stCondLst>
                                  <p:childTnLst>
                                    <p:set>
                                      <p:cBhvr>
                                        <p:cTn id="75" dur="1" fill="hold">
                                          <p:stCondLst>
                                            <p:cond delay="0"/>
                                          </p:stCondLst>
                                        </p:cTn>
                                        <p:tgtEl>
                                          <p:spTgt spid="43146"/>
                                        </p:tgtEl>
                                        <p:attrNameLst>
                                          <p:attrName>style.visibility</p:attrName>
                                        </p:attrNameLst>
                                      </p:cBhvr>
                                      <p:to>
                                        <p:strVal val="visible"/>
                                      </p:to>
                                    </p:set>
                                    <p:animEffect transition="in" filter="wipe(left)">
                                      <p:cBhvr>
                                        <p:cTn id="76" dur="500"/>
                                        <p:tgtEl>
                                          <p:spTgt spid="43146"/>
                                        </p:tgtEl>
                                      </p:cBhvr>
                                    </p:animEffect>
                                  </p:childTnLst>
                                </p:cTn>
                              </p:par>
                            </p:childTnLst>
                          </p:cTn>
                        </p:par>
                        <p:par>
                          <p:cTn id="77" fill="hold" nodeType="afterGroup">
                            <p:stCondLst>
                              <p:cond delay="15500"/>
                            </p:stCondLst>
                            <p:childTnLst>
                              <p:par>
                                <p:cTn id="78" presetID="9" presetClass="entr" presetSubtype="0" fill="hold" nodeType="afterEffect">
                                  <p:stCondLst>
                                    <p:cond delay="500"/>
                                  </p:stCondLst>
                                  <p:childTnLst>
                                    <p:set>
                                      <p:cBhvr>
                                        <p:cTn id="79" dur="1" fill="hold">
                                          <p:stCondLst>
                                            <p:cond delay="0"/>
                                          </p:stCondLst>
                                        </p:cTn>
                                        <p:tgtEl>
                                          <p:spTgt spid="43141"/>
                                        </p:tgtEl>
                                        <p:attrNameLst>
                                          <p:attrName>style.visibility</p:attrName>
                                        </p:attrNameLst>
                                      </p:cBhvr>
                                      <p:to>
                                        <p:strVal val="visible"/>
                                      </p:to>
                                    </p:set>
                                    <p:animEffect transition="in" filter="dissolve">
                                      <p:cBhvr>
                                        <p:cTn id="80" dur="500"/>
                                        <p:tgtEl>
                                          <p:spTgt spid="431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4" fill="hold" nodeType="clickEffect">
                                  <p:stCondLst>
                                    <p:cond delay="0"/>
                                  </p:stCondLst>
                                  <p:childTnLst>
                                    <p:set>
                                      <p:cBhvr>
                                        <p:cTn id="84" dur="1" fill="hold">
                                          <p:stCondLst>
                                            <p:cond delay="0"/>
                                          </p:stCondLst>
                                        </p:cTn>
                                        <p:tgtEl>
                                          <p:spTgt spid="43129"/>
                                        </p:tgtEl>
                                        <p:attrNameLst>
                                          <p:attrName>style.visibility</p:attrName>
                                        </p:attrNameLst>
                                      </p:cBhvr>
                                      <p:to>
                                        <p:strVal val="visible"/>
                                      </p:to>
                                    </p:set>
                                    <p:animEffect transition="in" filter="wipe(down)">
                                      <p:cBhvr>
                                        <p:cTn id="85" dur="1000"/>
                                        <p:tgtEl>
                                          <p:spTgt spid="43129"/>
                                        </p:tgtEl>
                                      </p:cBhvr>
                                    </p:animEffect>
                                  </p:childTnLst>
                                </p:cTn>
                              </p:par>
                            </p:childTnLst>
                          </p:cTn>
                        </p:par>
                        <p:par>
                          <p:cTn id="86" fill="hold" nodeType="afterGroup">
                            <p:stCondLst>
                              <p:cond delay="1000"/>
                            </p:stCondLst>
                            <p:childTnLst>
                              <p:par>
                                <p:cTn id="87" presetID="22" presetClass="entr" presetSubtype="8" fill="hold" grpId="0" nodeType="afterEffect">
                                  <p:stCondLst>
                                    <p:cond delay="500"/>
                                  </p:stCondLst>
                                  <p:childTnLst>
                                    <p:set>
                                      <p:cBhvr>
                                        <p:cTn id="88" dur="1" fill="hold">
                                          <p:stCondLst>
                                            <p:cond delay="0"/>
                                          </p:stCondLst>
                                        </p:cTn>
                                        <p:tgtEl>
                                          <p:spTgt spid="43152"/>
                                        </p:tgtEl>
                                        <p:attrNameLst>
                                          <p:attrName>style.visibility</p:attrName>
                                        </p:attrNameLst>
                                      </p:cBhvr>
                                      <p:to>
                                        <p:strVal val="visible"/>
                                      </p:to>
                                    </p:set>
                                    <p:animEffect transition="in" filter="wipe(left)">
                                      <p:cBhvr>
                                        <p:cTn id="89" dur="500"/>
                                        <p:tgtEl>
                                          <p:spTgt spid="43152"/>
                                        </p:tgtEl>
                                      </p:cBhvr>
                                    </p:animEffect>
                                  </p:childTnLst>
                                </p:cTn>
                              </p:par>
                            </p:childTnLst>
                          </p:cTn>
                        </p:par>
                        <p:par>
                          <p:cTn id="90" fill="hold" nodeType="afterGroup">
                            <p:stCondLst>
                              <p:cond delay="2000"/>
                            </p:stCondLst>
                            <p:childTnLst>
                              <p:par>
                                <p:cTn id="91" presetID="22" presetClass="entr" presetSubtype="8" fill="hold" grpId="0" nodeType="afterEffect">
                                  <p:stCondLst>
                                    <p:cond delay="500"/>
                                  </p:stCondLst>
                                  <p:childTnLst>
                                    <p:set>
                                      <p:cBhvr>
                                        <p:cTn id="92" dur="1" fill="hold">
                                          <p:stCondLst>
                                            <p:cond delay="0"/>
                                          </p:stCondLst>
                                        </p:cTn>
                                        <p:tgtEl>
                                          <p:spTgt spid="43153"/>
                                        </p:tgtEl>
                                        <p:attrNameLst>
                                          <p:attrName>style.visibility</p:attrName>
                                        </p:attrNameLst>
                                      </p:cBhvr>
                                      <p:to>
                                        <p:strVal val="visible"/>
                                      </p:to>
                                    </p:set>
                                    <p:animEffect transition="in" filter="wipe(left)">
                                      <p:cBhvr>
                                        <p:cTn id="93" dur="500"/>
                                        <p:tgtEl>
                                          <p:spTgt spid="43153"/>
                                        </p:tgtEl>
                                      </p:cBhvr>
                                    </p:animEffect>
                                  </p:childTnLst>
                                </p:cTn>
                              </p:par>
                            </p:childTnLst>
                          </p:cTn>
                        </p:par>
                        <p:par>
                          <p:cTn id="94" fill="hold" nodeType="afterGroup">
                            <p:stCondLst>
                              <p:cond delay="3000"/>
                            </p:stCondLst>
                            <p:childTnLst>
                              <p:par>
                                <p:cTn id="95" presetID="22" presetClass="entr" presetSubtype="4" fill="hold" nodeType="afterEffect">
                                  <p:stCondLst>
                                    <p:cond delay="1000"/>
                                  </p:stCondLst>
                                  <p:childTnLst>
                                    <p:set>
                                      <p:cBhvr>
                                        <p:cTn id="96" dur="1" fill="hold">
                                          <p:stCondLst>
                                            <p:cond delay="0"/>
                                          </p:stCondLst>
                                        </p:cTn>
                                        <p:tgtEl>
                                          <p:spTgt spid="43128"/>
                                        </p:tgtEl>
                                        <p:attrNameLst>
                                          <p:attrName>style.visibility</p:attrName>
                                        </p:attrNameLst>
                                      </p:cBhvr>
                                      <p:to>
                                        <p:strVal val="visible"/>
                                      </p:to>
                                    </p:set>
                                    <p:animEffect transition="in" filter="wipe(down)">
                                      <p:cBhvr>
                                        <p:cTn id="97" dur="1000"/>
                                        <p:tgtEl>
                                          <p:spTgt spid="43128"/>
                                        </p:tgtEl>
                                      </p:cBhvr>
                                    </p:animEffect>
                                  </p:childTnLst>
                                </p:cTn>
                              </p:par>
                            </p:childTnLst>
                          </p:cTn>
                        </p:par>
                        <p:par>
                          <p:cTn id="98" fill="hold" nodeType="afterGroup">
                            <p:stCondLst>
                              <p:cond delay="5000"/>
                            </p:stCondLst>
                            <p:childTnLst>
                              <p:par>
                                <p:cTn id="99" presetID="22" presetClass="entr" presetSubtype="8" fill="hold" grpId="0" nodeType="afterEffect">
                                  <p:stCondLst>
                                    <p:cond delay="500"/>
                                  </p:stCondLst>
                                  <p:childTnLst>
                                    <p:set>
                                      <p:cBhvr>
                                        <p:cTn id="100" dur="1" fill="hold">
                                          <p:stCondLst>
                                            <p:cond delay="0"/>
                                          </p:stCondLst>
                                        </p:cTn>
                                        <p:tgtEl>
                                          <p:spTgt spid="43149"/>
                                        </p:tgtEl>
                                        <p:attrNameLst>
                                          <p:attrName>style.visibility</p:attrName>
                                        </p:attrNameLst>
                                      </p:cBhvr>
                                      <p:to>
                                        <p:strVal val="visible"/>
                                      </p:to>
                                    </p:set>
                                    <p:animEffect transition="in" filter="wipe(left)">
                                      <p:cBhvr>
                                        <p:cTn id="101" dur="500"/>
                                        <p:tgtEl>
                                          <p:spTgt spid="43149"/>
                                        </p:tgtEl>
                                      </p:cBhvr>
                                    </p:animEffect>
                                  </p:childTnLst>
                                </p:cTn>
                              </p:par>
                            </p:childTnLst>
                          </p:cTn>
                        </p:par>
                        <p:par>
                          <p:cTn id="102" fill="hold" nodeType="afterGroup">
                            <p:stCondLst>
                              <p:cond delay="6000"/>
                            </p:stCondLst>
                            <p:childTnLst>
                              <p:par>
                                <p:cTn id="103" presetID="22" presetClass="entr" presetSubtype="8" fill="hold" grpId="0" nodeType="afterEffect">
                                  <p:stCondLst>
                                    <p:cond delay="500"/>
                                  </p:stCondLst>
                                  <p:childTnLst>
                                    <p:set>
                                      <p:cBhvr>
                                        <p:cTn id="104" dur="1" fill="hold">
                                          <p:stCondLst>
                                            <p:cond delay="0"/>
                                          </p:stCondLst>
                                        </p:cTn>
                                        <p:tgtEl>
                                          <p:spTgt spid="43150"/>
                                        </p:tgtEl>
                                        <p:attrNameLst>
                                          <p:attrName>style.visibility</p:attrName>
                                        </p:attrNameLst>
                                      </p:cBhvr>
                                      <p:to>
                                        <p:strVal val="visible"/>
                                      </p:to>
                                    </p:set>
                                    <p:animEffect transition="in" filter="wipe(left)">
                                      <p:cBhvr>
                                        <p:cTn id="105" dur="500"/>
                                        <p:tgtEl>
                                          <p:spTgt spid="43150"/>
                                        </p:tgtEl>
                                      </p:cBhvr>
                                    </p:animEffect>
                                  </p:childTnLst>
                                </p:cTn>
                              </p:par>
                            </p:childTnLst>
                          </p:cTn>
                        </p:par>
                        <p:par>
                          <p:cTn id="106" fill="hold" nodeType="afterGroup">
                            <p:stCondLst>
                              <p:cond delay="7000"/>
                            </p:stCondLst>
                            <p:childTnLst>
                              <p:par>
                                <p:cTn id="107" presetID="9" presetClass="entr" presetSubtype="0" fill="hold" nodeType="afterEffect">
                                  <p:stCondLst>
                                    <p:cond delay="500"/>
                                  </p:stCondLst>
                                  <p:childTnLst>
                                    <p:set>
                                      <p:cBhvr>
                                        <p:cTn id="108" dur="1" fill="hold">
                                          <p:stCondLst>
                                            <p:cond delay="0"/>
                                          </p:stCondLst>
                                        </p:cTn>
                                        <p:tgtEl>
                                          <p:spTgt spid="43139"/>
                                        </p:tgtEl>
                                        <p:attrNameLst>
                                          <p:attrName>style.visibility</p:attrName>
                                        </p:attrNameLst>
                                      </p:cBhvr>
                                      <p:to>
                                        <p:strVal val="visible"/>
                                      </p:to>
                                    </p:set>
                                    <p:animEffect transition="in" filter="dissolve">
                                      <p:cBhvr>
                                        <p:cTn id="109" dur="500"/>
                                        <p:tgtEl>
                                          <p:spTgt spid="43139"/>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2" presetClass="entr" presetSubtype="4" fill="hold" nodeType="clickEffect">
                                  <p:stCondLst>
                                    <p:cond delay="0"/>
                                  </p:stCondLst>
                                  <p:childTnLst>
                                    <p:set>
                                      <p:cBhvr>
                                        <p:cTn id="113" dur="1" fill="hold">
                                          <p:stCondLst>
                                            <p:cond delay="0"/>
                                          </p:stCondLst>
                                        </p:cTn>
                                        <p:tgtEl>
                                          <p:spTgt spid="43130"/>
                                        </p:tgtEl>
                                        <p:attrNameLst>
                                          <p:attrName>style.visibility</p:attrName>
                                        </p:attrNameLst>
                                      </p:cBhvr>
                                      <p:to>
                                        <p:strVal val="visible"/>
                                      </p:to>
                                    </p:set>
                                    <p:animEffect transition="in" filter="wipe(down)">
                                      <p:cBhvr>
                                        <p:cTn id="114" dur="2000"/>
                                        <p:tgtEl>
                                          <p:spTgt spid="43130"/>
                                        </p:tgtEl>
                                      </p:cBhvr>
                                    </p:animEffect>
                                  </p:childTnLst>
                                </p:cTn>
                              </p:par>
                            </p:childTnLst>
                          </p:cTn>
                        </p:par>
                        <p:par>
                          <p:cTn id="115" fill="hold" nodeType="afterGroup">
                            <p:stCondLst>
                              <p:cond delay="2000"/>
                            </p:stCondLst>
                            <p:childTnLst>
                              <p:par>
                                <p:cTn id="116" presetID="22" presetClass="entr" presetSubtype="8" fill="hold" grpId="0" nodeType="afterEffect">
                                  <p:stCondLst>
                                    <p:cond delay="1000"/>
                                  </p:stCondLst>
                                  <p:childTnLst>
                                    <p:set>
                                      <p:cBhvr>
                                        <p:cTn id="117" dur="1" fill="hold">
                                          <p:stCondLst>
                                            <p:cond delay="0"/>
                                          </p:stCondLst>
                                        </p:cTn>
                                        <p:tgtEl>
                                          <p:spTgt spid="43158"/>
                                        </p:tgtEl>
                                        <p:attrNameLst>
                                          <p:attrName>style.visibility</p:attrName>
                                        </p:attrNameLst>
                                      </p:cBhvr>
                                      <p:to>
                                        <p:strVal val="visible"/>
                                      </p:to>
                                    </p:set>
                                    <p:animEffect transition="in" filter="wipe(left)">
                                      <p:cBhvr>
                                        <p:cTn id="118" dur="500"/>
                                        <p:tgtEl>
                                          <p:spTgt spid="43158"/>
                                        </p:tgtEl>
                                      </p:cBhvr>
                                    </p:animEffect>
                                  </p:childTnLst>
                                </p:cTn>
                              </p:par>
                            </p:childTnLst>
                          </p:cTn>
                        </p:par>
                        <p:par>
                          <p:cTn id="119" fill="hold" nodeType="afterGroup">
                            <p:stCondLst>
                              <p:cond delay="3500"/>
                            </p:stCondLst>
                            <p:childTnLst>
                              <p:par>
                                <p:cTn id="120" presetID="22" presetClass="entr" presetSubtype="8" fill="hold" grpId="0" nodeType="afterEffect">
                                  <p:stCondLst>
                                    <p:cond delay="1000"/>
                                  </p:stCondLst>
                                  <p:childTnLst>
                                    <p:set>
                                      <p:cBhvr>
                                        <p:cTn id="121" dur="1" fill="hold">
                                          <p:stCondLst>
                                            <p:cond delay="0"/>
                                          </p:stCondLst>
                                        </p:cTn>
                                        <p:tgtEl>
                                          <p:spTgt spid="43159"/>
                                        </p:tgtEl>
                                        <p:attrNameLst>
                                          <p:attrName>style.visibility</p:attrName>
                                        </p:attrNameLst>
                                      </p:cBhvr>
                                      <p:to>
                                        <p:strVal val="visible"/>
                                      </p:to>
                                    </p:set>
                                    <p:animEffect transition="in" filter="wipe(left)">
                                      <p:cBhvr>
                                        <p:cTn id="122" dur="500"/>
                                        <p:tgtEl>
                                          <p:spTgt spid="43159"/>
                                        </p:tgtEl>
                                      </p:cBhvr>
                                    </p:animEffect>
                                  </p:childTnLst>
                                </p:cTn>
                              </p:par>
                            </p:childTnLst>
                          </p:cTn>
                        </p:par>
                        <p:par>
                          <p:cTn id="123" fill="hold" nodeType="afterGroup">
                            <p:stCondLst>
                              <p:cond delay="5000"/>
                            </p:stCondLst>
                            <p:childTnLst>
                              <p:par>
                                <p:cTn id="124" presetID="22" presetClass="entr" presetSubtype="8" fill="hold" nodeType="afterEffect">
                                  <p:stCondLst>
                                    <p:cond delay="0"/>
                                  </p:stCondLst>
                                  <p:childTnLst>
                                    <p:set>
                                      <p:cBhvr>
                                        <p:cTn id="125" dur="1" fill="hold">
                                          <p:stCondLst>
                                            <p:cond delay="0"/>
                                          </p:stCondLst>
                                        </p:cTn>
                                        <p:tgtEl>
                                          <p:spTgt spid="43165"/>
                                        </p:tgtEl>
                                        <p:attrNameLst>
                                          <p:attrName>style.visibility</p:attrName>
                                        </p:attrNameLst>
                                      </p:cBhvr>
                                      <p:to>
                                        <p:strVal val="visible"/>
                                      </p:to>
                                    </p:set>
                                    <p:animEffect transition="in" filter="wipe(left)">
                                      <p:cBhvr>
                                        <p:cTn id="126" dur="500"/>
                                        <p:tgtEl>
                                          <p:spTgt spid="43165"/>
                                        </p:tgtEl>
                                      </p:cBhvr>
                                    </p:animEffect>
                                  </p:childTnLst>
                                </p:cTn>
                              </p:par>
                            </p:childTnLst>
                          </p:cTn>
                        </p:par>
                        <p:par>
                          <p:cTn id="127" fill="hold" nodeType="afterGroup">
                            <p:stCondLst>
                              <p:cond delay="5500"/>
                            </p:stCondLst>
                            <p:childTnLst>
                              <p:par>
                                <p:cTn id="128" presetID="22" presetClass="entr" presetSubtype="4" fill="hold" nodeType="afterEffect">
                                  <p:stCondLst>
                                    <p:cond delay="1000"/>
                                  </p:stCondLst>
                                  <p:childTnLst>
                                    <p:set>
                                      <p:cBhvr>
                                        <p:cTn id="129" dur="1" fill="hold">
                                          <p:stCondLst>
                                            <p:cond delay="0"/>
                                          </p:stCondLst>
                                        </p:cTn>
                                        <p:tgtEl>
                                          <p:spTgt spid="43131"/>
                                        </p:tgtEl>
                                        <p:attrNameLst>
                                          <p:attrName>style.visibility</p:attrName>
                                        </p:attrNameLst>
                                      </p:cBhvr>
                                      <p:to>
                                        <p:strVal val="visible"/>
                                      </p:to>
                                    </p:set>
                                    <p:animEffect transition="in" filter="wipe(down)">
                                      <p:cBhvr>
                                        <p:cTn id="130" dur="2000"/>
                                        <p:tgtEl>
                                          <p:spTgt spid="43131"/>
                                        </p:tgtEl>
                                      </p:cBhvr>
                                    </p:animEffect>
                                  </p:childTnLst>
                                </p:cTn>
                              </p:par>
                            </p:childTnLst>
                          </p:cTn>
                        </p:par>
                        <p:par>
                          <p:cTn id="131" fill="hold" nodeType="afterGroup">
                            <p:stCondLst>
                              <p:cond delay="8500"/>
                            </p:stCondLst>
                            <p:childTnLst>
                              <p:par>
                                <p:cTn id="132" presetID="22" presetClass="entr" presetSubtype="8" fill="hold" grpId="0" nodeType="afterEffect">
                                  <p:stCondLst>
                                    <p:cond delay="500"/>
                                  </p:stCondLst>
                                  <p:childTnLst>
                                    <p:set>
                                      <p:cBhvr>
                                        <p:cTn id="133" dur="1" fill="hold">
                                          <p:stCondLst>
                                            <p:cond delay="0"/>
                                          </p:stCondLst>
                                        </p:cTn>
                                        <p:tgtEl>
                                          <p:spTgt spid="43155"/>
                                        </p:tgtEl>
                                        <p:attrNameLst>
                                          <p:attrName>style.visibility</p:attrName>
                                        </p:attrNameLst>
                                      </p:cBhvr>
                                      <p:to>
                                        <p:strVal val="visible"/>
                                      </p:to>
                                    </p:set>
                                    <p:animEffect transition="in" filter="wipe(left)">
                                      <p:cBhvr>
                                        <p:cTn id="134" dur="500"/>
                                        <p:tgtEl>
                                          <p:spTgt spid="43155"/>
                                        </p:tgtEl>
                                      </p:cBhvr>
                                    </p:animEffect>
                                  </p:childTnLst>
                                </p:cTn>
                              </p:par>
                            </p:childTnLst>
                          </p:cTn>
                        </p:par>
                        <p:par>
                          <p:cTn id="135" fill="hold" nodeType="afterGroup">
                            <p:stCondLst>
                              <p:cond delay="9500"/>
                            </p:stCondLst>
                            <p:childTnLst>
                              <p:par>
                                <p:cTn id="136" presetID="22" presetClass="entr" presetSubtype="8" fill="hold" grpId="0" nodeType="afterEffect">
                                  <p:stCondLst>
                                    <p:cond delay="1500"/>
                                  </p:stCondLst>
                                  <p:childTnLst>
                                    <p:set>
                                      <p:cBhvr>
                                        <p:cTn id="137" dur="1" fill="hold">
                                          <p:stCondLst>
                                            <p:cond delay="0"/>
                                          </p:stCondLst>
                                        </p:cTn>
                                        <p:tgtEl>
                                          <p:spTgt spid="43156"/>
                                        </p:tgtEl>
                                        <p:attrNameLst>
                                          <p:attrName>style.visibility</p:attrName>
                                        </p:attrNameLst>
                                      </p:cBhvr>
                                      <p:to>
                                        <p:strVal val="visible"/>
                                      </p:to>
                                    </p:set>
                                    <p:animEffect transition="in" filter="wipe(left)">
                                      <p:cBhvr>
                                        <p:cTn id="138" dur="500"/>
                                        <p:tgtEl>
                                          <p:spTgt spid="43156"/>
                                        </p:tgtEl>
                                      </p:cBhvr>
                                    </p:animEffect>
                                  </p:childTnLst>
                                </p:cTn>
                              </p:par>
                            </p:childTnLst>
                          </p:cTn>
                        </p:par>
                      </p:childTnLst>
                    </p:cTn>
                  </p:par>
                  <p:par>
                    <p:cTn id="139" fill="hold">
                      <p:stCondLst>
                        <p:cond delay="indefinite"/>
                      </p:stCondLst>
                      <p:childTnLst>
                        <p:par>
                          <p:cTn id="140" fill="hold">
                            <p:stCondLst>
                              <p:cond delay="0"/>
                            </p:stCondLst>
                            <p:childTnLst>
                              <p:par>
                                <p:cTn id="141" presetID="21" presetClass="entr" presetSubtype="1" fill="hold" grpId="0" nodeType="clickEffect">
                                  <p:stCondLst>
                                    <p:cond delay="0"/>
                                  </p:stCondLst>
                                  <p:childTnLst>
                                    <p:set>
                                      <p:cBhvr>
                                        <p:cTn id="142" dur="1" fill="hold">
                                          <p:stCondLst>
                                            <p:cond delay="0"/>
                                          </p:stCondLst>
                                        </p:cTn>
                                        <p:tgtEl>
                                          <p:spTgt spid="43142"/>
                                        </p:tgtEl>
                                        <p:attrNameLst>
                                          <p:attrName>style.visibility</p:attrName>
                                        </p:attrNameLst>
                                      </p:cBhvr>
                                      <p:to>
                                        <p:strVal val="visible"/>
                                      </p:to>
                                    </p:set>
                                    <p:animEffect transition="in" filter="wheel(1)">
                                      <p:cBhvr>
                                        <p:cTn id="143" dur="2000"/>
                                        <p:tgtEl>
                                          <p:spTgt spid="43142"/>
                                        </p:tgtEl>
                                      </p:cBhvr>
                                    </p:animEffect>
                                  </p:childTnLst>
                                </p:cTn>
                              </p:par>
                            </p:childTnLst>
                          </p:cTn>
                        </p:par>
                        <p:par>
                          <p:cTn id="144" fill="hold">
                            <p:stCondLst>
                              <p:cond delay="2000"/>
                            </p:stCondLst>
                            <p:childTnLst>
                              <p:par>
                                <p:cTn id="145" presetID="22" presetClass="entr" presetSubtype="8" fill="hold" grpId="0" nodeType="afterEffect">
                                  <p:stCondLst>
                                    <p:cond delay="500"/>
                                  </p:stCondLst>
                                  <p:childTnLst>
                                    <p:set>
                                      <p:cBhvr>
                                        <p:cTn id="146" dur="1" fill="hold">
                                          <p:stCondLst>
                                            <p:cond delay="0"/>
                                          </p:stCondLst>
                                        </p:cTn>
                                        <p:tgtEl>
                                          <p:spTgt spid="9"/>
                                        </p:tgtEl>
                                        <p:attrNameLst>
                                          <p:attrName>style.visibility</p:attrName>
                                        </p:attrNameLst>
                                      </p:cBhvr>
                                      <p:to>
                                        <p:strVal val="visible"/>
                                      </p:to>
                                    </p:set>
                                    <p:animEffect transition="in" filter="wipe(left)">
                                      <p:cBhvr>
                                        <p:cTn id="1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34" grpId="0"/>
      <p:bldP spid="43135" grpId="0"/>
      <p:bldP spid="43136" grpId="0"/>
      <p:bldP spid="43138" grpId="0"/>
      <p:bldP spid="43142" grpId="0" animBg="1"/>
      <p:bldP spid="43144" grpId="0"/>
      <p:bldP spid="43146" grpId="0"/>
      <p:bldP spid="43149" grpId="0" animBg="1"/>
      <p:bldP spid="43150" grpId="0"/>
      <p:bldP spid="43152" grpId="0" animBg="1"/>
      <p:bldP spid="43153" grpId="0"/>
      <p:bldP spid="43155" grpId="0" animBg="1"/>
      <p:bldP spid="43156" grpId="0"/>
      <p:bldP spid="43158" grpId="0" animBg="1"/>
      <p:bldP spid="43159" grpId="0"/>
      <p:bldP spid="42" grpId="0"/>
      <p:bldP spid="9" grpId="0" animBg="1"/>
      <p:bldP spid="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bwMode="auto">
          <a:xfrm>
            <a:off x="144000" y="144000"/>
            <a:ext cx="1440001" cy="720000"/>
            <a:chOff x="972000" y="1008000"/>
            <a:chExt cx="2016000" cy="1008000"/>
          </a:xfrm>
        </p:grpSpPr>
        <p:pic>
          <p:nvPicPr>
            <p:cNvPr id="3"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5"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Laminating Technologies - </a:t>
            </a:r>
            <a:r>
              <a:rPr lang="en-GB" altLang="en-US" sz="2400" i="1" dirty="0" err="1" smtClean="0">
                <a:solidFill>
                  <a:schemeClr val="bg1"/>
                </a:solidFill>
                <a:latin typeface="Arial Rounded MT Bold" panose="020F0704030504030204" pitchFamily="34" charset="0"/>
              </a:rPr>
              <a:t>Thermofilms</a:t>
            </a:r>
            <a:endParaRPr lang="en-GB" altLang="en-US" sz="2400" i="1" dirty="0">
              <a:solidFill>
                <a:schemeClr val="bg1"/>
              </a:solidFill>
              <a:latin typeface="Arial Rounded MT Bold" panose="020F0704030504030204" pitchFamily="34" charset="0"/>
            </a:endParaRPr>
          </a:p>
        </p:txBody>
      </p:sp>
      <p:grpSp>
        <p:nvGrpSpPr>
          <p:cNvPr id="6" name="Group 5"/>
          <p:cNvGrpSpPr>
            <a:grpSpLocks noChangeAspect="1"/>
          </p:cNvGrpSpPr>
          <p:nvPr/>
        </p:nvGrpSpPr>
        <p:grpSpPr bwMode="auto">
          <a:xfrm>
            <a:off x="7524000" y="5976000"/>
            <a:ext cx="1440001" cy="720000"/>
            <a:chOff x="972000" y="1008000"/>
            <a:chExt cx="2016000" cy="1008000"/>
          </a:xfrm>
        </p:grpSpPr>
        <p:pic>
          <p:nvPicPr>
            <p:cNvPr id="7"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9"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Technology – Process </a:t>
            </a:r>
            <a:endParaRPr lang="en-GB" altLang="en-US" sz="2400" i="1" dirty="0">
              <a:solidFill>
                <a:schemeClr val="bg1"/>
              </a:solidFill>
              <a:latin typeface="Arial Rounded MT Bold" panose="020F0704030504030204" pitchFamily="34" charset="0"/>
            </a:endParaRPr>
          </a:p>
        </p:txBody>
      </p:sp>
      <p:sp>
        <p:nvSpPr>
          <p:cNvPr id="10" name="Rectangle 9"/>
          <p:cNvSpPr/>
          <p:nvPr/>
        </p:nvSpPr>
        <p:spPr>
          <a:xfrm>
            <a:off x="180000" y="1080000"/>
            <a:ext cx="8820000" cy="1728000"/>
          </a:xfrm>
          <a:prstGeom prst="rect">
            <a:avLst/>
          </a:prstGeom>
        </p:spPr>
        <p:txBody>
          <a:bodyPr wrap="square" lIns="72000" tIns="72000" rIns="72000" bIns="72000" anchor="ctr" anchorCtr="0">
            <a:spAutoFit/>
          </a:bodyPr>
          <a:lstStyle/>
          <a:p>
            <a:pPr algn="l"/>
            <a:r>
              <a:rPr lang="en-GB" sz="2000" i="1" dirty="0">
                <a:solidFill>
                  <a:srgbClr val="66FFFF"/>
                </a:solidFill>
                <a:latin typeface="Arial Rounded MT Bold" panose="020F0704030504030204" pitchFamily="34" charset="0"/>
              </a:rPr>
              <a:t>A thermoplastic, or </a:t>
            </a:r>
            <a:r>
              <a:rPr lang="en-GB" sz="2000" i="1" dirty="0" smtClean="0">
                <a:solidFill>
                  <a:srgbClr val="66FFFF"/>
                </a:solidFill>
                <a:latin typeface="Arial Rounded MT Bold" panose="020F0704030504030204" pitchFamily="34" charset="0"/>
              </a:rPr>
              <a:t>thermo softening </a:t>
            </a:r>
            <a:r>
              <a:rPr lang="en-GB" sz="2000" i="1" dirty="0">
                <a:solidFill>
                  <a:srgbClr val="66FFFF"/>
                </a:solidFill>
                <a:latin typeface="Arial Rounded MT Bold" panose="020F0704030504030204" pitchFamily="34" charset="0"/>
              </a:rPr>
              <a:t>plastic, is a polymer that becomes pliable or </a:t>
            </a:r>
            <a:r>
              <a:rPr lang="en-GB" sz="2000" i="1" dirty="0" smtClean="0">
                <a:solidFill>
                  <a:srgbClr val="66FFFF"/>
                </a:solidFill>
                <a:latin typeface="Arial Rounded MT Bold" panose="020F0704030504030204" pitchFamily="34" charset="0"/>
              </a:rPr>
              <a:t>mouldable </a:t>
            </a:r>
            <a:r>
              <a:rPr lang="en-GB" sz="2000" i="1" dirty="0">
                <a:solidFill>
                  <a:srgbClr val="66FFFF"/>
                </a:solidFill>
                <a:latin typeface="Arial Rounded MT Bold" panose="020F0704030504030204" pitchFamily="34" charset="0"/>
              </a:rPr>
              <a:t>above a specific temperature, and returns to a solid state upon cooling</a:t>
            </a:r>
            <a:r>
              <a:rPr lang="en-GB" sz="2000" i="1" dirty="0" smtClean="0">
                <a:solidFill>
                  <a:srgbClr val="66FFFF"/>
                </a:solidFill>
                <a:latin typeface="Arial Rounded MT Bold" panose="020F0704030504030204" pitchFamily="34" charset="0"/>
              </a:rPr>
              <a:t>.</a:t>
            </a:r>
          </a:p>
          <a:p>
            <a:pPr algn="l"/>
            <a:r>
              <a:rPr lang="en-GB" sz="2000" i="1" dirty="0" smtClean="0">
                <a:solidFill>
                  <a:srgbClr val="66FFFF"/>
                </a:solidFill>
                <a:latin typeface="Arial Rounded MT Bold" panose="020F0704030504030204" pitchFamily="34" charset="0"/>
              </a:rPr>
              <a:t>Examples of thermo softening plastics: EVA, </a:t>
            </a:r>
            <a:r>
              <a:rPr lang="en-GB" sz="2000" i="1" dirty="0" err="1" smtClean="0">
                <a:solidFill>
                  <a:srgbClr val="66FFFF"/>
                </a:solidFill>
                <a:latin typeface="Arial Rounded MT Bold" panose="020F0704030504030204" pitchFamily="34" charset="0"/>
              </a:rPr>
              <a:t>CoPa</a:t>
            </a:r>
            <a:r>
              <a:rPr lang="en-GB" sz="2000" i="1" dirty="0" smtClean="0">
                <a:solidFill>
                  <a:srgbClr val="66FFFF"/>
                </a:solidFill>
                <a:latin typeface="Arial Rounded MT Bold" panose="020F0704030504030204" pitchFamily="34" charset="0"/>
              </a:rPr>
              <a:t>, </a:t>
            </a:r>
            <a:r>
              <a:rPr lang="en-GB" sz="2000" i="1" dirty="0" err="1" smtClean="0">
                <a:solidFill>
                  <a:srgbClr val="66FFFF"/>
                </a:solidFill>
                <a:latin typeface="Arial Rounded MT Bold" panose="020F0704030504030204" pitchFamily="34" charset="0"/>
              </a:rPr>
              <a:t>CoPES</a:t>
            </a:r>
            <a:r>
              <a:rPr lang="en-GB" sz="2000" i="1" dirty="0" smtClean="0">
                <a:solidFill>
                  <a:srgbClr val="66FFFF"/>
                </a:solidFill>
                <a:latin typeface="Arial Rounded MT Bold" panose="020F0704030504030204" pitchFamily="34" charset="0"/>
              </a:rPr>
              <a:t> films and webs …</a:t>
            </a:r>
            <a:endParaRPr lang="en-GB" sz="2000" i="1" dirty="0">
              <a:solidFill>
                <a:srgbClr val="66FFFF"/>
              </a:solidFill>
              <a:latin typeface="Arial Rounded MT Bold" panose="020F0704030504030204" pitchFamily="34" charset="0"/>
            </a:endParaRPr>
          </a:p>
        </p:txBody>
      </p:sp>
      <p:grpSp>
        <p:nvGrpSpPr>
          <p:cNvPr id="11" name="Group 10"/>
          <p:cNvGrpSpPr/>
          <p:nvPr/>
        </p:nvGrpSpPr>
        <p:grpSpPr>
          <a:xfrm>
            <a:off x="1188168" y="3084350"/>
            <a:ext cx="4896000" cy="360000"/>
            <a:chOff x="3924472" y="1080000"/>
            <a:chExt cx="4896000" cy="360000"/>
          </a:xfrm>
        </p:grpSpPr>
        <p:sp>
          <p:nvSpPr>
            <p:cNvPr id="12" name="Oval 11"/>
            <p:cNvSpPr>
              <a:spLocks noChangeAspect="1"/>
            </p:cNvSpPr>
            <p:nvPr/>
          </p:nvSpPr>
          <p:spPr>
            <a:xfrm>
              <a:off x="3924472" y="1080000"/>
              <a:ext cx="360000" cy="360000"/>
            </a:xfrm>
            <a:prstGeom prst="ellipse">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a:spLocks noChangeAspect="1"/>
            </p:cNvSpPr>
            <p:nvPr/>
          </p:nvSpPr>
          <p:spPr>
            <a:xfrm>
              <a:off x="4428472" y="1080000"/>
              <a:ext cx="360000" cy="360000"/>
            </a:xfrm>
            <a:prstGeom prst="ellipse">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a:spLocks noChangeAspect="1"/>
            </p:cNvSpPr>
            <p:nvPr/>
          </p:nvSpPr>
          <p:spPr>
            <a:xfrm>
              <a:off x="4932472" y="1080000"/>
              <a:ext cx="360000" cy="360000"/>
            </a:xfrm>
            <a:prstGeom prst="ellipse">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a:spLocks noChangeAspect="1"/>
            </p:cNvSpPr>
            <p:nvPr/>
          </p:nvSpPr>
          <p:spPr>
            <a:xfrm>
              <a:off x="5436472" y="1080000"/>
              <a:ext cx="360000" cy="360000"/>
            </a:xfrm>
            <a:prstGeom prst="ellipse">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a:spLocks noChangeAspect="1"/>
            </p:cNvSpPr>
            <p:nvPr/>
          </p:nvSpPr>
          <p:spPr>
            <a:xfrm>
              <a:off x="5940472" y="1080000"/>
              <a:ext cx="360000" cy="360000"/>
            </a:xfrm>
            <a:prstGeom prst="ellipse">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a:spLocks noChangeAspect="1"/>
            </p:cNvSpPr>
            <p:nvPr/>
          </p:nvSpPr>
          <p:spPr>
            <a:xfrm>
              <a:off x="6444472" y="1080000"/>
              <a:ext cx="360000" cy="360000"/>
            </a:xfrm>
            <a:prstGeom prst="ellipse">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a:spLocks noChangeAspect="1"/>
            </p:cNvSpPr>
            <p:nvPr/>
          </p:nvSpPr>
          <p:spPr>
            <a:xfrm>
              <a:off x="6948472" y="1080000"/>
              <a:ext cx="360000" cy="360000"/>
            </a:xfrm>
            <a:prstGeom prst="ellipse">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a:spLocks noChangeAspect="1"/>
            </p:cNvSpPr>
            <p:nvPr/>
          </p:nvSpPr>
          <p:spPr>
            <a:xfrm>
              <a:off x="7452472" y="1080000"/>
              <a:ext cx="360000" cy="360000"/>
            </a:xfrm>
            <a:prstGeom prst="ellipse">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a:spLocks noChangeAspect="1"/>
            </p:cNvSpPr>
            <p:nvPr/>
          </p:nvSpPr>
          <p:spPr>
            <a:xfrm>
              <a:off x="7956472" y="1080000"/>
              <a:ext cx="360000" cy="360000"/>
            </a:xfrm>
            <a:prstGeom prst="ellipse">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a:spLocks noChangeAspect="1"/>
            </p:cNvSpPr>
            <p:nvPr/>
          </p:nvSpPr>
          <p:spPr>
            <a:xfrm>
              <a:off x="8460472" y="1080000"/>
              <a:ext cx="360000" cy="360000"/>
            </a:xfrm>
            <a:prstGeom prst="ellipse">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 name="Straight Connector 21"/>
          <p:cNvCxnSpPr/>
          <p:nvPr/>
        </p:nvCxnSpPr>
        <p:spPr>
          <a:xfrm>
            <a:off x="899592" y="3516350"/>
            <a:ext cx="54006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188168" y="5172350"/>
            <a:ext cx="4896000" cy="360000"/>
            <a:chOff x="3924024" y="3168000"/>
            <a:chExt cx="4896000" cy="360000"/>
          </a:xfrm>
        </p:grpSpPr>
        <p:sp>
          <p:nvSpPr>
            <p:cNvPr id="24" name="Oval 23"/>
            <p:cNvSpPr>
              <a:spLocks noChangeAspect="1"/>
            </p:cNvSpPr>
            <p:nvPr/>
          </p:nvSpPr>
          <p:spPr>
            <a:xfrm rot="10800000">
              <a:off x="8460024" y="3168000"/>
              <a:ext cx="36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a:spLocks noChangeAspect="1"/>
            </p:cNvSpPr>
            <p:nvPr/>
          </p:nvSpPr>
          <p:spPr>
            <a:xfrm rot="10800000">
              <a:off x="7956024" y="3168000"/>
              <a:ext cx="36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a:spLocks noChangeAspect="1"/>
            </p:cNvSpPr>
            <p:nvPr/>
          </p:nvSpPr>
          <p:spPr>
            <a:xfrm rot="10800000">
              <a:off x="7452024" y="3168000"/>
              <a:ext cx="36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a:spLocks noChangeAspect="1"/>
            </p:cNvSpPr>
            <p:nvPr/>
          </p:nvSpPr>
          <p:spPr>
            <a:xfrm rot="10800000">
              <a:off x="6948024" y="3168000"/>
              <a:ext cx="36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a:spLocks noChangeAspect="1"/>
            </p:cNvSpPr>
            <p:nvPr/>
          </p:nvSpPr>
          <p:spPr>
            <a:xfrm rot="10800000">
              <a:off x="6444024" y="3168000"/>
              <a:ext cx="36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a:spLocks noChangeAspect="1"/>
            </p:cNvSpPr>
            <p:nvPr/>
          </p:nvSpPr>
          <p:spPr>
            <a:xfrm rot="10800000">
              <a:off x="5940024" y="3168000"/>
              <a:ext cx="36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a:spLocks noChangeAspect="1"/>
            </p:cNvSpPr>
            <p:nvPr/>
          </p:nvSpPr>
          <p:spPr>
            <a:xfrm rot="10800000">
              <a:off x="5436024" y="3168000"/>
              <a:ext cx="36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a:spLocks noChangeAspect="1"/>
            </p:cNvSpPr>
            <p:nvPr/>
          </p:nvSpPr>
          <p:spPr>
            <a:xfrm rot="10800000">
              <a:off x="4932024" y="3168000"/>
              <a:ext cx="36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a:spLocks noChangeAspect="1"/>
            </p:cNvSpPr>
            <p:nvPr/>
          </p:nvSpPr>
          <p:spPr>
            <a:xfrm rot="10800000">
              <a:off x="4428024" y="3168000"/>
              <a:ext cx="36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a:spLocks noChangeAspect="1"/>
            </p:cNvSpPr>
            <p:nvPr/>
          </p:nvSpPr>
          <p:spPr>
            <a:xfrm rot="10800000">
              <a:off x="3924024" y="3168000"/>
              <a:ext cx="36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4" name="Straight Connector 33"/>
          <p:cNvCxnSpPr/>
          <p:nvPr/>
        </p:nvCxnSpPr>
        <p:spPr>
          <a:xfrm rot="10800000">
            <a:off x="899696" y="5100350"/>
            <a:ext cx="5400600" cy="0"/>
          </a:xfrm>
          <a:prstGeom prst="line">
            <a:avLst/>
          </a:prstGeom>
          <a:ln w="19050">
            <a:solidFill>
              <a:srgbClr val="00FFFF"/>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1276175" y="3804350"/>
            <a:ext cx="4714528" cy="1008000"/>
            <a:chOff x="4014984" y="1800000"/>
            <a:chExt cx="4714528" cy="1008000"/>
          </a:xfrm>
        </p:grpSpPr>
        <p:sp>
          <p:nvSpPr>
            <p:cNvPr id="36" name="Oval 35"/>
            <p:cNvSpPr/>
            <p:nvPr/>
          </p:nvSpPr>
          <p:spPr>
            <a:xfrm>
              <a:off x="5023096" y="1800000"/>
              <a:ext cx="180000" cy="360000"/>
            </a:xfrm>
            <a:prstGeom prst="ellipse">
              <a:avLst/>
            </a:prstGeom>
            <a:solidFill>
              <a:srgbClr val="66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5527152" y="1800000"/>
              <a:ext cx="180000" cy="360000"/>
            </a:xfrm>
            <a:prstGeom prst="ellipse">
              <a:avLst/>
            </a:prstGeom>
            <a:solidFill>
              <a:srgbClr val="66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6029405" y="1800000"/>
              <a:ext cx="180000" cy="360000"/>
            </a:xfrm>
            <a:prstGeom prst="ellipse">
              <a:avLst/>
            </a:prstGeom>
            <a:solidFill>
              <a:srgbClr val="66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4516952" y="1800000"/>
              <a:ext cx="180000" cy="360000"/>
            </a:xfrm>
            <a:prstGeom prst="ellipse">
              <a:avLst/>
            </a:prstGeom>
            <a:solidFill>
              <a:srgbClr val="66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4014984" y="1800000"/>
              <a:ext cx="180000" cy="360000"/>
            </a:xfrm>
            <a:prstGeom prst="ellipse">
              <a:avLst/>
            </a:prstGeom>
            <a:solidFill>
              <a:srgbClr val="66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7541573" y="1800000"/>
              <a:ext cx="180000" cy="360000"/>
            </a:xfrm>
            <a:prstGeom prst="ellipse">
              <a:avLst/>
            </a:prstGeom>
            <a:solidFill>
              <a:srgbClr val="66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8047432" y="1800000"/>
              <a:ext cx="180000" cy="360000"/>
            </a:xfrm>
            <a:prstGeom prst="ellipse">
              <a:avLst/>
            </a:prstGeom>
            <a:solidFill>
              <a:srgbClr val="66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8549107" y="1800000"/>
              <a:ext cx="180000" cy="360000"/>
            </a:xfrm>
            <a:prstGeom prst="ellipse">
              <a:avLst/>
            </a:prstGeom>
            <a:solidFill>
              <a:srgbClr val="66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p:nvSpPr>
          <p:spPr>
            <a:xfrm>
              <a:off x="6535573" y="1800000"/>
              <a:ext cx="180000" cy="360000"/>
            </a:xfrm>
            <a:prstGeom prst="ellipse">
              <a:avLst/>
            </a:prstGeom>
            <a:solidFill>
              <a:srgbClr val="66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p:cNvCxnSpPr>
              <a:stCxn id="41" idx="0"/>
              <a:endCxn id="41" idx="0"/>
            </p:cNvCxnSpPr>
            <p:nvPr/>
          </p:nvCxnSpPr>
          <p:spPr>
            <a:xfrm>
              <a:off x="7631573" y="1800000"/>
              <a:ext cx="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7039320" y="1800000"/>
              <a:ext cx="180000" cy="360000"/>
            </a:xfrm>
            <a:prstGeom prst="ellipse">
              <a:avLst/>
            </a:prstGeom>
            <a:solidFill>
              <a:srgbClr val="66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rot="10800000">
              <a:off x="7541400" y="2448000"/>
              <a:ext cx="180000" cy="360000"/>
            </a:xfrm>
            <a:prstGeom prst="ellipse">
              <a:avLst/>
            </a:prstGeom>
            <a:solidFill>
              <a:srgbClr val="66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rot="10800000">
              <a:off x="7037344" y="2448000"/>
              <a:ext cx="180000" cy="360000"/>
            </a:xfrm>
            <a:prstGeom prst="ellipse">
              <a:avLst/>
            </a:prstGeom>
            <a:solidFill>
              <a:srgbClr val="66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rot="10800000">
              <a:off x="6535091" y="2448000"/>
              <a:ext cx="180000" cy="360000"/>
            </a:xfrm>
            <a:prstGeom prst="ellipse">
              <a:avLst/>
            </a:prstGeom>
            <a:solidFill>
              <a:srgbClr val="66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rot="10800000">
              <a:off x="8047544" y="2448000"/>
              <a:ext cx="180000" cy="360000"/>
            </a:xfrm>
            <a:prstGeom prst="ellipse">
              <a:avLst/>
            </a:prstGeom>
            <a:solidFill>
              <a:srgbClr val="66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rot="10800000">
              <a:off x="8549512" y="2448000"/>
              <a:ext cx="180000" cy="360000"/>
            </a:xfrm>
            <a:prstGeom prst="ellipse">
              <a:avLst/>
            </a:prstGeom>
            <a:solidFill>
              <a:srgbClr val="66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rot="10800000">
              <a:off x="5022923" y="2448000"/>
              <a:ext cx="180000" cy="360000"/>
            </a:xfrm>
            <a:prstGeom prst="ellipse">
              <a:avLst/>
            </a:prstGeom>
            <a:solidFill>
              <a:srgbClr val="66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rot="10800000">
              <a:off x="4517064" y="2448000"/>
              <a:ext cx="180000" cy="360000"/>
            </a:xfrm>
            <a:prstGeom prst="ellipse">
              <a:avLst/>
            </a:prstGeom>
            <a:solidFill>
              <a:srgbClr val="66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rot="10800000">
              <a:off x="4015389" y="2448000"/>
              <a:ext cx="180000" cy="360000"/>
            </a:xfrm>
            <a:prstGeom prst="ellipse">
              <a:avLst/>
            </a:prstGeom>
            <a:solidFill>
              <a:srgbClr val="66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rot="10800000">
              <a:off x="6028923" y="2448000"/>
              <a:ext cx="180000" cy="360000"/>
            </a:xfrm>
            <a:prstGeom prst="ellipse">
              <a:avLst/>
            </a:prstGeom>
            <a:solidFill>
              <a:srgbClr val="66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p:cNvCxnSpPr>
              <a:stCxn id="52" idx="0"/>
              <a:endCxn id="52" idx="0"/>
            </p:cNvCxnSpPr>
            <p:nvPr/>
          </p:nvCxnSpPr>
          <p:spPr>
            <a:xfrm rot="10800000">
              <a:off x="5112923" y="2808000"/>
              <a:ext cx="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7" name="Oval 56"/>
            <p:cNvSpPr/>
            <p:nvPr/>
          </p:nvSpPr>
          <p:spPr>
            <a:xfrm rot="10800000">
              <a:off x="5525176" y="2448000"/>
              <a:ext cx="180000" cy="360000"/>
            </a:xfrm>
            <a:prstGeom prst="ellipse">
              <a:avLst/>
            </a:prstGeom>
            <a:solidFill>
              <a:srgbClr val="66FF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 name="Group 57"/>
          <p:cNvGrpSpPr/>
          <p:nvPr/>
        </p:nvGrpSpPr>
        <p:grpSpPr>
          <a:xfrm>
            <a:off x="1456580" y="4644225"/>
            <a:ext cx="4354123" cy="0"/>
            <a:chOff x="4136832" y="2502628"/>
            <a:chExt cx="4354123" cy="0"/>
          </a:xfrm>
        </p:grpSpPr>
        <p:cxnSp>
          <p:nvCxnSpPr>
            <p:cNvPr id="59" name="Straight Connector 58"/>
            <p:cNvCxnSpPr>
              <a:stCxn id="54" idx="2"/>
              <a:endCxn id="53" idx="6"/>
            </p:cNvCxnSpPr>
            <p:nvPr/>
          </p:nvCxnSpPr>
          <p:spPr>
            <a:xfrm>
              <a:off x="4136832" y="2502628"/>
              <a:ext cx="321675"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53" idx="2"/>
              <a:endCxn id="52" idx="6"/>
            </p:cNvCxnSpPr>
            <p:nvPr/>
          </p:nvCxnSpPr>
          <p:spPr>
            <a:xfrm>
              <a:off x="4638507" y="2502628"/>
              <a:ext cx="325859"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52" idx="2"/>
              <a:endCxn id="57" idx="6"/>
            </p:cNvCxnSpPr>
            <p:nvPr/>
          </p:nvCxnSpPr>
          <p:spPr>
            <a:xfrm>
              <a:off x="5144366" y="2502628"/>
              <a:ext cx="322253"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57" idx="2"/>
              <a:endCxn id="55" idx="6"/>
            </p:cNvCxnSpPr>
            <p:nvPr/>
          </p:nvCxnSpPr>
          <p:spPr>
            <a:xfrm>
              <a:off x="5646619" y="2502628"/>
              <a:ext cx="323747"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55" idx="2"/>
              <a:endCxn id="49" idx="6"/>
            </p:cNvCxnSpPr>
            <p:nvPr/>
          </p:nvCxnSpPr>
          <p:spPr>
            <a:xfrm>
              <a:off x="6150366" y="2502628"/>
              <a:ext cx="326168"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49" idx="2"/>
              <a:endCxn id="48" idx="6"/>
            </p:cNvCxnSpPr>
            <p:nvPr/>
          </p:nvCxnSpPr>
          <p:spPr>
            <a:xfrm>
              <a:off x="6656534" y="2502628"/>
              <a:ext cx="322253"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48" idx="2"/>
              <a:endCxn id="47" idx="6"/>
            </p:cNvCxnSpPr>
            <p:nvPr/>
          </p:nvCxnSpPr>
          <p:spPr>
            <a:xfrm>
              <a:off x="7158787" y="2502628"/>
              <a:ext cx="324056"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47" idx="2"/>
              <a:endCxn id="50" idx="6"/>
            </p:cNvCxnSpPr>
            <p:nvPr/>
          </p:nvCxnSpPr>
          <p:spPr>
            <a:xfrm>
              <a:off x="7662843" y="2502628"/>
              <a:ext cx="326144"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0" idx="2"/>
              <a:endCxn id="51" idx="6"/>
            </p:cNvCxnSpPr>
            <p:nvPr/>
          </p:nvCxnSpPr>
          <p:spPr>
            <a:xfrm>
              <a:off x="8168987" y="2502628"/>
              <a:ext cx="321968"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456175" y="3996225"/>
            <a:ext cx="4354123" cy="0"/>
            <a:chOff x="4135617" y="1930748"/>
            <a:chExt cx="4354123" cy="0"/>
          </a:xfrm>
        </p:grpSpPr>
        <p:cxnSp>
          <p:nvCxnSpPr>
            <p:cNvPr id="69" name="Straight Connector 68"/>
            <p:cNvCxnSpPr>
              <a:stCxn id="40" idx="6"/>
              <a:endCxn id="39" idx="2"/>
            </p:cNvCxnSpPr>
            <p:nvPr/>
          </p:nvCxnSpPr>
          <p:spPr>
            <a:xfrm>
              <a:off x="4135617" y="1930748"/>
              <a:ext cx="321968"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39" idx="6"/>
              <a:endCxn id="36" idx="2"/>
            </p:cNvCxnSpPr>
            <p:nvPr/>
          </p:nvCxnSpPr>
          <p:spPr>
            <a:xfrm>
              <a:off x="4637585" y="1930748"/>
              <a:ext cx="326144"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36" idx="6"/>
              <a:endCxn id="37" idx="2"/>
            </p:cNvCxnSpPr>
            <p:nvPr/>
          </p:nvCxnSpPr>
          <p:spPr>
            <a:xfrm>
              <a:off x="5143729" y="1930748"/>
              <a:ext cx="324056"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37" idx="6"/>
              <a:endCxn id="38" idx="2"/>
            </p:cNvCxnSpPr>
            <p:nvPr/>
          </p:nvCxnSpPr>
          <p:spPr>
            <a:xfrm>
              <a:off x="5647785" y="1930748"/>
              <a:ext cx="322253"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38" idx="6"/>
              <a:endCxn id="44" idx="2"/>
            </p:cNvCxnSpPr>
            <p:nvPr/>
          </p:nvCxnSpPr>
          <p:spPr>
            <a:xfrm>
              <a:off x="6150038" y="1930748"/>
              <a:ext cx="326168"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44" idx="6"/>
              <a:endCxn id="46" idx="2"/>
            </p:cNvCxnSpPr>
            <p:nvPr/>
          </p:nvCxnSpPr>
          <p:spPr>
            <a:xfrm>
              <a:off x="6656206" y="1930748"/>
              <a:ext cx="323747"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46" idx="6"/>
              <a:endCxn id="41" idx="2"/>
            </p:cNvCxnSpPr>
            <p:nvPr/>
          </p:nvCxnSpPr>
          <p:spPr>
            <a:xfrm>
              <a:off x="7159953" y="1930748"/>
              <a:ext cx="322253"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41" idx="6"/>
              <a:endCxn id="42" idx="2"/>
            </p:cNvCxnSpPr>
            <p:nvPr/>
          </p:nvCxnSpPr>
          <p:spPr>
            <a:xfrm>
              <a:off x="7662206" y="1930748"/>
              <a:ext cx="325859"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42" idx="6"/>
              <a:endCxn id="43" idx="2"/>
            </p:cNvCxnSpPr>
            <p:nvPr/>
          </p:nvCxnSpPr>
          <p:spPr>
            <a:xfrm>
              <a:off x="8168065" y="1930748"/>
              <a:ext cx="321675"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1366175" y="4123504"/>
            <a:ext cx="4534528" cy="393442"/>
            <a:chOff x="4064014" y="2045541"/>
            <a:chExt cx="4534528" cy="393442"/>
          </a:xfrm>
        </p:grpSpPr>
        <p:cxnSp>
          <p:nvCxnSpPr>
            <p:cNvPr id="79" name="Straight Connector 78"/>
            <p:cNvCxnSpPr>
              <a:stCxn id="40" idx="4"/>
              <a:endCxn id="54" idx="4"/>
            </p:cNvCxnSpPr>
            <p:nvPr/>
          </p:nvCxnSpPr>
          <p:spPr>
            <a:xfrm>
              <a:off x="4064014" y="2098262"/>
              <a:ext cx="405" cy="288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39" idx="4"/>
              <a:endCxn id="53" idx="4"/>
            </p:cNvCxnSpPr>
            <p:nvPr/>
          </p:nvCxnSpPr>
          <p:spPr>
            <a:xfrm>
              <a:off x="4565982" y="2098262"/>
              <a:ext cx="112" cy="288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36" idx="4"/>
              <a:endCxn id="52" idx="4"/>
            </p:cNvCxnSpPr>
            <p:nvPr/>
          </p:nvCxnSpPr>
          <p:spPr>
            <a:xfrm flipH="1">
              <a:off x="5071953" y="2098262"/>
              <a:ext cx="173" cy="288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37" idx="4"/>
              <a:endCxn id="57" idx="4"/>
            </p:cNvCxnSpPr>
            <p:nvPr/>
          </p:nvCxnSpPr>
          <p:spPr>
            <a:xfrm flipH="1">
              <a:off x="5574206" y="2098262"/>
              <a:ext cx="1976" cy="288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38" idx="4"/>
              <a:endCxn id="55" idx="4"/>
            </p:cNvCxnSpPr>
            <p:nvPr/>
          </p:nvCxnSpPr>
          <p:spPr>
            <a:xfrm flipH="1">
              <a:off x="6077953" y="2098262"/>
              <a:ext cx="482" cy="288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44" idx="4"/>
              <a:endCxn id="49" idx="4"/>
            </p:cNvCxnSpPr>
            <p:nvPr/>
          </p:nvCxnSpPr>
          <p:spPr>
            <a:xfrm flipH="1">
              <a:off x="6584121" y="2098262"/>
              <a:ext cx="482" cy="288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46" idx="4"/>
              <a:endCxn id="48" idx="4"/>
            </p:cNvCxnSpPr>
            <p:nvPr/>
          </p:nvCxnSpPr>
          <p:spPr>
            <a:xfrm flipH="1">
              <a:off x="7086374" y="2098262"/>
              <a:ext cx="1976" cy="288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41" idx="4"/>
              <a:endCxn id="47" idx="4"/>
            </p:cNvCxnSpPr>
            <p:nvPr/>
          </p:nvCxnSpPr>
          <p:spPr>
            <a:xfrm flipH="1">
              <a:off x="7590430" y="2098262"/>
              <a:ext cx="173" cy="288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42" idx="4"/>
              <a:endCxn id="50" idx="4"/>
            </p:cNvCxnSpPr>
            <p:nvPr/>
          </p:nvCxnSpPr>
          <p:spPr>
            <a:xfrm>
              <a:off x="8096462" y="2098262"/>
              <a:ext cx="112" cy="288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43" idx="4"/>
              <a:endCxn id="51" idx="4"/>
            </p:cNvCxnSpPr>
            <p:nvPr/>
          </p:nvCxnSpPr>
          <p:spPr>
            <a:xfrm>
              <a:off x="8598137" y="2098262"/>
              <a:ext cx="405" cy="288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43" idx="3"/>
              <a:endCxn id="50" idx="3"/>
            </p:cNvCxnSpPr>
            <p:nvPr/>
          </p:nvCxnSpPr>
          <p:spPr>
            <a:xfrm flipH="1">
              <a:off x="8160214" y="2045541"/>
              <a:ext cx="374283" cy="393442"/>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42" idx="3"/>
              <a:endCxn id="47" idx="3"/>
            </p:cNvCxnSpPr>
            <p:nvPr/>
          </p:nvCxnSpPr>
          <p:spPr>
            <a:xfrm flipH="1">
              <a:off x="7654070" y="2045541"/>
              <a:ext cx="378752" cy="393442"/>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41" idx="3"/>
              <a:endCxn id="48" idx="3"/>
            </p:cNvCxnSpPr>
            <p:nvPr/>
          </p:nvCxnSpPr>
          <p:spPr>
            <a:xfrm flipH="1">
              <a:off x="7150014" y="2045541"/>
              <a:ext cx="376949" cy="393442"/>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46" idx="3"/>
              <a:endCxn id="49" idx="3"/>
            </p:cNvCxnSpPr>
            <p:nvPr/>
          </p:nvCxnSpPr>
          <p:spPr>
            <a:xfrm flipH="1">
              <a:off x="6647761" y="2045541"/>
              <a:ext cx="376949" cy="393442"/>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44" idx="3"/>
              <a:endCxn id="55" idx="3"/>
            </p:cNvCxnSpPr>
            <p:nvPr/>
          </p:nvCxnSpPr>
          <p:spPr>
            <a:xfrm flipH="1">
              <a:off x="6141593" y="2045541"/>
              <a:ext cx="379370" cy="393442"/>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38" idx="3"/>
              <a:endCxn id="57" idx="3"/>
            </p:cNvCxnSpPr>
            <p:nvPr/>
          </p:nvCxnSpPr>
          <p:spPr>
            <a:xfrm flipH="1">
              <a:off x="5637846" y="2045541"/>
              <a:ext cx="376949" cy="393442"/>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37" idx="3"/>
              <a:endCxn id="52" idx="3"/>
            </p:cNvCxnSpPr>
            <p:nvPr/>
          </p:nvCxnSpPr>
          <p:spPr>
            <a:xfrm flipH="1">
              <a:off x="5135593" y="2045541"/>
              <a:ext cx="376949" cy="393442"/>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36" idx="3"/>
              <a:endCxn id="53" idx="3"/>
            </p:cNvCxnSpPr>
            <p:nvPr/>
          </p:nvCxnSpPr>
          <p:spPr>
            <a:xfrm flipH="1">
              <a:off x="4629734" y="2045541"/>
              <a:ext cx="378752" cy="393442"/>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39" idx="3"/>
              <a:endCxn id="54" idx="3"/>
            </p:cNvCxnSpPr>
            <p:nvPr/>
          </p:nvCxnSpPr>
          <p:spPr>
            <a:xfrm flipH="1">
              <a:off x="4128059" y="2045541"/>
              <a:ext cx="374283" cy="393442"/>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40" idx="5"/>
              <a:endCxn id="53" idx="5"/>
            </p:cNvCxnSpPr>
            <p:nvPr/>
          </p:nvCxnSpPr>
          <p:spPr>
            <a:xfrm>
              <a:off x="4127654" y="2045541"/>
              <a:ext cx="374800" cy="393442"/>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39" idx="5"/>
              <a:endCxn id="52" idx="5"/>
            </p:cNvCxnSpPr>
            <p:nvPr/>
          </p:nvCxnSpPr>
          <p:spPr>
            <a:xfrm>
              <a:off x="4629622" y="2045541"/>
              <a:ext cx="378691" cy="393442"/>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36" idx="5"/>
              <a:endCxn id="57" idx="5"/>
            </p:cNvCxnSpPr>
            <p:nvPr/>
          </p:nvCxnSpPr>
          <p:spPr>
            <a:xfrm>
              <a:off x="5135766" y="2045541"/>
              <a:ext cx="374800" cy="393442"/>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37" idx="5"/>
              <a:endCxn id="55" idx="5"/>
            </p:cNvCxnSpPr>
            <p:nvPr/>
          </p:nvCxnSpPr>
          <p:spPr>
            <a:xfrm>
              <a:off x="5639822" y="2045541"/>
              <a:ext cx="374491" cy="393442"/>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38" idx="5"/>
              <a:endCxn id="49" idx="5"/>
            </p:cNvCxnSpPr>
            <p:nvPr/>
          </p:nvCxnSpPr>
          <p:spPr>
            <a:xfrm>
              <a:off x="6142075" y="2045541"/>
              <a:ext cx="378406" cy="393442"/>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44" idx="5"/>
              <a:endCxn id="48" idx="5"/>
            </p:cNvCxnSpPr>
            <p:nvPr/>
          </p:nvCxnSpPr>
          <p:spPr>
            <a:xfrm>
              <a:off x="6648243" y="2045541"/>
              <a:ext cx="374491" cy="393442"/>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46" idx="5"/>
              <a:endCxn id="47" idx="5"/>
            </p:cNvCxnSpPr>
            <p:nvPr/>
          </p:nvCxnSpPr>
          <p:spPr>
            <a:xfrm>
              <a:off x="7151990" y="2045541"/>
              <a:ext cx="374800" cy="393442"/>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41" idx="5"/>
              <a:endCxn id="50" idx="5"/>
            </p:cNvCxnSpPr>
            <p:nvPr/>
          </p:nvCxnSpPr>
          <p:spPr>
            <a:xfrm>
              <a:off x="7654243" y="2045541"/>
              <a:ext cx="378691" cy="393442"/>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42" idx="5"/>
              <a:endCxn id="51" idx="5"/>
            </p:cNvCxnSpPr>
            <p:nvPr/>
          </p:nvCxnSpPr>
          <p:spPr>
            <a:xfrm>
              <a:off x="8160102" y="2045541"/>
              <a:ext cx="374800" cy="393442"/>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grpSp>
      <p:grpSp>
        <p:nvGrpSpPr>
          <p:cNvPr id="107" name="Group 106"/>
          <p:cNvGrpSpPr/>
          <p:nvPr/>
        </p:nvGrpSpPr>
        <p:grpSpPr>
          <a:xfrm>
            <a:off x="1366175" y="3276225"/>
            <a:ext cx="4537993" cy="540000"/>
            <a:chOff x="3674770" y="1205942"/>
            <a:chExt cx="4537993" cy="540000"/>
          </a:xfrm>
        </p:grpSpPr>
        <p:cxnSp>
          <p:nvCxnSpPr>
            <p:cNvPr id="108" name="Straight Connector 107"/>
            <p:cNvCxnSpPr>
              <a:stCxn id="12" idx="4"/>
              <a:endCxn id="40" idx="0"/>
            </p:cNvCxnSpPr>
            <p:nvPr/>
          </p:nvCxnSpPr>
          <p:spPr>
            <a:xfrm flipH="1">
              <a:off x="3674770" y="1385942"/>
              <a:ext cx="1993" cy="36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3" idx="4"/>
              <a:endCxn id="39" idx="0"/>
            </p:cNvCxnSpPr>
            <p:nvPr/>
          </p:nvCxnSpPr>
          <p:spPr>
            <a:xfrm flipH="1">
              <a:off x="4176738" y="1385942"/>
              <a:ext cx="4025" cy="36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4" idx="4"/>
              <a:endCxn id="36" idx="0"/>
            </p:cNvCxnSpPr>
            <p:nvPr/>
          </p:nvCxnSpPr>
          <p:spPr>
            <a:xfrm flipH="1">
              <a:off x="4682882" y="1385942"/>
              <a:ext cx="1881" cy="36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5" idx="4"/>
              <a:endCxn id="37" idx="0"/>
            </p:cNvCxnSpPr>
            <p:nvPr/>
          </p:nvCxnSpPr>
          <p:spPr>
            <a:xfrm flipH="1">
              <a:off x="5186938" y="1385942"/>
              <a:ext cx="1825" cy="36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6" idx="4"/>
              <a:endCxn id="38" idx="0"/>
            </p:cNvCxnSpPr>
            <p:nvPr/>
          </p:nvCxnSpPr>
          <p:spPr>
            <a:xfrm flipH="1">
              <a:off x="5689191" y="1385942"/>
              <a:ext cx="3572" cy="36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17" idx="4"/>
              <a:endCxn id="44" idx="0"/>
            </p:cNvCxnSpPr>
            <p:nvPr/>
          </p:nvCxnSpPr>
          <p:spPr>
            <a:xfrm flipH="1">
              <a:off x="6195359" y="1385942"/>
              <a:ext cx="1404" cy="36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9" idx="4"/>
              <a:endCxn id="41" idx="0"/>
            </p:cNvCxnSpPr>
            <p:nvPr/>
          </p:nvCxnSpPr>
          <p:spPr>
            <a:xfrm flipH="1">
              <a:off x="7201359" y="1385942"/>
              <a:ext cx="3404" cy="36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20" idx="4"/>
              <a:endCxn id="42" idx="0"/>
            </p:cNvCxnSpPr>
            <p:nvPr/>
          </p:nvCxnSpPr>
          <p:spPr>
            <a:xfrm flipH="1">
              <a:off x="7707218" y="1385942"/>
              <a:ext cx="1545" cy="36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18" idx="4"/>
              <a:endCxn id="46" idx="0"/>
            </p:cNvCxnSpPr>
            <p:nvPr/>
          </p:nvCxnSpPr>
          <p:spPr>
            <a:xfrm flipH="1">
              <a:off x="6699106" y="1385942"/>
              <a:ext cx="1657" cy="36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21" idx="4"/>
              <a:endCxn id="43" idx="0"/>
            </p:cNvCxnSpPr>
            <p:nvPr/>
          </p:nvCxnSpPr>
          <p:spPr>
            <a:xfrm flipH="1">
              <a:off x="8208893" y="1385942"/>
              <a:ext cx="3870" cy="36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13" idx="6"/>
              <a:endCxn id="36" idx="0"/>
            </p:cNvCxnSpPr>
            <p:nvPr/>
          </p:nvCxnSpPr>
          <p:spPr>
            <a:xfrm>
              <a:off x="4360763" y="1205942"/>
              <a:ext cx="322119"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stCxn id="14" idx="6"/>
              <a:endCxn id="37" idx="0"/>
            </p:cNvCxnSpPr>
            <p:nvPr/>
          </p:nvCxnSpPr>
          <p:spPr>
            <a:xfrm>
              <a:off x="4864763" y="1205942"/>
              <a:ext cx="322175"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stCxn id="15" idx="6"/>
              <a:endCxn id="38" idx="0"/>
            </p:cNvCxnSpPr>
            <p:nvPr/>
          </p:nvCxnSpPr>
          <p:spPr>
            <a:xfrm>
              <a:off x="5368763" y="1205942"/>
              <a:ext cx="320428"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stCxn id="16" idx="6"/>
              <a:endCxn id="44" idx="0"/>
            </p:cNvCxnSpPr>
            <p:nvPr/>
          </p:nvCxnSpPr>
          <p:spPr>
            <a:xfrm>
              <a:off x="5872763" y="1205942"/>
              <a:ext cx="322596"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stCxn id="17" idx="6"/>
              <a:endCxn id="46" idx="0"/>
            </p:cNvCxnSpPr>
            <p:nvPr/>
          </p:nvCxnSpPr>
          <p:spPr>
            <a:xfrm>
              <a:off x="6376763" y="1205942"/>
              <a:ext cx="322343"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18" idx="6"/>
              <a:endCxn id="41" idx="0"/>
            </p:cNvCxnSpPr>
            <p:nvPr/>
          </p:nvCxnSpPr>
          <p:spPr>
            <a:xfrm>
              <a:off x="6880763" y="1205942"/>
              <a:ext cx="320596"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19" idx="6"/>
              <a:endCxn id="42" idx="0"/>
            </p:cNvCxnSpPr>
            <p:nvPr/>
          </p:nvCxnSpPr>
          <p:spPr>
            <a:xfrm>
              <a:off x="7384763" y="1205942"/>
              <a:ext cx="322455"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20" idx="6"/>
              <a:endCxn id="43" idx="0"/>
            </p:cNvCxnSpPr>
            <p:nvPr/>
          </p:nvCxnSpPr>
          <p:spPr>
            <a:xfrm>
              <a:off x="7888763" y="1205942"/>
              <a:ext cx="320130"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12" idx="6"/>
              <a:endCxn id="39" idx="0"/>
            </p:cNvCxnSpPr>
            <p:nvPr/>
          </p:nvCxnSpPr>
          <p:spPr>
            <a:xfrm>
              <a:off x="3856763" y="1205942"/>
              <a:ext cx="319975"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21" idx="2"/>
              <a:endCxn id="42" idx="0"/>
            </p:cNvCxnSpPr>
            <p:nvPr/>
          </p:nvCxnSpPr>
          <p:spPr>
            <a:xfrm flipH="1">
              <a:off x="7707218" y="1205942"/>
              <a:ext cx="325545"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20" idx="2"/>
              <a:endCxn id="41" idx="0"/>
            </p:cNvCxnSpPr>
            <p:nvPr/>
          </p:nvCxnSpPr>
          <p:spPr>
            <a:xfrm flipH="1">
              <a:off x="7201359" y="1205942"/>
              <a:ext cx="327404"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9" idx="2"/>
              <a:endCxn id="46" idx="0"/>
            </p:cNvCxnSpPr>
            <p:nvPr/>
          </p:nvCxnSpPr>
          <p:spPr>
            <a:xfrm flipH="1">
              <a:off x="6699106" y="1205942"/>
              <a:ext cx="325657"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18" idx="2"/>
              <a:endCxn id="44" idx="0"/>
            </p:cNvCxnSpPr>
            <p:nvPr/>
          </p:nvCxnSpPr>
          <p:spPr>
            <a:xfrm flipH="1">
              <a:off x="6195359" y="1205942"/>
              <a:ext cx="325404"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stCxn id="17" idx="2"/>
              <a:endCxn id="38" idx="0"/>
            </p:cNvCxnSpPr>
            <p:nvPr/>
          </p:nvCxnSpPr>
          <p:spPr>
            <a:xfrm flipH="1">
              <a:off x="5689191" y="1205942"/>
              <a:ext cx="327572"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stCxn id="16" idx="2"/>
              <a:endCxn id="37" idx="0"/>
            </p:cNvCxnSpPr>
            <p:nvPr/>
          </p:nvCxnSpPr>
          <p:spPr>
            <a:xfrm flipH="1">
              <a:off x="5186938" y="1205942"/>
              <a:ext cx="325825"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14" idx="2"/>
              <a:endCxn id="39" idx="0"/>
            </p:cNvCxnSpPr>
            <p:nvPr/>
          </p:nvCxnSpPr>
          <p:spPr>
            <a:xfrm flipH="1">
              <a:off x="4176738" y="1205942"/>
              <a:ext cx="328025"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13" idx="2"/>
              <a:endCxn id="40" idx="0"/>
            </p:cNvCxnSpPr>
            <p:nvPr/>
          </p:nvCxnSpPr>
          <p:spPr>
            <a:xfrm flipH="1">
              <a:off x="3674770" y="1205942"/>
              <a:ext cx="325993"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stCxn id="36" idx="0"/>
              <a:endCxn id="15" idx="2"/>
            </p:cNvCxnSpPr>
            <p:nvPr/>
          </p:nvCxnSpPr>
          <p:spPr>
            <a:xfrm flipV="1">
              <a:off x="4682882" y="1205942"/>
              <a:ext cx="325881"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grpSp>
      <p:sp>
        <p:nvSpPr>
          <p:cNvPr id="136" name="TextBox 135"/>
          <p:cNvSpPr txBox="1">
            <a:spLocks noChangeArrowheads="1"/>
          </p:cNvSpPr>
          <p:nvPr/>
        </p:nvSpPr>
        <p:spPr bwMode="auto">
          <a:xfrm>
            <a:off x="6443976" y="3042408"/>
            <a:ext cx="2016000" cy="44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36000" rIns="72000" bIns="3600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r>
              <a:rPr lang="en-GB" altLang="en-US" sz="2400" i="1" dirty="0" smtClean="0">
                <a:solidFill>
                  <a:srgbClr val="66FFFF"/>
                </a:solidFill>
                <a:latin typeface="Arial Rounded MT Bold" pitchFamily="34" charset="0"/>
              </a:rPr>
              <a:t>Substrate 1</a:t>
            </a:r>
            <a:endParaRPr lang="en-GB" altLang="en-US" sz="2400" i="1" dirty="0">
              <a:solidFill>
                <a:srgbClr val="66FFFF"/>
              </a:solidFill>
              <a:latin typeface="Arial Rounded MT Bold" pitchFamily="34" charset="0"/>
            </a:endParaRPr>
          </a:p>
        </p:txBody>
      </p:sp>
      <p:sp>
        <p:nvSpPr>
          <p:cNvPr id="137" name="TextBox 136"/>
          <p:cNvSpPr txBox="1">
            <a:spLocks noChangeArrowheads="1"/>
          </p:cNvSpPr>
          <p:nvPr/>
        </p:nvSpPr>
        <p:spPr bwMode="auto">
          <a:xfrm>
            <a:off x="6443976" y="4083222"/>
            <a:ext cx="2016000" cy="44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36000" rIns="72000" bIns="3600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r>
              <a:rPr lang="en-GB" altLang="en-US" sz="2400" i="1" dirty="0" smtClean="0">
                <a:solidFill>
                  <a:srgbClr val="66FFFF"/>
                </a:solidFill>
                <a:latin typeface="Arial Rounded MT Bold" pitchFamily="34" charset="0"/>
              </a:rPr>
              <a:t>Adhesive</a:t>
            </a:r>
            <a:endParaRPr lang="en-GB" altLang="en-US" sz="2400" i="1" dirty="0">
              <a:solidFill>
                <a:srgbClr val="66FFFF"/>
              </a:solidFill>
              <a:latin typeface="Arial Rounded MT Bold" pitchFamily="34" charset="0"/>
            </a:endParaRPr>
          </a:p>
        </p:txBody>
      </p:sp>
      <p:sp>
        <p:nvSpPr>
          <p:cNvPr id="138" name="TextBox 137"/>
          <p:cNvSpPr txBox="1">
            <a:spLocks noChangeArrowheads="1"/>
          </p:cNvSpPr>
          <p:nvPr/>
        </p:nvSpPr>
        <p:spPr bwMode="auto">
          <a:xfrm>
            <a:off x="6443976" y="5130024"/>
            <a:ext cx="2016000" cy="44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36000" rIns="72000" bIns="3600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r>
              <a:rPr lang="en-GB" altLang="en-US" sz="2400" i="1" dirty="0" smtClean="0">
                <a:solidFill>
                  <a:srgbClr val="66FFFF"/>
                </a:solidFill>
                <a:latin typeface="Arial Rounded MT Bold" pitchFamily="34" charset="0"/>
              </a:rPr>
              <a:t>Substrate 2</a:t>
            </a:r>
            <a:endParaRPr lang="en-GB" altLang="en-US" sz="2400" i="1" dirty="0">
              <a:solidFill>
                <a:srgbClr val="66FFFF"/>
              </a:solidFill>
              <a:latin typeface="Arial Rounded MT Bold" pitchFamily="34" charset="0"/>
            </a:endParaRPr>
          </a:p>
        </p:txBody>
      </p:sp>
      <p:grpSp>
        <p:nvGrpSpPr>
          <p:cNvPr id="139" name="Group 138"/>
          <p:cNvGrpSpPr/>
          <p:nvPr/>
        </p:nvGrpSpPr>
        <p:grpSpPr>
          <a:xfrm>
            <a:off x="1366580" y="4824225"/>
            <a:ext cx="4537588" cy="540000"/>
            <a:chOff x="1582604" y="3805403"/>
            <a:chExt cx="4537588" cy="540000"/>
          </a:xfrm>
        </p:grpSpPr>
        <p:cxnSp>
          <p:nvCxnSpPr>
            <p:cNvPr id="140" name="Straight Connector 139"/>
            <p:cNvCxnSpPr>
              <a:stCxn id="24" idx="4"/>
              <a:endCxn id="51" idx="0"/>
            </p:cNvCxnSpPr>
            <p:nvPr/>
          </p:nvCxnSpPr>
          <p:spPr>
            <a:xfrm flipH="1" flipV="1">
              <a:off x="6116727" y="3805403"/>
              <a:ext cx="3465" cy="36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a:stCxn id="25" idx="4"/>
              <a:endCxn id="50" idx="0"/>
            </p:cNvCxnSpPr>
            <p:nvPr/>
          </p:nvCxnSpPr>
          <p:spPr>
            <a:xfrm flipH="1" flipV="1">
              <a:off x="5614759" y="3805403"/>
              <a:ext cx="1433" cy="36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a:stCxn id="26" idx="4"/>
              <a:endCxn id="47" idx="0"/>
            </p:cNvCxnSpPr>
            <p:nvPr/>
          </p:nvCxnSpPr>
          <p:spPr>
            <a:xfrm flipH="1" flipV="1">
              <a:off x="5108615" y="3805403"/>
              <a:ext cx="3577" cy="36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a:stCxn id="27" idx="4"/>
              <a:endCxn id="48" idx="0"/>
            </p:cNvCxnSpPr>
            <p:nvPr/>
          </p:nvCxnSpPr>
          <p:spPr>
            <a:xfrm flipH="1" flipV="1">
              <a:off x="4604559" y="3805403"/>
              <a:ext cx="3633" cy="36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a:stCxn id="28" idx="4"/>
              <a:endCxn id="49" idx="0"/>
            </p:cNvCxnSpPr>
            <p:nvPr/>
          </p:nvCxnSpPr>
          <p:spPr>
            <a:xfrm flipH="1" flipV="1">
              <a:off x="4102306" y="3805403"/>
              <a:ext cx="1886" cy="36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a:stCxn id="29" idx="4"/>
              <a:endCxn id="55" idx="0"/>
            </p:cNvCxnSpPr>
            <p:nvPr/>
          </p:nvCxnSpPr>
          <p:spPr>
            <a:xfrm flipH="1" flipV="1">
              <a:off x="3596138" y="3805403"/>
              <a:ext cx="4054" cy="36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stCxn id="31" idx="4"/>
              <a:endCxn id="52" idx="0"/>
            </p:cNvCxnSpPr>
            <p:nvPr/>
          </p:nvCxnSpPr>
          <p:spPr>
            <a:xfrm flipH="1" flipV="1">
              <a:off x="2590138" y="3805403"/>
              <a:ext cx="2054" cy="36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32" idx="4"/>
              <a:endCxn id="53" idx="0"/>
            </p:cNvCxnSpPr>
            <p:nvPr/>
          </p:nvCxnSpPr>
          <p:spPr>
            <a:xfrm flipH="1" flipV="1">
              <a:off x="2084279" y="3805403"/>
              <a:ext cx="3913" cy="36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stCxn id="30" idx="4"/>
              <a:endCxn id="57" idx="0"/>
            </p:cNvCxnSpPr>
            <p:nvPr/>
          </p:nvCxnSpPr>
          <p:spPr>
            <a:xfrm flipH="1" flipV="1">
              <a:off x="3092391" y="3805403"/>
              <a:ext cx="3801" cy="36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33" idx="4"/>
              <a:endCxn id="54" idx="0"/>
            </p:cNvCxnSpPr>
            <p:nvPr/>
          </p:nvCxnSpPr>
          <p:spPr>
            <a:xfrm flipH="1" flipV="1">
              <a:off x="1582604" y="3805403"/>
              <a:ext cx="1588" cy="36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stCxn id="25" idx="6"/>
              <a:endCxn id="47" idx="0"/>
            </p:cNvCxnSpPr>
            <p:nvPr/>
          </p:nvCxnSpPr>
          <p:spPr>
            <a:xfrm flipH="1" flipV="1">
              <a:off x="5108615" y="3805403"/>
              <a:ext cx="327577"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a:stCxn id="26" idx="6"/>
              <a:endCxn id="48" idx="0"/>
            </p:cNvCxnSpPr>
            <p:nvPr/>
          </p:nvCxnSpPr>
          <p:spPr>
            <a:xfrm flipH="1" flipV="1">
              <a:off x="4604559" y="3805403"/>
              <a:ext cx="327633"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a:stCxn id="27" idx="6"/>
              <a:endCxn id="49" idx="0"/>
            </p:cNvCxnSpPr>
            <p:nvPr/>
          </p:nvCxnSpPr>
          <p:spPr>
            <a:xfrm flipH="1" flipV="1">
              <a:off x="4102306" y="3805403"/>
              <a:ext cx="325886"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a:stCxn id="28" idx="6"/>
              <a:endCxn id="55" idx="0"/>
            </p:cNvCxnSpPr>
            <p:nvPr/>
          </p:nvCxnSpPr>
          <p:spPr>
            <a:xfrm flipH="1" flipV="1">
              <a:off x="3596138" y="3805403"/>
              <a:ext cx="328054"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a:stCxn id="29" idx="6"/>
              <a:endCxn id="57" idx="0"/>
            </p:cNvCxnSpPr>
            <p:nvPr/>
          </p:nvCxnSpPr>
          <p:spPr>
            <a:xfrm flipH="1" flipV="1">
              <a:off x="3092391" y="3805403"/>
              <a:ext cx="327801"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stCxn id="30" idx="6"/>
              <a:endCxn id="52" idx="0"/>
            </p:cNvCxnSpPr>
            <p:nvPr/>
          </p:nvCxnSpPr>
          <p:spPr>
            <a:xfrm flipH="1" flipV="1">
              <a:off x="2590138" y="3805403"/>
              <a:ext cx="326054"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a:stCxn id="31" idx="6"/>
              <a:endCxn id="53" idx="0"/>
            </p:cNvCxnSpPr>
            <p:nvPr/>
          </p:nvCxnSpPr>
          <p:spPr>
            <a:xfrm flipH="1" flipV="1">
              <a:off x="2084279" y="3805403"/>
              <a:ext cx="327913"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stCxn id="32" idx="6"/>
              <a:endCxn id="54" idx="0"/>
            </p:cNvCxnSpPr>
            <p:nvPr/>
          </p:nvCxnSpPr>
          <p:spPr>
            <a:xfrm flipH="1" flipV="1">
              <a:off x="1582604" y="3805403"/>
              <a:ext cx="325588"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24" idx="6"/>
              <a:endCxn id="50" idx="0"/>
            </p:cNvCxnSpPr>
            <p:nvPr/>
          </p:nvCxnSpPr>
          <p:spPr>
            <a:xfrm flipH="1" flipV="1">
              <a:off x="5614759" y="3805403"/>
              <a:ext cx="325433"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33" idx="2"/>
              <a:endCxn id="53" idx="0"/>
            </p:cNvCxnSpPr>
            <p:nvPr/>
          </p:nvCxnSpPr>
          <p:spPr>
            <a:xfrm flipV="1">
              <a:off x="1764192" y="3805403"/>
              <a:ext cx="320087"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32" idx="2"/>
              <a:endCxn id="52" idx="0"/>
            </p:cNvCxnSpPr>
            <p:nvPr/>
          </p:nvCxnSpPr>
          <p:spPr>
            <a:xfrm flipV="1">
              <a:off x="2268192" y="3805403"/>
              <a:ext cx="321946"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a:stCxn id="31" idx="2"/>
              <a:endCxn id="57" idx="0"/>
            </p:cNvCxnSpPr>
            <p:nvPr/>
          </p:nvCxnSpPr>
          <p:spPr>
            <a:xfrm flipV="1">
              <a:off x="2772192" y="3805403"/>
              <a:ext cx="320199"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stCxn id="30" idx="2"/>
              <a:endCxn id="55" idx="0"/>
            </p:cNvCxnSpPr>
            <p:nvPr/>
          </p:nvCxnSpPr>
          <p:spPr>
            <a:xfrm flipV="1">
              <a:off x="3276192" y="3805403"/>
              <a:ext cx="319946"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a:stCxn id="29" idx="2"/>
              <a:endCxn id="49" idx="0"/>
            </p:cNvCxnSpPr>
            <p:nvPr/>
          </p:nvCxnSpPr>
          <p:spPr>
            <a:xfrm flipV="1">
              <a:off x="3780192" y="3805403"/>
              <a:ext cx="322114"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stCxn id="28" idx="2"/>
              <a:endCxn id="48" idx="0"/>
            </p:cNvCxnSpPr>
            <p:nvPr/>
          </p:nvCxnSpPr>
          <p:spPr>
            <a:xfrm flipV="1">
              <a:off x="4284192" y="3805403"/>
              <a:ext cx="320367"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stCxn id="26" idx="2"/>
              <a:endCxn id="50" idx="0"/>
            </p:cNvCxnSpPr>
            <p:nvPr/>
          </p:nvCxnSpPr>
          <p:spPr>
            <a:xfrm flipV="1">
              <a:off x="5292192" y="3805403"/>
              <a:ext cx="322567"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stCxn id="25" idx="2"/>
              <a:endCxn id="51" idx="0"/>
            </p:cNvCxnSpPr>
            <p:nvPr/>
          </p:nvCxnSpPr>
          <p:spPr>
            <a:xfrm flipV="1">
              <a:off x="5796192" y="3805403"/>
              <a:ext cx="320535"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a:stCxn id="27" idx="2"/>
              <a:endCxn id="47" idx="0"/>
            </p:cNvCxnSpPr>
            <p:nvPr/>
          </p:nvCxnSpPr>
          <p:spPr>
            <a:xfrm flipV="1">
              <a:off x="4788192" y="3805403"/>
              <a:ext cx="320423" cy="540000"/>
            </a:xfrm>
            <a:prstGeom prst="line">
              <a:avLst/>
            </a:prstGeom>
            <a:ln w="12700">
              <a:solidFill>
                <a:srgbClr val="00FF0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1221358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22" presetClass="entr" presetSubtype="8" fill="hold" grpId="0" nodeType="afterEffect">
                                  <p:stCondLst>
                                    <p:cond delay="500"/>
                                  </p:stCondLst>
                                  <p:iterate type="wd">
                                    <p:tmPct val="10000"/>
                                  </p:iterate>
                                  <p:childTnLst>
                                    <p:set>
                                      <p:cBhvr>
                                        <p:cTn id="20" dur="1" fill="hold">
                                          <p:stCondLst>
                                            <p:cond delay="0"/>
                                          </p:stCondLst>
                                        </p:cTn>
                                        <p:tgtEl>
                                          <p:spTgt spid="10"/>
                                        </p:tgtEl>
                                        <p:attrNameLst>
                                          <p:attrName>style.visibility</p:attrName>
                                        </p:attrNameLst>
                                      </p:cBhvr>
                                      <p:to>
                                        <p:strVal val="visible"/>
                                      </p:to>
                                    </p:set>
                                    <p:animEffect transition="in" filter="wipe(left)">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50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1000"/>
                                        <p:tgtEl>
                                          <p:spTgt spid="11"/>
                                        </p:tgtEl>
                                      </p:cBhvr>
                                    </p:animEffect>
                                  </p:childTnLst>
                                </p:cTn>
                              </p:par>
                            </p:childTnLst>
                          </p:cTn>
                        </p:par>
                        <p:par>
                          <p:cTn id="27" fill="hold">
                            <p:stCondLst>
                              <p:cond delay="1500"/>
                            </p:stCondLst>
                            <p:childTnLst>
                              <p:par>
                                <p:cTn id="28" presetID="22" presetClass="entr" presetSubtype="8" fill="hold" nodeType="afterEffect">
                                  <p:stCondLst>
                                    <p:cond delay="50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1000"/>
                                        <p:tgtEl>
                                          <p:spTgt spid="22"/>
                                        </p:tgtEl>
                                      </p:cBhvr>
                                    </p:animEffect>
                                  </p:childTnLst>
                                </p:cTn>
                              </p:par>
                            </p:childTnLst>
                          </p:cTn>
                        </p:par>
                        <p:par>
                          <p:cTn id="31" fill="hold">
                            <p:stCondLst>
                              <p:cond delay="3000"/>
                            </p:stCondLst>
                            <p:childTnLst>
                              <p:par>
                                <p:cTn id="32" presetID="22" presetClass="entr" presetSubtype="8" fill="hold" grpId="0" nodeType="afterEffect">
                                  <p:stCondLst>
                                    <p:cond delay="500"/>
                                  </p:stCondLst>
                                  <p:childTnLst>
                                    <p:set>
                                      <p:cBhvr>
                                        <p:cTn id="33" dur="1" fill="hold">
                                          <p:stCondLst>
                                            <p:cond delay="0"/>
                                          </p:stCondLst>
                                        </p:cTn>
                                        <p:tgtEl>
                                          <p:spTgt spid="136"/>
                                        </p:tgtEl>
                                        <p:attrNameLst>
                                          <p:attrName>style.visibility</p:attrName>
                                        </p:attrNameLst>
                                      </p:cBhvr>
                                      <p:to>
                                        <p:strVal val="visible"/>
                                      </p:to>
                                    </p:set>
                                    <p:animEffect transition="in" filter="wipe(left)">
                                      <p:cBhvr>
                                        <p:cTn id="34" dur="500"/>
                                        <p:tgtEl>
                                          <p:spTgt spid="1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1000"/>
                                        <p:tgtEl>
                                          <p:spTgt spid="23"/>
                                        </p:tgtEl>
                                      </p:cBhvr>
                                    </p:animEffect>
                                  </p:childTnLst>
                                </p:cTn>
                              </p:par>
                            </p:childTnLst>
                          </p:cTn>
                        </p:par>
                        <p:par>
                          <p:cTn id="40" fill="hold">
                            <p:stCondLst>
                              <p:cond delay="1000"/>
                            </p:stCondLst>
                            <p:childTnLst>
                              <p:par>
                                <p:cTn id="41" presetID="22" presetClass="entr" presetSubtype="8" fill="hold" nodeType="afterEffect">
                                  <p:stCondLst>
                                    <p:cond delay="500"/>
                                  </p:stCondLst>
                                  <p:childTnLst>
                                    <p:set>
                                      <p:cBhvr>
                                        <p:cTn id="42" dur="1" fill="hold">
                                          <p:stCondLst>
                                            <p:cond delay="0"/>
                                          </p:stCondLst>
                                        </p:cTn>
                                        <p:tgtEl>
                                          <p:spTgt spid="34"/>
                                        </p:tgtEl>
                                        <p:attrNameLst>
                                          <p:attrName>style.visibility</p:attrName>
                                        </p:attrNameLst>
                                      </p:cBhvr>
                                      <p:to>
                                        <p:strVal val="visible"/>
                                      </p:to>
                                    </p:set>
                                    <p:animEffect transition="in" filter="wipe(left)">
                                      <p:cBhvr>
                                        <p:cTn id="43" dur="1000"/>
                                        <p:tgtEl>
                                          <p:spTgt spid="34"/>
                                        </p:tgtEl>
                                      </p:cBhvr>
                                    </p:animEffect>
                                  </p:childTnLst>
                                </p:cTn>
                              </p:par>
                            </p:childTnLst>
                          </p:cTn>
                        </p:par>
                        <p:par>
                          <p:cTn id="44" fill="hold">
                            <p:stCondLst>
                              <p:cond delay="2500"/>
                            </p:stCondLst>
                            <p:childTnLst>
                              <p:par>
                                <p:cTn id="45" presetID="22" presetClass="entr" presetSubtype="8" fill="hold" grpId="0" nodeType="afterEffect">
                                  <p:stCondLst>
                                    <p:cond delay="500"/>
                                  </p:stCondLst>
                                  <p:childTnLst>
                                    <p:set>
                                      <p:cBhvr>
                                        <p:cTn id="46" dur="1" fill="hold">
                                          <p:stCondLst>
                                            <p:cond delay="0"/>
                                          </p:stCondLst>
                                        </p:cTn>
                                        <p:tgtEl>
                                          <p:spTgt spid="138"/>
                                        </p:tgtEl>
                                        <p:attrNameLst>
                                          <p:attrName>style.visibility</p:attrName>
                                        </p:attrNameLst>
                                      </p:cBhvr>
                                      <p:to>
                                        <p:strVal val="visible"/>
                                      </p:to>
                                    </p:set>
                                    <p:animEffect transition="in" filter="wipe(left)">
                                      <p:cBhvr>
                                        <p:cTn id="47" dur="500"/>
                                        <p:tgtEl>
                                          <p:spTgt spid="13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500"/>
                                  </p:stCondLst>
                                  <p:childTnLst>
                                    <p:set>
                                      <p:cBhvr>
                                        <p:cTn id="51" dur="1" fill="hold">
                                          <p:stCondLst>
                                            <p:cond delay="0"/>
                                          </p:stCondLst>
                                        </p:cTn>
                                        <p:tgtEl>
                                          <p:spTgt spid="35"/>
                                        </p:tgtEl>
                                        <p:attrNameLst>
                                          <p:attrName>style.visibility</p:attrName>
                                        </p:attrNameLst>
                                      </p:cBhvr>
                                      <p:to>
                                        <p:strVal val="visible"/>
                                      </p:to>
                                    </p:set>
                                    <p:animEffect transition="in" filter="wipe(left)">
                                      <p:cBhvr>
                                        <p:cTn id="52" dur="2000"/>
                                        <p:tgtEl>
                                          <p:spTgt spid="35"/>
                                        </p:tgtEl>
                                      </p:cBhvr>
                                    </p:animEffect>
                                  </p:childTnLst>
                                </p:cTn>
                              </p:par>
                            </p:childTnLst>
                          </p:cTn>
                        </p:par>
                        <p:par>
                          <p:cTn id="53" fill="hold">
                            <p:stCondLst>
                              <p:cond delay="2500"/>
                            </p:stCondLst>
                            <p:childTnLst>
                              <p:par>
                                <p:cTn id="54" presetID="22" presetClass="entr" presetSubtype="8" fill="hold" grpId="0" nodeType="afterEffect">
                                  <p:stCondLst>
                                    <p:cond delay="500"/>
                                  </p:stCondLst>
                                  <p:childTnLst>
                                    <p:set>
                                      <p:cBhvr>
                                        <p:cTn id="55" dur="1" fill="hold">
                                          <p:stCondLst>
                                            <p:cond delay="0"/>
                                          </p:stCondLst>
                                        </p:cTn>
                                        <p:tgtEl>
                                          <p:spTgt spid="137"/>
                                        </p:tgtEl>
                                        <p:attrNameLst>
                                          <p:attrName>style.visibility</p:attrName>
                                        </p:attrNameLst>
                                      </p:cBhvr>
                                      <p:to>
                                        <p:strVal val="visible"/>
                                      </p:to>
                                    </p:set>
                                    <p:animEffect transition="in" filter="wipe(left)">
                                      <p:cBhvr>
                                        <p:cTn id="56" dur="1000"/>
                                        <p:tgtEl>
                                          <p:spTgt spid="13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139"/>
                                        </p:tgtEl>
                                        <p:attrNameLst>
                                          <p:attrName>style.visibility</p:attrName>
                                        </p:attrNameLst>
                                      </p:cBhvr>
                                      <p:to>
                                        <p:strVal val="visible"/>
                                      </p:to>
                                    </p:set>
                                    <p:animEffect transition="in" filter="wipe(up)">
                                      <p:cBhvr>
                                        <p:cTn id="61" dur="2000"/>
                                        <p:tgtEl>
                                          <p:spTgt spid="139"/>
                                        </p:tgtEl>
                                      </p:cBhvr>
                                    </p:animEffect>
                                  </p:childTnLst>
                                </p:cTn>
                              </p:par>
                              <p:par>
                                <p:cTn id="62" presetID="22" presetClass="entr" presetSubtype="4" fill="hold" nodeType="withEffect">
                                  <p:stCondLst>
                                    <p:cond delay="0"/>
                                  </p:stCondLst>
                                  <p:childTnLst>
                                    <p:set>
                                      <p:cBhvr>
                                        <p:cTn id="63" dur="1" fill="hold">
                                          <p:stCondLst>
                                            <p:cond delay="0"/>
                                          </p:stCondLst>
                                        </p:cTn>
                                        <p:tgtEl>
                                          <p:spTgt spid="107"/>
                                        </p:tgtEl>
                                        <p:attrNameLst>
                                          <p:attrName>style.visibility</p:attrName>
                                        </p:attrNameLst>
                                      </p:cBhvr>
                                      <p:to>
                                        <p:strVal val="visible"/>
                                      </p:to>
                                    </p:set>
                                    <p:animEffect transition="in" filter="wipe(down)">
                                      <p:cBhvr>
                                        <p:cTn id="64" dur="2000"/>
                                        <p:tgtEl>
                                          <p:spTgt spid="10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wipe(left)">
                                      <p:cBhvr>
                                        <p:cTn id="69" dur="2000"/>
                                        <p:tgtEl>
                                          <p:spTgt spid="68"/>
                                        </p:tgtEl>
                                      </p:cBhvr>
                                    </p:animEffect>
                                  </p:childTnLst>
                                </p:cTn>
                              </p:par>
                              <p:par>
                                <p:cTn id="70" presetID="22" presetClass="entr" presetSubtype="8" fill="hold" nodeType="with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wipe(left)">
                                      <p:cBhvr>
                                        <p:cTn id="72" dur="2000"/>
                                        <p:tgtEl>
                                          <p:spTgt spid="58"/>
                                        </p:tgtEl>
                                      </p:cBhvr>
                                    </p:animEffect>
                                  </p:childTnLst>
                                </p:cTn>
                              </p:par>
                              <p:par>
                                <p:cTn id="73" presetID="6" presetClass="entr" presetSubtype="32" fill="hold" nodeType="withEffect">
                                  <p:stCondLst>
                                    <p:cond delay="0"/>
                                  </p:stCondLst>
                                  <p:childTnLst>
                                    <p:set>
                                      <p:cBhvr>
                                        <p:cTn id="74" dur="1" fill="hold">
                                          <p:stCondLst>
                                            <p:cond delay="0"/>
                                          </p:stCondLst>
                                        </p:cTn>
                                        <p:tgtEl>
                                          <p:spTgt spid="78"/>
                                        </p:tgtEl>
                                        <p:attrNameLst>
                                          <p:attrName>style.visibility</p:attrName>
                                        </p:attrNameLst>
                                      </p:cBhvr>
                                      <p:to>
                                        <p:strVal val="visible"/>
                                      </p:to>
                                    </p:set>
                                    <p:animEffect transition="in" filter="circle(out)">
                                      <p:cBhvr>
                                        <p:cTn id="75"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36" grpId="0"/>
      <p:bldP spid="137" grpId="0"/>
      <p:bldP spid="1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bwMode="auto">
          <a:xfrm>
            <a:off x="144000" y="144000"/>
            <a:ext cx="1440001" cy="720000"/>
            <a:chOff x="972000" y="1008000"/>
            <a:chExt cx="2016000" cy="1008000"/>
          </a:xfrm>
        </p:grpSpPr>
        <p:pic>
          <p:nvPicPr>
            <p:cNvPr id="3"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5"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Laminating Technologies - </a:t>
            </a:r>
            <a:r>
              <a:rPr lang="en-GB" altLang="en-US" sz="2400" i="1" dirty="0" err="1" smtClean="0">
                <a:solidFill>
                  <a:schemeClr val="bg1"/>
                </a:solidFill>
                <a:latin typeface="Arial Rounded MT Bold" panose="020F0704030504030204" pitchFamily="34" charset="0"/>
              </a:rPr>
              <a:t>Thermofilms</a:t>
            </a:r>
            <a:endParaRPr lang="en-GB" altLang="en-US" sz="2400" i="1" dirty="0">
              <a:solidFill>
                <a:schemeClr val="bg1"/>
              </a:solidFill>
              <a:latin typeface="Arial Rounded MT Bold" panose="020F0704030504030204" pitchFamily="34" charset="0"/>
            </a:endParaRPr>
          </a:p>
        </p:txBody>
      </p:sp>
      <p:grpSp>
        <p:nvGrpSpPr>
          <p:cNvPr id="6" name="Group 5"/>
          <p:cNvGrpSpPr>
            <a:grpSpLocks noChangeAspect="1"/>
          </p:cNvGrpSpPr>
          <p:nvPr/>
        </p:nvGrpSpPr>
        <p:grpSpPr bwMode="auto">
          <a:xfrm>
            <a:off x="7524000" y="5976000"/>
            <a:ext cx="1440001" cy="720000"/>
            <a:chOff x="972000" y="1008000"/>
            <a:chExt cx="2016000" cy="1008000"/>
          </a:xfrm>
        </p:grpSpPr>
        <p:pic>
          <p:nvPicPr>
            <p:cNvPr id="7"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9"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Technology – Process </a:t>
            </a:r>
            <a:endParaRPr lang="en-GB" altLang="en-US" sz="2400" i="1" dirty="0">
              <a:solidFill>
                <a:schemeClr val="bg1"/>
              </a:solidFill>
              <a:latin typeface="Arial Rounded MT Bold" panose="020F0704030504030204" pitchFamily="34" charset="0"/>
            </a:endParaRPr>
          </a:p>
        </p:txBody>
      </p:sp>
      <p:sp>
        <p:nvSpPr>
          <p:cNvPr id="168" name="Rounded Rectangle 167"/>
          <p:cNvSpPr/>
          <p:nvPr/>
        </p:nvSpPr>
        <p:spPr>
          <a:xfrm>
            <a:off x="3492000" y="2880000"/>
            <a:ext cx="2160000" cy="1080000"/>
          </a:xfrm>
          <a:prstGeom prst="roundRect">
            <a:avLst/>
          </a:prstGeom>
          <a:gradFill flip="none" rotWithShape="1">
            <a:gsLst>
              <a:gs pos="72000">
                <a:srgbClr val="CFCFCF"/>
              </a:gs>
              <a:gs pos="23000">
                <a:schemeClr val="lt1">
                  <a:tint val="80000"/>
                  <a:satMod val="300000"/>
                </a:schemeClr>
              </a:gs>
              <a:gs pos="100000">
                <a:schemeClr val="lt1">
                  <a:shade val="30000"/>
                  <a:satMod val="200000"/>
                </a:schemeClr>
              </a:gs>
            </a:gsLst>
            <a:path path="rect">
              <a:fillToRect l="50000" t="50000" r="50000" b="50000"/>
            </a:path>
            <a:tileRect/>
          </a:gra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2000" i="1" dirty="0" smtClean="0">
                <a:solidFill>
                  <a:srgbClr val="000066"/>
                </a:solidFill>
                <a:latin typeface="Arial Rounded MT Bold" panose="020F0704030504030204" pitchFamily="34" charset="0"/>
              </a:rPr>
              <a:t>Thermoplastic</a:t>
            </a:r>
            <a:endParaRPr lang="en-GB" sz="2000" i="1" dirty="0">
              <a:solidFill>
                <a:srgbClr val="000066"/>
              </a:solidFill>
              <a:latin typeface="Arial Rounded MT Bold" panose="020F0704030504030204" pitchFamily="34" charset="0"/>
            </a:endParaRPr>
          </a:p>
        </p:txBody>
      </p:sp>
      <p:sp>
        <p:nvSpPr>
          <p:cNvPr id="169" name="Rounded Rectangle 168"/>
          <p:cNvSpPr/>
          <p:nvPr/>
        </p:nvSpPr>
        <p:spPr>
          <a:xfrm>
            <a:off x="1512000" y="2232000"/>
            <a:ext cx="1512000" cy="720000"/>
          </a:xfrm>
          <a:prstGeom prst="roundRect">
            <a:avLst/>
          </a:prstGeom>
          <a:gradFill flip="none" rotWithShape="1">
            <a:gsLst>
              <a:gs pos="72000">
                <a:srgbClr val="CFCFCF"/>
              </a:gs>
              <a:gs pos="23000">
                <a:schemeClr val="lt1">
                  <a:tint val="80000"/>
                  <a:satMod val="300000"/>
                </a:schemeClr>
              </a:gs>
              <a:gs pos="100000">
                <a:schemeClr val="lt1">
                  <a:shade val="30000"/>
                  <a:satMod val="200000"/>
                </a:schemeClr>
              </a:gs>
            </a:gsLst>
            <a:path path="rect">
              <a:fillToRect l="50000" t="50000" r="50000" b="50000"/>
            </a:path>
            <a:tileRect/>
          </a:gra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400" i="1" dirty="0" smtClean="0">
                <a:solidFill>
                  <a:srgbClr val="000066"/>
                </a:solidFill>
                <a:latin typeface="Arial Rounded MT Bold" panose="020F0704030504030204" pitchFamily="34" charset="0"/>
              </a:rPr>
              <a:t>Softening</a:t>
            </a:r>
            <a:endParaRPr lang="en-GB" sz="1400" i="1" dirty="0">
              <a:solidFill>
                <a:srgbClr val="000066"/>
              </a:solidFill>
              <a:latin typeface="Arial Rounded MT Bold" panose="020F0704030504030204" pitchFamily="34" charset="0"/>
            </a:endParaRPr>
          </a:p>
        </p:txBody>
      </p:sp>
      <p:sp>
        <p:nvSpPr>
          <p:cNvPr id="170" name="Rounded Rectangle 169"/>
          <p:cNvSpPr/>
          <p:nvPr/>
        </p:nvSpPr>
        <p:spPr>
          <a:xfrm>
            <a:off x="3816000" y="1368000"/>
            <a:ext cx="1512000" cy="720000"/>
          </a:xfrm>
          <a:prstGeom prst="roundRect">
            <a:avLst/>
          </a:prstGeom>
          <a:gradFill flip="none" rotWithShape="1">
            <a:gsLst>
              <a:gs pos="72000">
                <a:srgbClr val="CFCFCF"/>
              </a:gs>
              <a:gs pos="23000">
                <a:schemeClr val="lt1">
                  <a:tint val="80000"/>
                  <a:satMod val="300000"/>
                </a:schemeClr>
              </a:gs>
              <a:gs pos="100000">
                <a:schemeClr val="lt1">
                  <a:shade val="30000"/>
                  <a:satMod val="200000"/>
                </a:schemeClr>
              </a:gs>
            </a:gsLst>
            <a:path path="rect">
              <a:fillToRect l="50000" t="50000" r="50000" b="50000"/>
            </a:path>
            <a:tileRect/>
          </a:gra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400" i="1" dirty="0" smtClean="0">
                <a:solidFill>
                  <a:srgbClr val="000066"/>
                </a:solidFill>
                <a:latin typeface="Arial Rounded MT Bold" panose="020F0704030504030204" pitchFamily="34" charset="0"/>
              </a:rPr>
              <a:t>Viscosity Decreases</a:t>
            </a:r>
            <a:endParaRPr lang="en-GB" sz="1400" i="1" dirty="0">
              <a:solidFill>
                <a:srgbClr val="000066"/>
              </a:solidFill>
              <a:latin typeface="Arial Rounded MT Bold" panose="020F0704030504030204" pitchFamily="34" charset="0"/>
            </a:endParaRPr>
          </a:p>
        </p:txBody>
      </p:sp>
      <p:sp>
        <p:nvSpPr>
          <p:cNvPr id="171" name="Rounded Rectangle 170"/>
          <p:cNvSpPr/>
          <p:nvPr/>
        </p:nvSpPr>
        <p:spPr>
          <a:xfrm>
            <a:off x="6120000" y="2232000"/>
            <a:ext cx="1512000" cy="720000"/>
          </a:xfrm>
          <a:prstGeom prst="roundRect">
            <a:avLst/>
          </a:prstGeom>
          <a:gradFill flip="none" rotWithShape="1">
            <a:gsLst>
              <a:gs pos="72000">
                <a:srgbClr val="CFCFCF"/>
              </a:gs>
              <a:gs pos="23000">
                <a:schemeClr val="lt1">
                  <a:tint val="80000"/>
                  <a:satMod val="300000"/>
                </a:schemeClr>
              </a:gs>
              <a:gs pos="100000">
                <a:schemeClr val="lt1">
                  <a:shade val="30000"/>
                  <a:satMod val="200000"/>
                </a:schemeClr>
              </a:gs>
            </a:gsLst>
            <a:path path="rect">
              <a:fillToRect l="50000" t="50000" r="50000" b="50000"/>
            </a:path>
            <a:tileRect/>
          </a:gra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400" i="1" dirty="0" smtClean="0">
                <a:solidFill>
                  <a:srgbClr val="000066"/>
                </a:solidFill>
                <a:latin typeface="Arial Rounded MT Bold" panose="020F0704030504030204" pitchFamily="34" charset="0"/>
              </a:rPr>
              <a:t>Liquid</a:t>
            </a:r>
            <a:endParaRPr lang="en-GB" sz="1400" i="1" dirty="0">
              <a:solidFill>
                <a:srgbClr val="000066"/>
              </a:solidFill>
              <a:latin typeface="Arial Rounded MT Bold" panose="020F0704030504030204" pitchFamily="34" charset="0"/>
            </a:endParaRPr>
          </a:p>
        </p:txBody>
      </p:sp>
      <p:sp>
        <p:nvSpPr>
          <p:cNvPr id="172" name="Rounded Rectangle 171"/>
          <p:cNvSpPr/>
          <p:nvPr/>
        </p:nvSpPr>
        <p:spPr>
          <a:xfrm>
            <a:off x="6120000" y="3924000"/>
            <a:ext cx="1512000" cy="720000"/>
          </a:xfrm>
          <a:prstGeom prst="roundRect">
            <a:avLst/>
          </a:prstGeom>
          <a:gradFill flip="none" rotWithShape="1">
            <a:gsLst>
              <a:gs pos="72000">
                <a:srgbClr val="CFCFCF"/>
              </a:gs>
              <a:gs pos="23000">
                <a:schemeClr val="lt1">
                  <a:tint val="80000"/>
                  <a:satMod val="300000"/>
                </a:schemeClr>
              </a:gs>
              <a:gs pos="100000">
                <a:schemeClr val="lt1">
                  <a:shade val="30000"/>
                  <a:satMod val="200000"/>
                </a:schemeClr>
              </a:gs>
            </a:gsLst>
            <a:path path="rect">
              <a:fillToRect l="50000" t="50000" r="50000" b="50000"/>
            </a:path>
            <a:tileRect/>
          </a:gra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400" i="1" dirty="0" smtClean="0">
                <a:solidFill>
                  <a:srgbClr val="000066"/>
                </a:solidFill>
                <a:latin typeface="Arial Rounded MT Bold" panose="020F0704030504030204" pitchFamily="34" charset="0"/>
              </a:rPr>
              <a:t>Wetting Substrates</a:t>
            </a:r>
            <a:endParaRPr lang="en-GB" sz="1400" i="1" dirty="0">
              <a:solidFill>
                <a:srgbClr val="000066"/>
              </a:solidFill>
              <a:latin typeface="Arial Rounded MT Bold" panose="020F0704030504030204" pitchFamily="34" charset="0"/>
            </a:endParaRPr>
          </a:p>
        </p:txBody>
      </p:sp>
      <p:sp>
        <p:nvSpPr>
          <p:cNvPr id="173" name="Rounded Rectangle 172"/>
          <p:cNvSpPr/>
          <p:nvPr/>
        </p:nvSpPr>
        <p:spPr>
          <a:xfrm>
            <a:off x="3816000" y="4824000"/>
            <a:ext cx="1512000" cy="720000"/>
          </a:xfrm>
          <a:prstGeom prst="roundRect">
            <a:avLst/>
          </a:prstGeom>
          <a:gradFill flip="none" rotWithShape="1">
            <a:gsLst>
              <a:gs pos="72000">
                <a:srgbClr val="CFCFCF"/>
              </a:gs>
              <a:gs pos="23000">
                <a:schemeClr val="lt1">
                  <a:tint val="80000"/>
                  <a:satMod val="300000"/>
                </a:schemeClr>
              </a:gs>
              <a:gs pos="100000">
                <a:schemeClr val="lt1">
                  <a:shade val="30000"/>
                  <a:satMod val="200000"/>
                </a:schemeClr>
              </a:gs>
            </a:gsLst>
            <a:path path="rect">
              <a:fillToRect l="50000" t="50000" r="50000" b="50000"/>
            </a:path>
            <a:tileRect/>
          </a:gra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400" i="1" dirty="0" smtClean="0">
                <a:solidFill>
                  <a:srgbClr val="000066"/>
                </a:solidFill>
                <a:latin typeface="Arial Rounded MT Bold" panose="020F0704030504030204" pitchFamily="34" charset="0"/>
              </a:rPr>
              <a:t>Cooling</a:t>
            </a:r>
            <a:endParaRPr lang="en-GB" sz="1400" i="1" dirty="0">
              <a:solidFill>
                <a:srgbClr val="000066"/>
              </a:solidFill>
              <a:latin typeface="Arial Rounded MT Bold" panose="020F0704030504030204" pitchFamily="34" charset="0"/>
            </a:endParaRPr>
          </a:p>
        </p:txBody>
      </p:sp>
      <p:sp>
        <p:nvSpPr>
          <p:cNvPr id="174" name="Rounded Rectangle 173"/>
          <p:cNvSpPr/>
          <p:nvPr/>
        </p:nvSpPr>
        <p:spPr>
          <a:xfrm>
            <a:off x="1512000" y="3924000"/>
            <a:ext cx="1512000" cy="720000"/>
          </a:xfrm>
          <a:prstGeom prst="roundRect">
            <a:avLst/>
          </a:prstGeom>
          <a:gradFill flip="none" rotWithShape="1">
            <a:gsLst>
              <a:gs pos="72000">
                <a:srgbClr val="CFCFCF"/>
              </a:gs>
              <a:gs pos="23000">
                <a:schemeClr val="lt1">
                  <a:tint val="80000"/>
                  <a:satMod val="300000"/>
                </a:schemeClr>
              </a:gs>
              <a:gs pos="100000">
                <a:schemeClr val="lt1">
                  <a:shade val="30000"/>
                  <a:satMod val="200000"/>
                </a:schemeClr>
              </a:gs>
            </a:gsLst>
            <a:path path="rect">
              <a:fillToRect l="50000" t="50000" r="50000" b="50000"/>
            </a:path>
            <a:tileRect/>
          </a:gra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400" i="1" dirty="0" smtClean="0">
                <a:solidFill>
                  <a:srgbClr val="000066"/>
                </a:solidFill>
                <a:latin typeface="Arial Rounded MT Bold" panose="020F0704030504030204" pitchFamily="34" charset="0"/>
              </a:rPr>
              <a:t>Solidification Crystallisation</a:t>
            </a:r>
          </a:p>
        </p:txBody>
      </p:sp>
      <p:sp>
        <p:nvSpPr>
          <p:cNvPr id="175" name="Right Arrow 174"/>
          <p:cNvSpPr/>
          <p:nvPr/>
        </p:nvSpPr>
        <p:spPr>
          <a:xfrm rot="-2340000">
            <a:off x="3204000" y="1872000"/>
            <a:ext cx="432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ight Arrow 175"/>
          <p:cNvSpPr/>
          <p:nvPr/>
        </p:nvSpPr>
        <p:spPr>
          <a:xfrm rot="2520000">
            <a:off x="5544000" y="1908000"/>
            <a:ext cx="432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ight Arrow 176"/>
          <p:cNvSpPr/>
          <p:nvPr/>
        </p:nvSpPr>
        <p:spPr>
          <a:xfrm rot="5400000">
            <a:off x="6156000" y="3240000"/>
            <a:ext cx="432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ight Arrow 177"/>
          <p:cNvSpPr/>
          <p:nvPr/>
        </p:nvSpPr>
        <p:spPr>
          <a:xfrm rot="8280000">
            <a:off x="5544000" y="4608000"/>
            <a:ext cx="432000" cy="360000"/>
          </a:xfrm>
          <a:prstGeom prst="right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ight Arrow 178"/>
          <p:cNvSpPr/>
          <p:nvPr/>
        </p:nvSpPr>
        <p:spPr>
          <a:xfrm rot="13228496">
            <a:off x="3168000" y="4608000"/>
            <a:ext cx="432000" cy="360000"/>
          </a:xfrm>
          <a:prstGeom prst="rightArrow">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p:cNvSpPr/>
          <p:nvPr/>
        </p:nvSpPr>
        <p:spPr>
          <a:xfrm>
            <a:off x="2181714" y="3348000"/>
            <a:ext cx="1206000" cy="1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ight Arrow 180"/>
          <p:cNvSpPr/>
          <p:nvPr/>
        </p:nvSpPr>
        <p:spPr>
          <a:xfrm rot="-5400000">
            <a:off x="2016000" y="3096000"/>
            <a:ext cx="504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424774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53" presetClass="entr" presetSubtype="16" fill="hold" grpId="0" nodeType="afterEffect">
                                  <p:stCondLst>
                                    <p:cond delay="500"/>
                                  </p:stCondLst>
                                  <p:childTnLst>
                                    <p:set>
                                      <p:cBhvr>
                                        <p:cTn id="20" dur="1" fill="hold">
                                          <p:stCondLst>
                                            <p:cond delay="0"/>
                                          </p:stCondLst>
                                        </p:cTn>
                                        <p:tgtEl>
                                          <p:spTgt spid="168"/>
                                        </p:tgtEl>
                                        <p:attrNameLst>
                                          <p:attrName>style.visibility</p:attrName>
                                        </p:attrNameLst>
                                      </p:cBhvr>
                                      <p:to>
                                        <p:strVal val="visible"/>
                                      </p:to>
                                    </p:set>
                                    <p:anim calcmode="lin" valueType="num">
                                      <p:cBhvr>
                                        <p:cTn id="21" dur="1000" fill="hold"/>
                                        <p:tgtEl>
                                          <p:spTgt spid="168"/>
                                        </p:tgtEl>
                                        <p:attrNameLst>
                                          <p:attrName>ppt_w</p:attrName>
                                        </p:attrNameLst>
                                      </p:cBhvr>
                                      <p:tavLst>
                                        <p:tav tm="0">
                                          <p:val>
                                            <p:fltVal val="0"/>
                                          </p:val>
                                        </p:tav>
                                        <p:tav tm="100000">
                                          <p:val>
                                            <p:strVal val="#ppt_w"/>
                                          </p:val>
                                        </p:tav>
                                      </p:tavLst>
                                    </p:anim>
                                    <p:anim calcmode="lin" valueType="num">
                                      <p:cBhvr>
                                        <p:cTn id="22" dur="1000" fill="hold"/>
                                        <p:tgtEl>
                                          <p:spTgt spid="168"/>
                                        </p:tgtEl>
                                        <p:attrNameLst>
                                          <p:attrName>ppt_h</p:attrName>
                                        </p:attrNameLst>
                                      </p:cBhvr>
                                      <p:tavLst>
                                        <p:tav tm="0">
                                          <p:val>
                                            <p:fltVal val="0"/>
                                          </p:val>
                                        </p:tav>
                                        <p:tav tm="100000">
                                          <p:val>
                                            <p:strVal val="#ppt_h"/>
                                          </p:val>
                                        </p:tav>
                                      </p:tavLst>
                                    </p:anim>
                                    <p:animEffect transition="in" filter="fade">
                                      <p:cBhvr>
                                        <p:cTn id="23" dur="1000"/>
                                        <p:tgtEl>
                                          <p:spTgt spid="1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80"/>
                                        </p:tgtEl>
                                        <p:attrNameLst>
                                          <p:attrName>style.visibility</p:attrName>
                                        </p:attrNameLst>
                                      </p:cBhvr>
                                      <p:to>
                                        <p:strVal val="visible"/>
                                      </p:to>
                                    </p:set>
                                    <p:animEffect transition="in" filter="wipe(right)">
                                      <p:cBhvr>
                                        <p:cTn id="28" dur="1000"/>
                                        <p:tgtEl>
                                          <p:spTgt spid="180"/>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181"/>
                                        </p:tgtEl>
                                        <p:attrNameLst>
                                          <p:attrName>style.visibility</p:attrName>
                                        </p:attrNameLst>
                                      </p:cBhvr>
                                      <p:to>
                                        <p:strVal val="visible"/>
                                      </p:to>
                                    </p:set>
                                    <p:animEffect transition="in" filter="wipe(down)">
                                      <p:cBhvr>
                                        <p:cTn id="32" dur="1000"/>
                                        <p:tgtEl>
                                          <p:spTgt spid="181"/>
                                        </p:tgtEl>
                                      </p:cBhvr>
                                    </p:animEffect>
                                  </p:childTnLst>
                                </p:cTn>
                              </p:par>
                            </p:childTnLst>
                          </p:cTn>
                        </p:par>
                        <p:par>
                          <p:cTn id="33" fill="hold">
                            <p:stCondLst>
                              <p:cond delay="2000"/>
                            </p:stCondLst>
                            <p:childTnLst>
                              <p:par>
                                <p:cTn id="34" presetID="53" presetClass="entr" presetSubtype="16" fill="hold" grpId="0" nodeType="afterEffect">
                                  <p:stCondLst>
                                    <p:cond delay="1000"/>
                                  </p:stCondLst>
                                  <p:childTnLst>
                                    <p:set>
                                      <p:cBhvr>
                                        <p:cTn id="35" dur="1" fill="hold">
                                          <p:stCondLst>
                                            <p:cond delay="0"/>
                                          </p:stCondLst>
                                        </p:cTn>
                                        <p:tgtEl>
                                          <p:spTgt spid="169"/>
                                        </p:tgtEl>
                                        <p:attrNameLst>
                                          <p:attrName>style.visibility</p:attrName>
                                        </p:attrNameLst>
                                      </p:cBhvr>
                                      <p:to>
                                        <p:strVal val="visible"/>
                                      </p:to>
                                    </p:set>
                                    <p:anim calcmode="lin" valueType="num">
                                      <p:cBhvr>
                                        <p:cTn id="36" dur="1000" fill="hold"/>
                                        <p:tgtEl>
                                          <p:spTgt spid="169"/>
                                        </p:tgtEl>
                                        <p:attrNameLst>
                                          <p:attrName>ppt_w</p:attrName>
                                        </p:attrNameLst>
                                      </p:cBhvr>
                                      <p:tavLst>
                                        <p:tav tm="0">
                                          <p:val>
                                            <p:fltVal val="0"/>
                                          </p:val>
                                        </p:tav>
                                        <p:tav tm="100000">
                                          <p:val>
                                            <p:strVal val="#ppt_w"/>
                                          </p:val>
                                        </p:tav>
                                      </p:tavLst>
                                    </p:anim>
                                    <p:anim calcmode="lin" valueType="num">
                                      <p:cBhvr>
                                        <p:cTn id="37" dur="1000" fill="hold"/>
                                        <p:tgtEl>
                                          <p:spTgt spid="169"/>
                                        </p:tgtEl>
                                        <p:attrNameLst>
                                          <p:attrName>ppt_h</p:attrName>
                                        </p:attrNameLst>
                                      </p:cBhvr>
                                      <p:tavLst>
                                        <p:tav tm="0">
                                          <p:val>
                                            <p:fltVal val="0"/>
                                          </p:val>
                                        </p:tav>
                                        <p:tav tm="100000">
                                          <p:val>
                                            <p:strVal val="#ppt_h"/>
                                          </p:val>
                                        </p:tav>
                                      </p:tavLst>
                                    </p:anim>
                                    <p:animEffect transition="in" filter="fade">
                                      <p:cBhvr>
                                        <p:cTn id="38" dur="1000"/>
                                        <p:tgtEl>
                                          <p:spTgt spid="16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75"/>
                                        </p:tgtEl>
                                        <p:attrNameLst>
                                          <p:attrName>style.visibility</p:attrName>
                                        </p:attrNameLst>
                                      </p:cBhvr>
                                      <p:to>
                                        <p:strVal val="visible"/>
                                      </p:to>
                                    </p:set>
                                    <p:animEffect transition="in" filter="wipe(left)">
                                      <p:cBhvr>
                                        <p:cTn id="43" dur="1000"/>
                                        <p:tgtEl>
                                          <p:spTgt spid="175"/>
                                        </p:tgtEl>
                                      </p:cBhvr>
                                    </p:animEffect>
                                  </p:childTnLst>
                                </p:cTn>
                              </p:par>
                            </p:childTnLst>
                          </p:cTn>
                        </p:par>
                        <p:par>
                          <p:cTn id="44" fill="hold">
                            <p:stCondLst>
                              <p:cond delay="1000"/>
                            </p:stCondLst>
                            <p:childTnLst>
                              <p:par>
                                <p:cTn id="45" presetID="53" presetClass="entr" presetSubtype="16" fill="hold" grpId="0" nodeType="afterEffect">
                                  <p:stCondLst>
                                    <p:cond delay="500"/>
                                  </p:stCondLst>
                                  <p:childTnLst>
                                    <p:set>
                                      <p:cBhvr>
                                        <p:cTn id="46" dur="1" fill="hold">
                                          <p:stCondLst>
                                            <p:cond delay="0"/>
                                          </p:stCondLst>
                                        </p:cTn>
                                        <p:tgtEl>
                                          <p:spTgt spid="170"/>
                                        </p:tgtEl>
                                        <p:attrNameLst>
                                          <p:attrName>style.visibility</p:attrName>
                                        </p:attrNameLst>
                                      </p:cBhvr>
                                      <p:to>
                                        <p:strVal val="visible"/>
                                      </p:to>
                                    </p:set>
                                    <p:anim calcmode="lin" valueType="num">
                                      <p:cBhvr>
                                        <p:cTn id="47" dur="1000" fill="hold"/>
                                        <p:tgtEl>
                                          <p:spTgt spid="170"/>
                                        </p:tgtEl>
                                        <p:attrNameLst>
                                          <p:attrName>ppt_w</p:attrName>
                                        </p:attrNameLst>
                                      </p:cBhvr>
                                      <p:tavLst>
                                        <p:tav tm="0">
                                          <p:val>
                                            <p:fltVal val="0"/>
                                          </p:val>
                                        </p:tav>
                                        <p:tav tm="100000">
                                          <p:val>
                                            <p:strVal val="#ppt_w"/>
                                          </p:val>
                                        </p:tav>
                                      </p:tavLst>
                                    </p:anim>
                                    <p:anim calcmode="lin" valueType="num">
                                      <p:cBhvr>
                                        <p:cTn id="48" dur="1000" fill="hold"/>
                                        <p:tgtEl>
                                          <p:spTgt spid="170"/>
                                        </p:tgtEl>
                                        <p:attrNameLst>
                                          <p:attrName>ppt_h</p:attrName>
                                        </p:attrNameLst>
                                      </p:cBhvr>
                                      <p:tavLst>
                                        <p:tav tm="0">
                                          <p:val>
                                            <p:fltVal val="0"/>
                                          </p:val>
                                        </p:tav>
                                        <p:tav tm="100000">
                                          <p:val>
                                            <p:strVal val="#ppt_h"/>
                                          </p:val>
                                        </p:tav>
                                      </p:tavLst>
                                    </p:anim>
                                    <p:animEffect transition="in" filter="fade">
                                      <p:cBhvr>
                                        <p:cTn id="49" dur="1000"/>
                                        <p:tgtEl>
                                          <p:spTgt spid="17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76"/>
                                        </p:tgtEl>
                                        <p:attrNameLst>
                                          <p:attrName>style.visibility</p:attrName>
                                        </p:attrNameLst>
                                      </p:cBhvr>
                                      <p:to>
                                        <p:strVal val="visible"/>
                                      </p:to>
                                    </p:set>
                                    <p:animEffect transition="in" filter="wipe(up)">
                                      <p:cBhvr>
                                        <p:cTn id="54" dur="1000"/>
                                        <p:tgtEl>
                                          <p:spTgt spid="176"/>
                                        </p:tgtEl>
                                      </p:cBhvr>
                                    </p:animEffect>
                                  </p:childTnLst>
                                </p:cTn>
                              </p:par>
                            </p:childTnLst>
                          </p:cTn>
                        </p:par>
                        <p:par>
                          <p:cTn id="55" fill="hold">
                            <p:stCondLst>
                              <p:cond delay="1000"/>
                            </p:stCondLst>
                            <p:childTnLst>
                              <p:par>
                                <p:cTn id="56" presetID="53" presetClass="entr" presetSubtype="16" fill="hold" grpId="0" nodeType="afterEffect">
                                  <p:stCondLst>
                                    <p:cond delay="500"/>
                                  </p:stCondLst>
                                  <p:childTnLst>
                                    <p:set>
                                      <p:cBhvr>
                                        <p:cTn id="57" dur="1" fill="hold">
                                          <p:stCondLst>
                                            <p:cond delay="0"/>
                                          </p:stCondLst>
                                        </p:cTn>
                                        <p:tgtEl>
                                          <p:spTgt spid="171"/>
                                        </p:tgtEl>
                                        <p:attrNameLst>
                                          <p:attrName>style.visibility</p:attrName>
                                        </p:attrNameLst>
                                      </p:cBhvr>
                                      <p:to>
                                        <p:strVal val="visible"/>
                                      </p:to>
                                    </p:set>
                                    <p:anim calcmode="lin" valueType="num">
                                      <p:cBhvr>
                                        <p:cTn id="58" dur="1000" fill="hold"/>
                                        <p:tgtEl>
                                          <p:spTgt spid="171"/>
                                        </p:tgtEl>
                                        <p:attrNameLst>
                                          <p:attrName>ppt_w</p:attrName>
                                        </p:attrNameLst>
                                      </p:cBhvr>
                                      <p:tavLst>
                                        <p:tav tm="0">
                                          <p:val>
                                            <p:fltVal val="0"/>
                                          </p:val>
                                        </p:tav>
                                        <p:tav tm="100000">
                                          <p:val>
                                            <p:strVal val="#ppt_w"/>
                                          </p:val>
                                        </p:tav>
                                      </p:tavLst>
                                    </p:anim>
                                    <p:anim calcmode="lin" valueType="num">
                                      <p:cBhvr>
                                        <p:cTn id="59" dur="1000" fill="hold"/>
                                        <p:tgtEl>
                                          <p:spTgt spid="171"/>
                                        </p:tgtEl>
                                        <p:attrNameLst>
                                          <p:attrName>ppt_h</p:attrName>
                                        </p:attrNameLst>
                                      </p:cBhvr>
                                      <p:tavLst>
                                        <p:tav tm="0">
                                          <p:val>
                                            <p:fltVal val="0"/>
                                          </p:val>
                                        </p:tav>
                                        <p:tav tm="100000">
                                          <p:val>
                                            <p:strVal val="#ppt_h"/>
                                          </p:val>
                                        </p:tav>
                                      </p:tavLst>
                                    </p:anim>
                                    <p:animEffect transition="in" filter="fade">
                                      <p:cBhvr>
                                        <p:cTn id="60" dur="1000"/>
                                        <p:tgtEl>
                                          <p:spTgt spid="17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77"/>
                                        </p:tgtEl>
                                        <p:attrNameLst>
                                          <p:attrName>style.visibility</p:attrName>
                                        </p:attrNameLst>
                                      </p:cBhvr>
                                      <p:to>
                                        <p:strVal val="visible"/>
                                      </p:to>
                                    </p:set>
                                    <p:animEffect transition="in" filter="wipe(up)">
                                      <p:cBhvr>
                                        <p:cTn id="65" dur="1000"/>
                                        <p:tgtEl>
                                          <p:spTgt spid="177"/>
                                        </p:tgtEl>
                                      </p:cBhvr>
                                    </p:animEffect>
                                  </p:childTnLst>
                                </p:cTn>
                              </p:par>
                            </p:childTnLst>
                          </p:cTn>
                        </p:par>
                        <p:par>
                          <p:cTn id="66" fill="hold">
                            <p:stCondLst>
                              <p:cond delay="1000"/>
                            </p:stCondLst>
                            <p:childTnLst>
                              <p:par>
                                <p:cTn id="67" presetID="53" presetClass="entr" presetSubtype="16" fill="hold" grpId="0" nodeType="afterEffect">
                                  <p:stCondLst>
                                    <p:cond delay="500"/>
                                  </p:stCondLst>
                                  <p:childTnLst>
                                    <p:set>
                                      <p:cBhvr>
                                        <p:cTn id="68" dur="1" fill="hold">
                                          <p:stCondLst>
                                            <p:cond delay="0"/>
                                          </p:stCondLst>
                                        </p:cTn>
                                        <p:tgtEl>
                                          <p:spTgt spid="172"/>
                                        </p:tgtEl>
                                        <p:attrNameLst>
                                          <p:attrName>style.visibility</p:attrName>
                                        </p:attrNameLst>
                                      </p:cBhvr>
                                      <p:to>
                                        <p:strVal val="visible"/>
                                      </p:to>
                                    </p:set>
                                    <p:anim calcmode="lin" valueType="num">
                                      <p:cBhvr>
                                        <p:cTn id="69" dur="1000" fill="hold"/>
                                        <p:tgtEl>
                                          <p:spTgt spid="172"/>
                                        </p:tgtEl>
                                        <p:attrNameLst>
                                          <p:attrName>ppt_w</p:attrName>
                                        </p:attrNameLst>
                                      </p:cBhvr>
                                      <p:tavLst>
                                        <p:tav tm="0">
                                          <p:val>
                                            <p:fltVal val="0"/>
                                          </p:val>
                                        </p:tav>
                                        <p:tav tm="100000">
                                          <p:val>
                                            <p:strVal val="#ppt_w"/>
                                          </p:val>
                                        </p:tav>
                                      </p:tavLst>
                                    </p:anim>
                                    <p:anim calcmode="lin" valueType="num">
                                      <p:cBhvr>
                                        <p:cTn id="70" dur="1000" fill="hold"/>
                                        <p:tgtEl>
                                          <p:spTgt spid="172"/>
                                        </p:tgtEl>
                                        <p:attrNameLst>
                                          <p:attrName>ppt_h</p:attrName>
                                        </p:attrNameLst>
                                      </p:cBhvr>
                                      <p:tavLst>
                                        <p:tav tm="0">
                                          <p:val>
                                            <p:fltVal val="0"/>
                                          </p:val>
                                        </p:tav>
                                        <p:tav tm="100000">
                                          <p:val>
                                            <p:strVal val="#ppt_h"/>
                                          </p:val>
                                        </p:tav>
                                      </p:tavLst>
                                    </p:anim>
                                    <p:animEffect transition="in" filter="fade">
                                      <p:cBhvr>
                                        <p:cTn id="71" dur="1000"/>
                                        <p:tgtEl>
                                          <p:spTgt spid="17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grpId="0" nodeType="clickEffect">
                                  <p:stCondLst>
                                    <p:cond delay="0"/>
                                  </p:stCondLst>
                                  <p:childTnLst>
                                    <p:set>
                                      <p:cBhvr>
                                        <p:cTn id="75" dur="1" fill="hold">
                                          <p:stCondLst>
                                            <p:cond delay="0"/>
                                          </p:stCondLst>
                                        </p:cTn>
                                        <p:tgtEl>
                                          <p:spTgt spid="178"/>
                                        </p:tgtEl>
                                        <p:attrNameLst>
                                          <p:attrName>style.visibility</p:attrName>
                                        </p:attrNameLst>
                                      </p:cBhvr>
                                      <p:to>
                                        <p:strVal val="visible"/>
                                      </p:to>
                                    </p:set>
                                    <p:animEffect transition="in" filter="wipe(right)">
                                      <p:cBhvr>
                                        <p:cTn id="76" dur="1000"/>
                                        <p:tgtEl>
                                          <p:spTgt spid="178"/>
                                        </p:tgtEl>
                                      </p:cBhvr>
                                    </p:animEffect>
                                  </p:childTnLst>
                                </p:cTn>
                              </p:par>
                            </p:childTnLst>
                          </p:cTn>
                        </p:par>
                        <p:par>
                          <p:cTn id="77" fill="hold">
                            <p:stCondLst>
                              <p:cond delay="1000"/>
                            </p:stCondLst>
                            <p:childTnLst>
                              <p:par>
                                <p:cTn id="78" presetID="53" presetClass="entr" presetSubtype="16" fill="hold" grpId="0" nodeType="afterEffect">
                                  <p:stCondLst>
                                    <p:cond delay="500"/>
                                  </p:stCondLst>
                                  <p:childTnLst>
                                    <p:set>
                                      <p:cBhvr>
                                        <p:cTn id="79" dur="1" fill="hold">
                                          <p:stCondLst>
                                            <p:cond delay="0"/>
                                          </p:stCondLst>
                                        </p:cTn>
                                        <p:tgtEl>
                                          <p:spTgt spid="173"/>
                                        </p:tgtEl>
                                        <p:attrNameLst>
                                          <p:attrName>style.visibility</p:attrName>
                                        </p:attrNameLst>
                                      </p:cBhvr>
                                      <p:to>
                                        <p:strVal val="visible"/>
                                      </p:to>
                                    </p:set>
                                    <p:anim calcmode="lin" valueType="num">
                                      <p:cBhvr>
                                        <p:cTn id="80" dur="1000" fill="hold"/>
                                        <p:tgtEl>
                                          <p:spTgt spid="173"/>
                                        </p:tgtEl>
                                        <p:attrNameLst>
                                          <p:attrName>ppt_w</p:attrName>
                                        </p:attrNameLst>
                                      </p:cBhvr>
                                      <p:tavLst>
                                        <p:tav tm="0">
                                          <p:val>
                                            <p:fltVal val="0"/>
                                          </p:val>
                                        </p:tav>
                                        <p:tav tm="100000">
                                          <p:val>
                                            <p:strVal val="#ppt_w"/>
                                          </p:val>
                                        </p:tav>
                                      </p:tavLst>
                                    </p:anim>
                                    <p:anim calcmode="lin" valueType="num">
                                      <p:cBhvr>
                                        <p:cTn id="81" dur="1000" fill="hold"/>
                                        <p:tgtEl>
                                          <p:spTgt spid="173"/>
                                        </p:tgtEl>
                                        <p:attrNameLst>
                                          <p:attrName>ppt_h</p:attrName>
                                        </p:attrNameLst>
                                      </p:cBhvr>
                                      <p:tavLst>
                                        <p:tav tm="0">
                                          <p:val>
                                            <p:fltVal val="0"/>
                                          </p:val>
                                        </p:tav>
                                        <p:tav tm="100000">
                                          <p:val>
                                            <p:strVal val="#ppt_h"/>
                                          </p:val>
                                        </p:tav>
                                      </p:tavLst>
                                    </p:anim>
                                    <p:animEffect transition="in" filter="fade">
                                      <p:cBhvr>
                                        <p:cTn id="82" dur="1000"/>
                                        <p:tgtEl>
                                          <p:spTgt spid="17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179"/>
                                        </p:tgtEl>
                                        <p:attrNameLst>
                                          <p:attrName>style.visibility</p:attrName>
                                        </p:attrNameLst>
                                      </p:cBhvr>
                                      <p:to>
                                        <p:strVal val="visible"/>
                                      </p:to>
                                    </p:set>
                                    <p:animEffect transition="in" filter="wipe(down)">
                                      <p:cBhvr>
                                        <p:cTn id="87" dur="1000"/>
                                        <p:tgtEl>
                                          <p:spTgt spid="179"/>
                                        </p:tgtEl>
                                      </p:cBhvr>
                                    </p:animEffect>
                                  </p:childTnLst>
                                </p:cTn>
                              </p:par>
                            </p:childTnLst>
                          </p:cTn>
                        </p:par>
                        <p:par>
                          <p:cTn id="88" fill="hold">
                            <p:stCondLst>
                              <p:cond delay="1000"/>
                            </p:stCondLst>
                            <p:childTnLst>
                              <p:par>
                                <p:cTn id="89" presetID="53" presetClass="entr" presetSubtype="16" fill="hold" grpId="0" nodeType="afterEffect">
                                  <p:stCondLst>
                                    <p:cond delay="500"/>
                                  </p:stCondLst>
                                  <p:childTnLst>
                                    <p:set>
                                      <p:cBhvr>
                                        <p:cTn id="90" dur="1" fill="hold">
                                          <p:stCondLst>
                                            <p:cond delay="0"/>
                                          </p:stCondLst>
                                        </p:cTn>
                                        <p:tgtEl>
                                          <p:spTgt spid="174"/>
                                        </p:tgtEl>
                                        <p:attrNameLst>
                                          <p:attrName>style.visibility</p:attrName>
                                        </p:attrNameLst>
                                      </p:cBhvr>
                                      <p:to>
                                        <p:strVal val="visible"/>
                                      </p:to>
                                    </p:set>
                                    <p:anim calcmode="lin" valueType="num">
                                      <p:cBhvr>
                                        <p:cTn id="91" dur="1000" fill="hold"/>
                                        <p:tgtEl>
                                          <p:spTgt spid="174"/>
                                        </p:tgtEl>
                                        <p:attrNameLst>
                                          <p:attrName>ppt_w</p:attrName>
                                        </p:attrNameLst>
                                      </p:cBhvr>
                                      <p:tavLst>
                                        <p:tav tm="0">
                                          <p:val>
                                            <p:fltVal val="0"/>
                                          </p:val>
                                        </p:tav>
                                        <p:tav tm="100000">
                                          <p:val>
                                            <p:strVal val="#ppt_w"/>
                                          </p:val>
                                        </p:tav>
                                      </p:tavLst>
                                    </p:anim>
                                    <p:anim calcmode="lin" valueType="num">
                                      <p:cBhvr>
                                        <p:cTn id="92" dur="1000" fill="hold"/>
                                        <p:tgtEl>
                                          <p:spTgt spid="174"/>
                                        </p:tgtEl>
                                        <p:attrNameLst>
                                          <p:attrName>ppt_h</p:attrName>
                                        </p:attrNameLst>
                                      </p:cBhvr>
                                      <p:tavLst>
                                        <p:tav tm="0">
                                          <p:val>
                                            <p:fltVal val="0"/>
                                          </p:val>
                                        </p:tav>
                                        <p:tav tm="100000">
                                          <p:val>
                                            <p:strVal val="#ppt_h"/>
                                          </p:val>
                                        </p:tav>
                                      </p:tavLst>
                                    </p:anim>
                                    <p:animEffect transition="in" filter="fade">
                                      <p:cBhvr>
                                        <p:cTn id="93" dur="10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bwMode="auto">
          <a:xfrm>
            <a:off x="144000" y="144000"/>
            <a:ext cx="1440001" cy="720000"/>
            <a:chOff x="972000" y="1008000"/>
            <a:chExt cx="2016000" cy="1008000"/>
          </a:xfrm>
        </p:grpSpPr>
        <p:pic>
          <p:nvPicPr>
            <p:cNvPr id="3"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5"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Laminating Technologies - </a:t>
            </a:r>
            <a:r>
              <a:rPr lang="en-GB" altLang="en-US" sz="2400" i="1" dirty="0" err="1" smtClean="0">
                <a:solidFill>
                  <a:schemeClr val="bg1"/>
                </a:solidFill>
                <a:latin typeface="Arial Rounded MT Bold" panose="020F0704030504030204" pitchFamily="34" charset="0"/>
              </a:rPr>
              <a:t>Thermosettings</a:t>
            </a:r>
            <a:endParaRPr lang="en-GB" altLang="en-US" sz="2400" i="1" dirty="0">
              <a:solidFill>
                <a:schemeClr val="bg1"/>
              </a:solidFill>
              <a:latin typeface="Arial Rounded MT Bold" panose="020F0704030504030204" pitchFamily="34" charset="0"/>
            </a:endParaRPr>
          </a:p>
        </p:txBody>
      </p:sp>
      <p:grpSp>
        <p:nvGrpSpPr>
          <p:cNvPr id="6" name="Group 5"/>
          <p:cNvGrpSpPr>
            <a:grpSpLocks noChangeAspect="1"/>
          </p:cNvGrpSpPr>
          <p:nvPr/>
        </p:nvGrpSpPr>
        <p:grpSpPr bwMode="auto">
          <a:xfrm>
            <a:off x="7524000" y="5976000"/>
            <a:ext cx="1440001" cy="720000"/>
            <a:chOff x="972000" y="1008000"/>
            <a:chExt cx="2016000" cy="1008000"/>
          </a:xfrm>
        </p:grpSpPr>
        <p:pic>
          <p:nvPicPr>
            <p:cNvPr id="7"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9"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Technology – Process </a:t>
            </a:r>
            <a:endParaRPr lang="en-GB" altLang="en-US" sz="2400" i="1" dirty="0">
              <a:solidFill>
                <a:schemeClr val="bg1"/>
              </a:solidFill>
              <a:latin typeface="Arial Rounded MT Bold" panose="020F0704030504030204" pitchFamily="34" charset="0"/>
            </a:endParaRPr>
          </a:p>
        </p:txBody>
      </p:sp>
      <p:sp>
        <p:nvSpPr>
          <p:cNvPr id="10" name="TextBox 9"/>
          <p:cNvSpPr txBox="1"/>
          <p:nvPr/>
        </p:nvSpPr>
        <p:spPr>
          <a:xfrm>
            <a:off x="180000" y="1080000"/>
            <a:ext cx="8820000" cy="1376513"/>
          </a:xfrm>
          <a:prstGeom prst="rect">
            <a:avLst/>
          </a:prstGeom>
          <a:noFill/>
        </p:spPr>
        <p:txBody>
          <a:bodyPr wrap="square" lIns="72000" tIns="72000" rIns="72000" bIns="72000" rtlCol="0" anchor="ctr" anchorCtr="0">
            <a:spAutoFit/>
          </a:bodyPr>
          <a:lstStyle/>
          <a:p>
            <a:pPr algn="just"/>
            <a:r>
              <a:rPr lang="en-GB" sz="2000" i="1" dirty="0" smtClean="0">
                <a:solidFill>
                  <a:srgbClr val="66FFFF"/>
                </a:solidFill>
                <a:latin typeface="Arial Rounded MT Bold" panose="020F0704030504030204" pitchFamily="34" charset="0"/>
              </a:rPr>
              <a:t>Thermosetting polymer is defined as a pre-polymer in a soft solid or viscous state that changes irreversibly into an infusible, insoluble polymer network by curing. </a:t>
            </a:r>
          </a:p>
          <a:p>
            <a:pPr algn="just"/>
            <a:r>
              <a:rPr lang="en-GB" sz="2000" i="1" dirty="0" smtClean="0">
                <a:solidFill>
                  <a:srgbClr val="66FFFF"/>
                </a:solidFill>
                <a:latin typeface="Arial Rounded MT Bold" panose="020F0704030504030204" pitchFamily="34" charset="0"/>
              </a:rPr>
              <a:t>Also known as Crosslinking Adhesives or Thermosetting Plastic.</a:t>
            </a:r>
          </a:p>
        </p:txBody>
      </p:sp>
      <p:grpSp>
        <p:nvGrpSpPr>
          <p:cNvPr id="11" name="Group 10"/>
          <p:cNvGrpSpPr/>
          <p:nvPr/>
        </p:nvGrpSpPr>
        <p:grpSpPr>
          <a:xfrm>
            <a:off x="1188168" y="2915181"/>
            <a:ext cx="4896000" cy="360000"/>
            <a:chOff x="1188168" y="2160000"/>
            <a:chExt cx="4896000" cy="360000"/>
          </a:xfrm>
        </p:grpSpPr>
        <p:sp>
          <p:nvSpPr>
            <p:cNvPr id="12" name="Oval 11"/>
            <p:cNvSpPr>
              <a:spLocks noChangeAspect="1"/>
            </p:cNvSpPr>
            <p:nvPr/>
          </p:nvSpPr>
          <p:spPr>
            <a:xfrm>
              <a:off x="1188168" y="2160000"/>
              <a:ext cx="360000" cy="360000"/>
            </a:xfrm>
            <a:prstGeom prst="ellipse">
              <a:avLst/>
            </a:prstGeom>
            <a:solidFill>
              <a:srgbClr val="0000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a:spLocks noChangeAspect="1"/>
            </p:cNvSpPr>
            <p:nvPr/>
          </p:nvSpPr>
          <p:spPr>
            <a:xfrm>
              <a:off x="1692168" y="2160000"/>
              <a:ext cx="360000" cy="360000"/>
            </a:xfrm>
            <a:prstGeom prst="ellipse">
              <a:avLst/>
            </a:prstGeom>
            <a:solidFill>
              <a:srgbClr val="0000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a:spLocks noChangeAspect="1"/>
            </p:cNvSpPr>
            <p:nvPr/>
          </p:nvSpPr>
          <p:spPr>
            <a:xfrm>
              <a:off x="2196168" y="2160000"/>
              <a:ext cx="360000" cy="360000"/>
            </a:xfrm>
            <a:prstGeom prst="ellipse">
              <a:avLst/>
            </a:prstGeom>
            <a:solidFill>
              <a:srgbClr val="0000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a:spLocks noChangeAspect="1"/>
            </p:cNvSpPr>
            <p:nvPr/>
          </p:nvSpPr>
          <p:spPr>
            <a:xfrm>
              <a:off x="2700168" y="2160000"/>
              <a:ext cx="360000" cy="360000"/>
            </a:xfrm>
            <a:prstGeom prst="ellipse">
              <a:avLst/>
            </a:prstGeom>
            <a:solidFill>
              <a:srgbClr val="0000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a:spLocks noChangeAspect="1"/>
            </p:cNvSpPr>
            <p:nvPr/>
          </p:nvSpPr>
          <p:spPr>
            <a:xfrm>
              <a:off x="3204168" y="2160000"/>
              <a:ext cx="360000" cy="360000"/>
            </a:xfrm>
            <a:prstGeom prst="ellipse">
              <a:avLst/>
            </a:prstGeom>
            <a:solidFill>
              <a:srgbClr val="0000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a:spLocks noChangeAspect="1"/>
            </p:cNvSpPr>
            <p:nvPr/>
          </p:nvSpPr>
          <p:spPr>
            <a:xfrm>
              <a:off x="3708168" y="2160000"/>
              <a:ext cx="360000" cy="360000"/>
            </a:xfrm>
            <a:prstGeom prst="ellipse">
              <a:avLst/>
            </a:prstGeom>
            <a:solidFill>
              <a:srgbClr val="0000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a:spLocks noChangeAspect="1"/>
            </p:cNvSpPr>
            <p:nvPr/>
          </p:nvSpPr>
          <p:spPr>
            <a:xfrm>
              <a:off x="4212168" y="2160000"/>
              <a:ext cx="360000" cy="360000"/>
            </a:xfrm>
            <a:prstGeom prst="ellipse">
              <a:avLst/>
            </a:prstGeom>
            <a:solidFill>
              <a:srgbClr val="0000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a:spLocks noChangeAspect="1"/>
            </p:cNvSpPr>
            <p:nvPr/>
          </p:nvSpPr>
          <p:spPr>
            <a:xfrm>
              <a:off x="4716168" y="2160000"/>
              <a:ext cx="360000" cy="360000"/>
            </a:xfrm>
            <a:prstGeom prst="ellipse">
              <a:avLst/>
            </a:prstGeom>
            <a:solidFill>
              <a:srgbClr val="0000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a:spLocks noChangeAspect="1"/>
            </p:cNvSpPr>
            <p:nvPr/>
          </p:nvSpPr>
          <p:spPr>
            <a:xfrm>
              <a:off x="5220168" y="2160000"/>
              <a:ext cx="360000" cy="360000"/>
            </a:xfrm>
            <a:prstGeom prst="ellipse">
              <a:avLst/>
            </a:prstGeom>
            <a:solidFill>
              <a:srgbClr val="0000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a:spLocks noChangeAspect="1"/>
            </p:cNvSpPr>
            <p:nvPr/>
          </p:nvSpPr>
          <p:spPr>
            <a:xfrm>
              <a:off x="5724168" y="2160000"/>
              <a:ext cx="360000" cy="360000"/>
            </a:xfrm>
            <a:prstGeom prst="ellipse">
              <a:avLst/>
            </a:prstGeom>
            <a:solidFill>
              <a:srgbClr val="0000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 name="Straight Connector 21"/>
          <p:cNvCxnSpPr/>
          <p:nvPr/>
        </p:nvCxnSpPr>
        <p:spPr>
          <a:xfrm>
            <a:off x="899592" y="3347181"/>
            <a:ext cx="5400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188168" y="5003181"/>
            <a:ext cx="4896000" cy="360000"/>
            <a:chOff x="1188168" y="4248000"/>
            <a:chExt cx="4896000" cy="360000"/>
          </a:xfrm>
        </p:grpSpPr>
        <p:sp>
          <p:nvSpPr>
            <p:cNvPr id="24" name="Oval 23"/>
            <p:cNvSpPr>
              <a:spLocks noChangeAspect="1"/>
            </p:cNvSpPr>
            <p:nvPr/>
          </p:nvSpPr>
          <p:spPr>
            <a:xfrm rot="10800000">
              <a:off x="5724168" y="4248000"/>
              <a:ext cx="360000" cy="360000"/>
            </a:xfrm>
            <a:prstGeom prst="ellipse">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a:spLocks noChangeAspect="1"/>
            </p:cNvSpPr>
            <p:nvPr/>
          </p:nvSpPr>
          <p:spPr>
            <a:xfrm rot="10800000">
              <a:off x="5220168" y="4248000"/>
              <a:ext cx="360000" cy="360000"/>
            </a:xfrm>
            <a:prstGeom prst="ellipse">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a:spLocks noChangeAspect="1"/>
            </p:cNvSpPr>
            <p:nvPr/>
          </p:nvSpPr>
          <p:spPr>
            <a:xfrm rot="10800000">
              <a:off x="4716168" y="4248000"/>
              <a:ext cx="360000" cy="360000"/>
            </a:xfrm>
            <a:prstGeom prst="ellipse">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a:spLocks noChangeAspect="1"/>
            </p:cNvSpPr>
            <p:nvPr/>
          </p:nvSpPr>
          <p:spPr>
            <a:xfrm rot="10800000">
              <a:off x="4212168" y="4248000"/>
              <a:ext cx="360000" cy="360000"/>
            </a:xfrm>
            <a:prstGeom prst="ellipse">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a:spLocks noChangeAspect="1"/>
            </p:cNvSpPr>
            <p:nvPr/>
          </p:nvSpPr>
          <p:spPr>
            <a:xfrm rot="10800000">
              <a:off x="3708168" y="4248000"/>
              <a:ext cx="360000" cy="360000"/>
            </a:xfrm>
            <a:prstGeom prst="ellipse">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a:spLocks noChangeAspect="1"/>
            </p:cNvSpPr>
            <p:nvPr/>
          </p:nvSpPr>
          <p:spPr>
            <a:xfrm rot="10800000">
              <a:off x="3204168" y="4248000"/>
              <a:ext cx="360000" cy="360000"/>
            </a:xfrm>
            <a:prstGeom prst="ellipse">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a:spLocks noChangeAspect="1"/>
            </p:cNvSpPr>
            <p:nvPr/>
          </p:nvSpPr>
          <p:spPr>
            <a:xfrm rot="10800000">
              <a:off x="2700168" y="4248000"/>
              <a:ext cx="360000" cy="360000"/>
            </a:xfrm>
            <a:prstGeom prst="ellipse">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a:spLocks noChangeAspect="1"/>
            </p:cNvSpPr>
            <p:nvPr/>
          </p:nvSpPr>
          <p:spPr>
            <a:xfrm rot="10800000">
              <a:off x="2196168" y="4248000"/>
              <a:ext cx="360000" cy="360000"/>
            </a:xfrm>
            <a:prstGeom prst="ellipse">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a:spLocks noChangeAspect="1"/>
            </p:cNvSpPr>
            <p:nvPr/>
          </p:nvSpPr>
          <p:spPr>
            <a:xfrm rot="10800000">
              <a:off x="1692168" y="4248000"/>
              <a:ext cx="360000" cy="360000"/>
            </a:xfrm>
            <a:prstGeom prst="ellipse">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a:spLocks noChangeAspect="1"/>
            </p:cNvSpPr>
            <p:nvPr/>
          </p:nvSpPr>
          <p:spPr>
            <a:xfrm rot="10800000">
              <a:off x="1188168" y="4248000"/>
              <a:ext cx="360000" cy="360000"/>
            </a:xfrm>
            <a:prstGeom prst="ellipse">
              <a:avLst/>
            </a:pr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4" name="Straight Connector 33"/>
          <p:cNvCxnSpPr/>
          <p:nvPr/>
        </p:nvCxnSpPr>
        <p:spPr>
          <a:xfrm rot="10800000">
            <a:off x="899696" y="4931181"/>
            <a:ext cx="54006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1276175" y="3635181"/>
            <a:ext cx="4714528" cy="1008000"/>
            <a:chOff x="1276175" y="2880000"/>
            <a:chExt cx="4714528" cy="1008000"/>
          </a:xfrm>
        </p:grpSpPr>
        <p:sp>
          <p:nvSpPr>
            <p:cNvPr id="36" name="Oval 35"/>
            <p:cNvSpPr/>
            <p:nvPr/>
          </p:nvSpPr>
          <p:spPr>
            <a:xfrm>
              <a:off x="2284287" y="2880000"/>
              <a:ext cx="18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2788343" y="2880000"/>
              <a:ext cx="18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3290596" y="2880000"/>
              <a:ext cx="18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1778143" y="2880000"/>
              <a:ext cx="18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1276175" y="2880000"/>
              <a:ext cx="18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4802764" y="2880000"/>
              <a:ext cx="18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5308623" y="2880000"/>
              <a:ext cx="18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5810298" y="2880000"/>
              <a:ext cx="18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p:nvSpPr>
          <p:spPr>
            <a:xfrm>
              <a:off x="3796764" y="2880000"/>
              <a:ext cx="18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p:cNvCxnSpPr>
              <a:stCxn id="41" idx="0"/>
              <a:endCxn id="41" idx="0"/>
            </p:cNvCxnSpPr>
            <p:nvPr/>
          </p:nvCxnSpPr>
          <p:spPr>
            <a:xfrm>
              <a:off x="4892764" y="2880000"/>
              <a:ext cx="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4300511" y="2880000"/>
              <a:ext cx="18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rot="10800000">
              <a:off x="4802591" y="3528000"/>
              <a:ext cx="18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rot="10800000">
              <a:off x="4298535" y="3528000"/>
              <a:ext cx="18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rot="10800000">
              <a:off x="3796282" y="3528000"/>
              <a:ext cx="18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rot="10800000">
              <a:off x="5308735" y="3528000"/>
              <a:ext cx="18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rot="10800000">
              <a:off x="5810703" y="3528000"/>
              <a:ext cx="18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rot="10800000">
              <a:off x="2284114" y="3528000"/>
              <a:ext cx="18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rot="10800000">
              <a:off x="1778255" y="3528000"/>
              <a:ext cx="18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rot="10800000">
              <a:off x="1276580" y="3528000"/>
              <a:ext cx="18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rot="10800000">
              <a:off x="3290114" y="3528000"/>
              <a:ext cx="18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p:cNvCxnSpPr>
              <a:stCxn id="52" idx="0"/>
              <a:endCxn id="52" idx="0"/>
            </p:cNvCxnSpPr>
            <p:nvPr/>
          </p:nvCxnSpPr>
          <p:spPr>
            <a:xfrm rot="10800000">
              <a:off x="2374114" y="3888000"/>
              <a:ext cx="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7" name="Oval 56"/>
            <p:cNvSpPr/>
            <p:nvPr/>
          </p:nvSpPr>
          <p:spPr>
            <a:xfrm rot="10800000">
              <a:off x="2786367" y="3528000"/>
              <a:ext cx="180000" cy="360000"/>
            </a:xfrm>
            <a:prstGeom prst="ellipse">
              <a:avLst/>
            </a:prstGeom>
            <a:solidFill>
              <a:srgbClr val="00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 name="Group 57"/>
          <p:cNvGrpSpPr/>
          <p:nvPr/>
        </p:nvGrpSpPr>
        <p:grpSpPr>
          <a:xfrm>
            <a:off x="1456580" y="4478640"/>
            <a:ext cx="4354123" cy="0"/>
            <a:chOff x="4117412" y="3129721"/>
            <a:chExt cx="4354123" cy="0"/>
          </a:xfrm>
        </p:grpSpPr>
        <p:cxnSp>
          <p:nvCxnSpPr>
            <p:cNvPr id="59" name="Straight Connector 58"/>
            <p:cNvCxnSpPr>
              <a:stCxn id="54" idx="2"/>
              <a:endCxn id="53" idx="6"/>
            </p:cNvCxnSpPr>
            <p:nvPr/>
          </p:nvCxnSpPr>
          <p:spPr>
            <a:xfrm>
              <a:off x="4117412" y="3129721"/>
              <a:ext cx="321675" cy="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53" idx="2"/>
              <a:endCxn id="52" idx="6"/>
            </p:cNvCxnSpPr>
            <p:nvPr/>
          </p:nvCxnSpPr>
          <p:spPr>
            <a:xfrm>
              <a:off x="4619087" y="3129721"/>
              <a:ext cx="325859" cy="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52" idx="2"/>
              <a:endCxn id="57" idx="6"/>
            </p:cNvCxnSpPr>
            <p:nvPr/>
          </p:nvCxnSpPr>
          <p:spPr>
            <a:xfrm>
              <a:off x="5124946" y="3129721"/>
              <a:ext cx="322253" cy="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57" idx="2"/>
              <a:endCxn id="55" idx="6"/>
            </p:cNvCxnSpPr>
            <p:nvPr/>
          </p:nvCxnSpPr>
          <p:spPr>
            <a:xfrm>
              <a:off x="5627199" y="3129721"/>
              <a:ext cx="323747" cy="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55" idx="2"/>
              <a:endCxn id="49" idx="6"/>
            </p:cNvCxnSpPr>
            <p:nvPr/>
          </p:nvCxnSpPr>
          <p:spPr>
            <a:xfrm>
              <a:off x="6130946" y="3129721"/>
              <a:ext cx="326168" cy="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49" idx="2"/>
              <a:endCxn id="48" idx="6"/>
            </p:cNvCxnSpPr>
            <p:nvPr/>
          </p:nvCxnSpPr>
          <p:spPr>
            <a:xfrm>
              <a:off x="6637114" y="3129721"/>
              <a:ext cx="322253" cy="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48" idx="2"/>
              <a:endCxn id="47" idx="6"/>
            </p:cNvCxnSpPr>
            <p:nvPr/>
          </p:nvCxnSpPr>
          <p:spPr>
            <a:xfrm>
              <a:off x="7139367" y="3129721"/>
              <a:ext cx="324056" cy="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47" idx="2"/>
              <a:endCxn id="50" idx="6"/>
            </p:cNvCxnSpPr>
            <p:nvPr/>
          </p:nvCxnSpPr>
          <p:spPr>
            <a:xfrm>
              <a:off x="7643423" y="3129721"/>
              <a:ext cx="326144" cy="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0" idx="2"/>
              <a:endCxn id="51" idx="6"/>
            </p:cNvCxnSpPr>
            <p:nvPr/>
          </p:nvCxnSpPr>
          <p:spPr>
            <a:xfrm>
              <a:off x="8149567" y="3129721"/>
              <a:ext cx="321968" cy="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456175" y="3830950"/>
            <a:ext cx="4354123" cy="0"/>
            <a:chOff x="4115792" y="1193438"/>
            <a:chExt cx="4354123" cy="0"/>
          </a:xfrm>
        </p:grpSpPr>
        <p:cxnSp>
          <p:nvCxnSpPr>
            <p:cNvPr id="69" name="Straight Connector 68"/>
            <p:cNvCxnSpPr>
              <a:stCxn id="40" idx="6"/>
              <a:endCxn id="39" idx="2"/>
            </p:cNvCxnSpPr>
            <p:nvPr/>
          </p:nvCxnSpPr>
          <p:spPr>
            <a:xfrm>
              <a:off x="4115792" y="1193438"/>
              <a:ext cx="321968" cy="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39" idx="6"/>
              <a:endCxn id="36" idx="2"/>
            </p:cNvCxnSpPr>
            <p:nvPr/>
          </p:nvCxnSpPr>
          <p:spPr>
            <a:xfrm>
              <a:off x="4617760" y="1193438"/>
              <a:ext cx="326144" cy="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36" idx="6"/>
              <a:endCxn id="37" idx="2"/>
            </p:cNvCxnSpPr>
            <p:nvPr/>
          </p:nvCxnSpPr>
          <p:spPr>
            <a:xfrm>
              <a:off x="5123904" y="1193438"/>
              <a:ext cx="324056" cy="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37" idx="6"/>
              <a:endCxn id="38" idx="2"/>
            </p:cNvCxnSpPr>
            <p:nvPr/>
          </p:nvCxnSpPr>
          <p:spPr>
            <a:xfrm>
              <a:off x="5627960" y="1193438"/>
              <a:ext cx="322253" cy="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38" idx="6"/>
              <a:endCxn id="44" idx="2"/>
            </p:cNvCxnSpPr>
            <p:nvPr/>
          </p:nvCxnSpPr>
          <p:spPr>
            <a:xfrm>
              <a:off x="6130213" y="1193438"/>
              <a:ext cx="326168" cy="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44" idx="6"/>
              <a:endCxn id="46" idx="2"/>
            </p:cNvCxnSpPr>
            <p:nvPr/>
          </p:nvCxnSpPr>
          <p:spPr>
            <a:xfrm>
              <a:off x="6636381" y="1193438"/>
              <a:ext cx="323747" cy="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46" idx="6"/>
              <a:endCxn id="41" idx="2"/>
            </p:cNvCxnSpPr>
            <p:nvPr/>
          </p:nvCxnSpPr>
          <p:spPr>
            <a:xfrm>
              <a:off x="7140128" y="1193438"/>
              <a:ext cx="322253" cy="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41" idx="6"/>
              <a:endCxn id="42" idx="2"/>
            </p:cNvCxnSpPr>
            <p:nvPr/>
          </p:nvCxnSpPr>
          <p:spPr>
            <a:xfrm>
              <a:off x="7642381" y="1193438"/>
              <a:ext cx="325859" cy="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42" idx="6"/>
              <a:endCxn id="43" idx="2"/>
            </p:cNvCxnSpPr>
            <p:nvPr/>
          </p:nvCxnSpPr>
          <p:spPr>
            <a:xfrm>
              <a:off x="8148240" y="1193438"/>
              <a:ext cx="321675" cy="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1366175" y="4014468"/>
            <a:ext cx="4534528" cy="393442"/>
            <a:chOff x="4062189" y="1970222"/>
            <a:chExt cx="4534528" cy="393442"/>
          </a:xfrm>
        </p:grpSpPr>
        <p:cxnSp>
          <p:nvCxnSpPr>
            <p:cNvPr id="79" name="Straight Connector 78"/>
            <p:cNvCxnSpPr>
              <a:stCxn id="40" idx="4"/>
              <a:endCxn id="54" idx="4"/>
            </p:cNvCxnSpPr>
            <p:nvPr/>
          </p:nvCxnSpPr>
          <p:spPr>
            <a:xfrm>
              <a:off x="4062189" y="2022943"/>
              <a:ext cx="405" cy="288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39" idx="4"/>
              <a:endCxn id="53" idx="4"/>
            </p:cNvCxnSpPr>
            <p:nvPr/>
          </p:nvCxnSpPr>
          <p:spPr>
            <a:xfrm>
              <a:off x="4564157" y="2022943"/>
              <a:ext cx="112" cy="288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36" idx="4"/>
              <a:endCxn id="52" idx="4"/>
            </p:cNvCxnSpPr>
            <p:nvPr/>
          </p:nvCxnSpPr>
          <p:spPr>
            <a:xfrm flipH="1">
              <a:off x="5070128" y="2022943"/>
              <a:ext cx="173" cy="288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37" idx="4"/>
              <a:endCxn id="57" idx="4"/>
            </p:cNvCxnSpPr>
            <p:nvPr/>
          </p:nvCxnSpPr>
          <p:spPr>
            <a:xfrm flipH="1">
              <a:off x="5572381" y="2022943"/>
              <a:ext cx="1976" cy="288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38" idx="4"/>
              <a:endCxn id="55" idx="4"/>
            </p:cNvCxnSpPr>
            <p:nvPr/>
          </p:nvCxnSpPr>
          <p:spPr>
            <a:xfrm flipH="1">
              <a:off x="6076128" y="2022943"/>
              <a:ext cx="482" cy="288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44" idx="4"/>
              <a:endCxn id="49" idx="4"/>
            </p:cNvCxnSpPr>
            <p:nvPr/>
          </p:nvCxnSpPr>
          <p:spPr>
            <a:xfrm flipH="1">
              <a:off x="6582296" y="2022943"/>
              <a:ext cx="482" cy="288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46" idx="4"/>
              <a:endCxn id="48" idx="4"/>
            </p:cNvCxnSpPr>
            <p:nvPr/>
          </p:nvCxnSpPr>
          <p:spPr>
            <a:xfrm flipH="1">
              <a:off x="7084549" y="2022943"/>
              <a:ext cx="1976" cy="288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41" idx="4"/>
              <a:endCxn id="47" idx="4"/>
            </p:cNvCxnSpPr>
            <p:nvPr/>
          </p:nvCxnSpPr>
          <p:spPr>
            <a:xfrm flipH="1">
              <a:off x="7588605" y="2022943"/>
              <a:ext cx="173" cy="288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42" idx="4"/>
              <a:endCxn id="50" idx="4"/>
            </p:cNvCxnSpPr>
            <p:nvPr/>
          </p:nvCxnSpPr>
          <p:spPr>
            <a:xfrm>
              <a:off x="8094637" y="2022943"/>
              <a:ext cx="112" cy="288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43" idx="4"/>
              <a:endCxn id="51" idx="4"/>
            </p:cNvCxnSpPr>
            <p:nvPr/>
          </p:nvCxnSpPr>
          <p:spPr>
            <a:xfrm>
              <a:off x="8596312" y="2022943"/>
              <a:ext cx="405" cy="288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43" idx="3"/>
              <a:endCxn id="50" idx="3"/>
            </p:cNvCxnSpPr>
            <p:nvPr/>
          </p:nvCxnSpPr>
          <p:spPr>
            <a:xfrm flipH="1">
              <a:off x="8158389" y="1970222"/>
              <a:ext cx="374283" cy="393442"/>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42" idx="3"/>
              <a:endCxn id="47" idx="3"/>
            </p:cNvCxnSpPr>
            <p:nvPr/>
          </p:nvCxnSpPr>
          <p:spPr>
            <a:xfrm flipH="1">
              <a:off x="7652245" y="1970222"/>
              <a:ext cx="378752" cy="393442"/>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41" idx="3"/>
              <a:endCxn id="48" idx="3"/>
            </p:cNvCxnSpPr>
            <p:nvPr/>
          </p:nvCxnSpPr>
          <p:spPr>
            <a:xfrm flipH="1">
              <a:off x="7148189" y="1970222"/>
              <a:ext cx="376949" cy="393442"/>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46" idx="3"/>
              <a:endCxn id="49" idx="3"/>
            </p:cNvCxnSpPr>
            <p:nvPr/>
          </p:nvCxnSpPr>
          <p:spPr>
            <a:xfrm flipH="1">
              <a:off x="6645936" y="1970222"/>
              <a:ext cx="376949" cy="393442"/>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44" idx="3"/>
              <a:endCxn id="55" idx="3"/>
            </p:cNvCxnSpPr>
            <p:nvPr/>
          </p:nvCxnSpPr>
          <p:spPr>
            <a:xfrm flipH="1">
              <a:off x="6139768" y="1970222"/>
              <a:ext cx="379370" cy="393442"/>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38" idx="3"/>
              <a:endCxn id="57" idx="3"/>
            </p:cNvCxnSpPr>
            <p:nvPr/>
          </p:nvCxnSpPr>
          <p:spPr>
            <a:xfrm flipH="1">
              <a:off x="5636021" y="1970222"/>
              <a:ext cx="376949" cy="393442"/>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37" idx="3"/>
              <a:endCxn id="52" idx="3"/>
            </p:cNvCxnSpPr>
            <p:nvPr/>
          </p:nvCxnSpPr>
          <p:spPr>
            <a:xfrm flipH="1">
              <a:off x="5133768" y="1970222"/>
              <a:ext cx="376949" cy="393442"/>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36" idx="3"/>
              <a:endCxn id="53" idx="3"/>
            </p:cNvCxnSpPr>
            <p:nvPr/>
          </p:nvCxnSpPr>
          <p:spPr>
            <a:xfrm flipH="1">
              <a:off x="4627909" y="1970222"/>
              <a:ext cx="378752" cy="393442"/>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39" idx="3"/>
              <a:endCxn id="54" idx="3"/>
            </p:cNvCxnSpPr>
            <p:nvPr/>
          </p:nvCxnSpPr>
          <p:spPr>
            <a:xfrm flipH="1">
              <a:off x="4126234" y="1970222"/>
              <a:ext cx="374283" cy="393442"/>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40" idx="5"/>
              <a:endCxn id="53" idx="5"/>
            </p:cNvCxnSpPr>
            <p:nvPr/>
          </p:nvCxnSpPr>
          <p:spPr>
            <a:xfrm>
              <a:off x="4125829" y="1970222"/>
              <a:ext cx="374800" cy="393442"/>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39" idx="5"/>
              <a:endCxn id="52" idx="5"/>
            </p:cNvCxnSpPr>
            <p:nvPr/>
          </p:nvCxnSpPr>
          <p:spPr>
            <a:xfrm>
              <a:off x="4627797" y="1970222"/>
              <a:ext cx="378691" cy="393442"/>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36" idx="5"/>
              <a:endCxn id="57" idx="5"/>
            </p:cNvCxnSpPr>
            <p:nvPr/>
          </p:nvCxnSpPr>
          <p:spPr>
            <a:xfrm>
              <a:off x="5133941" y="1970222"/>
              <a:ext cx="374800" cy="393442"/>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37" idx="5"/>
              <a:endCxn id="55" idx="5"/>
            </p:cNvCxnSpPr>
            <p:nvPr/>
          </p:nvCxnSpPr>
          <p:spPr>
            <a:xfrm>
              <a:off x="5637997" y="1970222"/>
              <a:ext cx="374491" cy="393442"/>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38" idx="5"/>
              <a:endCxn id="49" idx="5"/>
            </p:cNvCxnSpPr>
            <p:nvPr/>
          </p:nvCxnSpPr>
          <p:spPr>
            <a:xfrm>
              <a:off x="6140250" y="1970222"/>
              <a:ext cx="378406" cy="393442"/>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44" idx="5"/>
              <a:endCxn id="48" idx="5"/>
            </p:cNvCxnSpPr>
            <p:nvPr/>
          </p:nvCxnSpPr>
          <p:spPr>
            <a:xfrm>
              <a:off x="6646418" y="1970222"/>
              <a:ext cx="374491" cy="393442"/>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46" idx="5"/>
              <a:endCxn id="47" idx="5"/>
            </p:cNvCxnSpPr>
            <p:nvPr/>
          </p:nvCxnSpPr>
          <p:spPr>
            <a:xfrm>
              <a:off x="7150165" y="1970222"/>
              <a:ext cx="374800" cy="393442"/>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41" idx="5"/>
              <a:endCxn id="50" idx="5"/>
            </p:cNvCxnSpPr>
            <p:nvPr/>
          </p:nvCxnSpPr>
          <p:spPr>
            <a:xfrm>
              <a:off x="7652418" y="1970222"/>
              <a:ext cx="378691" cy="393442"/>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42" idx="5"/>
              <a:endCxn id="51" idx="5"/>
            </p:cNvCxnSpPr>
            <p:nvPr/>
          </p:nvCxnSpPr>
          <p:spPr>
            <a:xfrm>
              <a:off x="8158277" y="1970222"/>
              <a:ext cx="374800" cy="393442"/>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grpSp>
      <p:grpSp>
        <p:nvGrpSpPr>
          <p:cNvPr id="107" name="Group 106"/>
          <p:cNvGrpSpPr/>
          <p:nvPr/>
        </p:nvGrpSpPr>
        <p:grpSpPr>
          <a:xfrm>
            <a:off x="1366175" y="3098609"/>
            <a:ext cx="4537993" cy="540000"/>
            <a:chOff x="3672945" y="1113672"/>
            <a:chExt cx="4537993" cy="540000"/>
          </a:xfrm>
        </p:grpSpPr>
        <p:cxnSp>
          <p:nvCxnSpPr>
            <p:cNvPr id="108" name="Straight Connector 107"/>
            <p:cNvCxnSpPr>
              <a:stCxn id="12" idx="4"/>
              <a:endCxn id="40" idx="0"/>
            </p:cNvCxnSpPr>
            <p:nvPr/>
          </p:nvCxnSpPr>
          <p:spPr>
            <a:xfrm flipH="1">
              <a:off x="3672945" y="1293672"/>
              <a:ext cx="1993" cy="36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3" idx="4"/>
              <a:endCxn id="39" idx="0"/>
            </p:cNvCxnSpPr>
            <p:nvPr/>
          </p:nvCxnSpPr>
          <p:spPr>
            <a:xfrm flipH="1">
              <a:off x="4174913" y="1293672"/>
              <a:ext cx="4025" cy="36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4" idx="4"/>
              <a:endCxn id="36" idx="0"/>
            </p:cNvCxnSpPr>
            <p:nvPr/>
          </p:nvCxnSpPr>
          <p:spPr>
            <a:xfrm flipH="1">
              <a:off x="4681057" y="1293672"/>
              <a:ext cx="1881" cy="36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5" idx="4"/>
              <a:endCxn id="37" idx="0"/>
            </p:cNvCxnSpPr>
            <p:nvPr/>
          </p:nvCxnSpPr>
          <p:spPr>
            <a:xfrm flipH="1">
              <a:off x="5185113" y="1293672"/>
              <a:ext cx="1825" cy="36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6" idx="4"/>
              <a:endCxn id="38" idx="0"/>
            </p:cNvCxnSpPr>
            <p:nvPr/>
          </p:nvCxnSpPr>
          <p:spPr>
            <a:xfrm flipH="1">
              <a:off x="5687366" y="1293672"/>
              <a:ext cx="3572" cy="36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17" idx="4"/>
              <a:endCxn id="44" idx="0"/>
            </p:cNvCxnSpPr>
            <p:nvPr/>
          </p:nvCxnSpPr>
          <p:spPr>
            <a:xfrm flipH="1">
              <a:off x="6193534" y="1293672"/>
              <a:ext cx="1404" cy="36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9" idx="4"/>
              <a:endCxn id="41" idx="0"/>
            </p:cNvCxnSpPr>
            <p:nvPr/>
          </p:nvCxnSpPr>
          <p:spPr>
            <a:xfrm flipH="1">
              <a:off x="7199534" y="1293672"/>
              <a:ext cx="3404" cy="36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20" idx="4"/>
              <a:endCxn id="42" idx="0"/>
            </p:cNvCxnSpPr>
            <p:nvPr/>
          </p:nvCxnSpPr>
          <p:spPr>
            <a:xfrm flipH="1">
              <a:off x="7705393" y="1293672"/>
              <a:ext cx="1545" cy="36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18" idx="4"/>
              <a:endCxn id="46" idx="0"/>
            </p:cNvCxnSpPr>
            <p:nvPr/>
          </p:nvCxnSpPr>
          <p:spPr>
            <a:xfrm flipH="1">
              <a:off x="6697281" y="1293672"/>
              <a:ext cx="1657" cy="36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21" idx="4"/>
              <a:endCxn id="43" idx="0"/>
            </p:cNvCxnSpPr>
            <p:nvPr/>
          </p:nvCxnSpPr>
          <p:spPr>
            <a:xfrm flipH="1">
              <a:off x="8207068" y="1293672"/>
              <a:ext cx="3870" cy="36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13" idx="6"/>
              <a:endCxn id="36" idx="0"/>
            </p:cNvCxnSpPr>
            <p:nvPr/>
          </p:nvCxnSpPr>
          <p:spPr>
            <a:xfrm>
              <a:off x="4358938" y="1113672"/>
              <a:ext cx="322119"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stCxn id="14" idx="6"/>
              <a:endCxn id="37" idx="0"/>
            </p:cNvCxnSpPr>
            <p:nvPr/>
          </p:nvCxnSpPr>
          <p:spPr>
            <a:xfrm>
              <a:off x="4862938" y="1113672"/>
              <a:ext cx="322175"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stCxn id="15" idx="6"/>
              <a:endCxn id="38" idx="0"/>
            </p:cNvCxnSpPr>
            <p:nvPr/>
          </p:nvCxnSpPr>
          <p:spPr>
            <a:xfrm>
              <a:off x="5366938" y="1113672"/>
              <a:ext cx="320428"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stCxn id="16" idx="6"/>
              <a:endCxn id="44" idx="0"/>
            </p:cNvCxnSpPr>
            <p:nvPr/>
          </p:nvCxnSpPr>
          <p:spPr>
            <a:xfrm>
              <a:off x="5870938" y="1113672"/>
              <a:ext cx="322596"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stCxn id="17" idx="6"/>
              <a:endCxn id="46" idx="0"/>
            </p:cNvCxnSpPr>
            <p:nvPr/>
          </p:nvCxnSpPr>
          <p:spPr>
            <a:xfrm>
              <a:off x="6374938" y="1113672"/>
              <a:ext cx="322343"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18" idx="6"/>
              <a:endCxn id="41" idx="0"/>
            </p:cNvCxnSpPr>
            <p:nvPr/>
          </p:nvCxnSpPr>
          <p:spPr>
            <a:xfrm>
              <a:off x="6878938" y="1113672"/>
              <a:ext cx="320596"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19" idx="6"/>
              <a:endCxn id="42" idx="0"/>
            </p:cNvCxnSpPr>
            <p:nvPr/>
          </p:nvCxnSpPr>
          <p:spPr>
            <a:xfrm>
              <a:off x="7382938" y="1113672"/>
              <a:ext cx="322455"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20" idx="6"/>
              <a:endCxn id="43" idx="0"/>
            </p:cNvCxnSpPr>
            <p:nvPr/>
          </p:nvCxnSpPr>
          <p:spPr>
            <a:xfrm>
              <a:off x="7886938" y="1113672"/>
              <a:ext cx="320130"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12" idx="6"/>
              <a:endCxn id="39" idx="0"/>
            </p:cNvCxnSpPr>
            <p:nvPr/>
          </p:nvCxnSpPr>
          <p:spPr>
            <a:xfrm>
              <a:off x="3854938" y="1113672"/>
              <a:ext cx="319975"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21" idx="2"/>
              <a:endCxn id="42" idx="0"/>
            </p:cNvCxnSpPr>
            <p:nvPr/>
          </p:nvCxnSpPr>
          <p:spPr>
            <a:xfrm flipH="1">
              <a:off x="7705393" y="1113672"/>
              <a:ext cx="325545"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20" idx="2"/>
              <a:endCxn id="41" idx="0"/>
            </p:cNvCxnSpPr>
            <p:nvPr/>
          </p:nvCxnSpPr>
          <p:spPr>
            <a:xfrm flipH="1">
              <a:off x="7199534" y="1113672"/>
              <a:ext cx="327404"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9" idx="2"/>
              <a:endCxn id="46" idx="0"/>
            </p:cNvCxnSpPr>
            <p:nvPr/>
          </p:nvCxnSpPr>
          <p:spPr>
            <a:xfrm flipH="1">
              <a:off x="6697281" y="1113672"/>
              <a:ext cx="325657"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18" idx="2"/>
              <a:endCxn id="44" idx="0"/>
            </p:cNvCxnSpPr>
            <p:nvPr/>
          </p:nvCxnSpPr>
          <p:spPr>
            <a:xfrm flipH="1">
              <a:off x="6193534" y="1113672"/>
              <a:ext cx="325404"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stCxn id="17" idx="2"/>
              <a:endCxn id="38" idx="0"/>
            </p:cNvCxnSpPr>
            <p:nvPr/>
          </p:nvCxnSpPr>
          <p:spPr>
            <a:xfrm flipH="1">
              <a:off x="5687366" y="1113672"/>
              <a:ext cx="327572"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stCxn id="16" idx="2"/>
              <a:endCxn id="37" idx="0"/>
            </p:cNvCxnSpPr>
            <p:nvPr/>
          </p:nvCxnSpPr>
          <p:spPr>
            <a:xfrm flipH="1">
              <a:off x="5185113" y="1113672"/>
              <a:ext cx="325825"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14" idx="2"/>
              <a:endCxn id="39" idx="0"/>
            </p:cNvCxnSpPr>
            <p:nvPr/>
          </p:nvCxnSpPr>
          <p:spPr>
            <a:xfrm flipH="1">
              <a:off x="4174913" y="1113672"/>
              <a:ext cx="328025"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13" idx="2"/>
              <a:endCxn id="40" idx="0"/>
            </p:cNvCxnSpPr>
            <p:nvPr/>
          </p:nvCxnSpPr>
          <p:spPr>
            <a:xfrm flipH="1">
              <a:off x="3672945" y="1113672"/>
              <a:ext cx="325993"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stCxn id="36" idx="0"/>
              <a:endCxn id="15" idx="2"/>
            </p:cNvCxnSpPr>
            <p:nvPr/>
          </p:nvCxnSpPr>
          <p:spPr>
            <a:xfrm flipV="1">
              <a:off x="4681057" y="1113672"/>
              <a:ext cx="325881"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grpSp>
      <p:sp>
        <p:nvSpPr>
          <p:cNvPr id="136" name="TextBox 135"/>
          <p:cNvSpPr txBox="1">
            <a:spLocks noChangeArrowheads="1"/>
          </p:cNvSpPr>
          <p:nvPr/>
        </p:nvSpPr>
        <p:spPr bwMode="auto">
          <a:xfrm>
            <a:off x="6552000" y="2879181"/>
            <a:ext cx="2016000" cy="44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36000" rIns="72000" bIns="3600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r>
              <a:rPr lang="en-GB" altLang="en-US" sz="2400" i="1" dirty="0" smtClean="0">
                <a:solidFill>
                  <a:srgbClr val="66FFFF"/>
                </a:solidFill>
                <a:latin typeface="Arial Rounded MT Bold" pitchFamily="34" charset="0"/>
              </a:rPr>
              <a:t>Substrate 1</a:t>
            </a:r>
            <a:endParaRPr lang="en-GB" altLang="en-US" sz="2400" i="1" dirty="0">
              <a:solidFill>
                <a:srgbClr val="66FFFF"/>
              </a:solidFill>
              <a:latin typeface="Arial Rounded MT Bold" pitchFamily="34" charset="0"/>
            </a:endParaRPr>
          </a:p>
        </p:txBody>
      </p:sp>
      <p:sp>
        <p:nvSpPr>
          <p:cNvPr id="137" name="TextBox 136"/>
          <p:cNvSpPr txBox="1">
            <a:spLocks noChangeArrowheads="1"/>
          </p:cNvSpPr>
          <p:nvPr/>
        </p:nvSpPr>
        <p:spPr bwMode="auto">
          <a:xfrm>
            <a:off x="6552000" y="3923181"/>
            <a:ext cx="2016000" cy="44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36000" rIns="72000" bIns="3600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r>
              <a:rPr lang="en-GB" altLang="en-US" sz="2400" i="1" dirty="0" smtClean="0">
                <a:solidFill>
                  <a:srgbClr val="66FFFF"/>
                </a:solidFill>
                <a:latin typeface="Arial Rounded MT Bold" pitchFamily="34" charset="0"/>
              </a:rPr>
              <a:t>Adhesive</a:t>
            </a:r>
            <a:endParaRPr lang="en-GB" altLang="en-US" sz="2400" i="1" dirty="0">
              <a:solidFill>
                <a:srgbClr val="66FFFF"/>
              </a:solidFill>
              <a:latin typeface="Arial Rounded MT Bold" pitchFamily="34" charset="0"/>
            </a:endParaRPr>
          </a:p>
        </p:txBody>
      </p:sp>
      <p:sp>
        <p:nvSpPr>
          <p:cNvPr id="138" name="TextBox 137"/>
          <p:cNvSpPr txBox="1">
            <a:spLocks noChangeArrowheads="1"/>
          </p:cNvSpPr>
          <p:nvPr/>
        </p:nvSpPr>
        <p:spPr bwMode="auto">
          <a:xfrm>
            <a:off x="6552000" y="4931181"/>
            <a:ext cx="2016000" cy="44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36000" rIns="72000" bIns="3600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r>
              <a:rPr lang="en-GB" altLang="en-US" sz="2400" i="1" dirty="0" smtClean="0">
                <a:solidFill>
                  <a:srgbClr val="66FFFF"/>
                </a:solidFill>
                <a:latin typeface="Arial Rounded MT Bold" pitchFamily="34" charset="0"/>
              </a:rPr>
              <a:t>Substrate 2</a:t>
            </a:r>
            <a:endParaRPr lang="en-GB" altLang="en-US" sz="2400" i="1" dirty="0">
              <a:solidFill>
                <a:srgbClr val="66FFFF"/>
              </a:solidFill>
              <a:latin typeface="Arial Rounded MT Bold" pitchFamily="34" charset="0"/>
            </a:endParaRPr>
          </a:p>
        </p:txBody>
      </p:sp>
      <p:grpSp>
        <p:nvGrpSpPr>
          <p:cNvPr id="139" name="Group 138"/>
          <p:cNvGrpSpPr/>
          <p:nvPr/>
        </p:nvGrpSpPr>
        <p:grpSpPr>
          <a:xfrm>
            <a:off x="1366580" y="4634086"/>
            <a:ext cx="4537588" cy="540000"/>
            <a:chOff x="1581184" y="3701804"/>
            <a:chExt cx="4537588" cy="540000"/>
          </a:xfrm>
        </p:grpSpPr>
        <p:cxnSp>
          <p:nvCxnSpPr>
            <p:cNvPr id="140" name="Straight Connector 139"/>
            <p:cNvCxnSpPr>
              <a:stCxn id="24" idx="4"/>
              <a:endCxn id="51" idx="0"/>
            </p:cNvCxnSpPr>
            <p:nvPr/>
          </p:nvCxnSpPr>
          <p:spPr>
            <a:xfrm flipH="1" flipV="1">
              <a:off x="6115307" y="3701804"/>
              <a:ext cx="3465" cy="36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a:stCxn id="25" idx="4"/>
              <a:endCxn id="50" idx="0"/>
            </p:cNvCxnSpPr>
            <p:nvPr/>
          </p:nvCxnSpPr>
          <p:spPr>
            <a:xfrm flipH="1" flipV="1">
              <a:off x="5613339" y="3701804"/>
              <a:ext cx="1433" cy="36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a:stCxn id="26" idx="4"/>
              <a:endCxn id="47" idx="0"/>
            </p:cNvCxnSpPr>
            <p:nvPr/>
          </p:nvCxnSpPr>
          <p:spPr>
            <a:xfrm flipH="1" flipV="1">
              <a:off x="5107195" y="3701804"/>
              <a:ext cx="3577" cy="36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a:stCxn id="27" idx="4"/>
              <a:endCxn id="48" idx="0"/>
            </p:cNvCxnSpPr>
            <p:nvPr/>
          </p:nvCxnSpPr>
          <p:spPr>
            <a:xfrm flipH="1" flipV="1">
              <a:off x="4603139" y="3701804"/>
              <a:ext cx="3633" cy="36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a:stCxn id="28" idx="4"/>
              <a:endCxn id="49" idx="0"/>
            </p:cNvCxnSpPr>
            <p:nvPr/>
          </p:nvCxnSpPr>
          <p:spPr>
            <a:xfrm flipH="1" flipV="1">
              <a:off x="4100886" y="3701804"/>
              <a:ext cx="1886" cy="36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a:stCxn id="29" idx="4"/>
              <a:endCxn id="55" idx="0"/>
            </p:cNvCxnSpPr>
            <p:nvPr/>
          </p:nvCxnSpPr>
          <p:spPr>
            <a:xfrm flipH="1" flipV="1">
              <a:off x="3594718" y="3701804"/>
              <a:ext cx="4054" cy="36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stCxn id="31" idx="4"/>
              <a:endCxn id="52" idx="0"/>
            </p:cNvCxnSpPr>
            <p:nvPr/>
          </p:nvCxnSpPr>
          <p:spPr>
            <a:xfrm flipH="1" flipV="1">
              <a:off x="2588718" y="3701804"/>
              <a:ext cx="2054" cy="36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32" idx="4"/>
              <a:endCxn id="53" idx="0"/>
            </p:cNvCxnSpPr>
            <p:nvPr/>
          </p:nvCxnSpPr>
          <p:spPr>
            <a:xfrm flipH="1" flipV="1">
              <a:off x="2082859" y="3701804"/>
              <a:ext cx="3913" cy="36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stCxn id="30" idx="4"/>
              <a:endCxn id="57" idx="0"/>
            </p:cNvCxnSpPr>
            <p:nvPr/>
          </p:nvCxnSpPr>
          <p:spPr>
            <a:xfrm flipH="1" flipV="1">
              <a:off x="3090971" y="3701804"/>
              <a:ext cx="3801" cy="36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33" idx="4"/>
              <a:endCxn id="54" idx="0"/>
            </p:cNvCxnSpPr>
            <p:nvPr/>
          </p:nvCxnSpPr>
          <p:spPr>
            <a:xfrm flipH="1" flipV="1">
              <a:off x="1581184" y="3701804"/>
              <a:ext cx="1588" cy="36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stCxn id="25" idx="6"/>
              <a:endCxn id="47" idx="0"/>
            </p:cNvCxnSpPr>
            <p:nvPr/>
          </p:nvCxnSpPr>
          <p:spPr>
            <a:xfrm flipH="1" flipV="1">
              <a:off x="5107195" y="3701804"/>
              <a:ext cx="327577"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a:stCxn id="26" idx="6"/>
              <a:endCxn id="48" idx="0"/>
            </p:cNvCxnSpPr>
            <p:nvPr/>
          </p:nvCxnSpPr>
          <p:spPr>
            <a:xfrm flipH="1" flipV="1">
              <a:off x="4603139" y="3701804"/>
              <a:ext cx="327633"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a:stCxn id="27" idx="6"/>
              <a:endCxn id="49" idx="0"/>
            </p:cNvCxnSpPr>
            <p:nvPr/>
          </p:nvCxnSpPr>
          <p:spPr>
            <a:xfrm flipH="1" flipV="1">
              <a:off x="4100886" y="3701804"/>
              <a:ext cx="325886"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a:stCxn id="28" idx="6"/>
              <a:endCxn id="55" idx="0"/>
            </p:cNvCxnSpPr>
            <p:nvPr/>
          </p:nvCxnSpPr>
          <p:spPr>
            <a:xfrm flipH="1" flipV="1">
              <a:off x="3594718" y="3701804"/>
              <a:ext cx="328054"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a:stCxn id="29" idx="6"/>
              <a:endCxn id="57" idx="0"/>
            </p:cNvCxnSpPr>
            <p:nvPr/>
          </p:nvCxnSpPr>
          <p:spPr>
            <a:xfrm flipH="1" flipV="1">
              <a:off x="3090971" y="3701804"/>
              <a:ext cx="327801"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stCxn id="30" idx="6"/>
              <a:endCxn id="52" idx="0"/>
            </p:cNvCxnSpPr>
            <p:nvPr/>
          </p:nvCxnSpPr>
          <p:spPr>
            <a:xfrm flipH="1" flipV="1">
              <a:off x="2588718" y="3701804"/>
              <a:ext cx="326054"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a:stCxn id="31" idx="6"/>
              <a:endCxn id="53" idx="0"/>
            </p:cNvCxnSpPr>
            <p:nvPr/>
          </p:nvCxnSpPr>
          <p:spPr>
            <a:xfrm flipH="1" flipV="1">
              <a:off x="2082859" y="3701804"/>
              <a:ext cx="327913"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stCxn id="32" idx="6"/>
              <a:endCxn id="54" idx="0"/>
            </p:cNvCxnSpPr>
            <p:nvPr/>
          </p:nvCxnSpPr>
          <p:spPr>
            <a:xfrm flipH="1" flipV="1">
              <a:off x="1581184" y="3701804"/>
              <a:ext cx="325588"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24" idx="6"/>
              <a:endCxn id="50" idx="0"/>
            </p:cNvCxnSpPr>
            <p:nvPr/>
          </p:nvCxnSpPr>
          <p:spPr>
            <a:xfrm flipH="1" flipV="1">
              <a:off x="5613339" y="3701804"/>
              <a:ext cx="325433"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33" idx="2"/>
              <a:endCxn id="53" idx="0"/>
            </p:cNvCxnSpPr>
            <p:nvPr/>
          </p:nvCxnSpPr>
          <p:spPr>
            <a:xfrm flipV="1">
              <a:off x="1762772" y="3701804"/>
              <a:ext cx="320087"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32" idx="2"/>
              <a:endCxn id="52" idx="0"/>
            </p:cNvCxnSpPr>
            <p:nvPr/>
          </p:nvCxnSpPr>
          <p:spPr>
            <a:xfrm flipV="1">
              <a:off x="2266772" y="3701804"/>
              <a:ext cx="321946"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a:stCxn id="31" idx="2"/>
              <a:endCxn id="57" idx="0"/>
            </p:cNvCxnSpPr>
            <p:nvPr/>
          </p:nvCxnSpPr>
          <p:spPr>
            <a:xfrm flipV="1">
              <a:off x="2770772" y="3701804"/>
              <a:ext cx="320199"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stCxn id="30" idx="2"/>
              <a:endCxn id="55" idx="0"/>
            </p:cNvCxnSpPr>
            <p:nvPr/>
          </p:nvCxnSpPr>
          <p:spPr>
            <a:xfrm flipV="1">
              <a:off x="3274772" y="3701804"/>
              <a:ext cx="319946"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a:stCxn id="29" idx="2"/>
              <a:endCxn id="49" idx="0"/>
            </p:cNvCxnSpPr>
            <p:nvPr/>
          </p:nvCxnSpPr>
          <p:spPr>
            <a:xfrm flipV="1">
              <a:off x="3778772" y="3701804"/>
              <a:ext cx="322114"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stCxn id="28" idx="2"/>
              <a:endCxn id="48" idx="0"/>
            </p:cNvCxnSpPr>
            <p:nvPr/>
          </p:nvCxnSpPr>
          <p:spPr>
            <a:xfrm flipV="1">
              <a:off x="4282772" y="3701804"/>
              <a:ext cx="320367"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stCxn id="26" idx="2"/>
              <a:endCxn id="50" idx="0"/>
            </p:cNvCxnSpPr>
            <p:nvPr/>
          </p:nvCxnSpPr>
          <p:spPr>
            <a:xfrm flipV="1">
              <a:off x="5290772" y="3701804"/>
              <a:ext cx="322567"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stCxn id="25" idx="2"/>
              <a:endCxn id="51" idx="0"/>
            </p:cNvCxnSpPr>
            <p:nvPr/>
          </p:nvCxnSpPr>
          <p:spPr>
            <a:xfrm flipV="1">
              <a:off x="5794772" y="3701804"/>
              <a:ext cx="320535"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a:stCxn id="27" idx="2"/>
              <a:endCxn id="47" idx="0"/>
            </p:cNvCxnSpPr>
            <p:nvPr/>
          </p:nvCxnSpPr>
          <p:spPr>
            <a:xfrm flipV="1">
              <a:off x="4786772" y="3701804"/>
              <a:ext cx="320423" cy="540000"/>
            </a:xfrm>
            <a:prstGeom prst="line">
              <a:avLst/>
            </a:prstGeom>
            <a:ln w="12700">
              <a:solidFill>
                <a:srgbClr val="00FFFF"/>
              </a:solidFill>
              <a:prstDash val="dash"/>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p:nvGrpSpPr>
        <p:grpSpPr>
          <a:xfrm>
            <a:off x="1188000" y="2915181"/>
            <a:ext cx="4896000" cy="360000"/>
            <a:chOff x="1764776" y="2124000"/>
            <a:chExt cx="4896000" cy="360000"/>
          </a:xfrm>
        </p:grpSpPr>
        <p:sp>
          <p:nvSpPr>
            <p:cNvPr id="169" name="Oval 168"/>
            <p:cNvSpPr>
              <a:spLocks noChangeAspect="1"/>
            </p:cNvSpPr>
            <p:nvPr/>
          </p:nvSpPr>
          <p:spPr>
            <a:xfrm rot="10800000">
              <a:off x="1764776" y="2124000"/>
              <a:ext cx="360000" cy="360000"/>
            </a:xfrm>
            <a:prstGeom prst="ellipse">
              <a:avLst/>
            </a:prstGeom>
            <a:gradFill flip="none" rotWithShape="1">
              <a:gsLst>
                <a:gs pos="9000">
                  <a:srgbClr val="FFFF00"/>
                </a:gs>
                <a:gs pos="39000">
                  <a:srgbClr val="00FFFF"/>
                </a:gs>
                <a:gs pos="100000">
                  <a:srgbClr val="0000CC"/>
                </a:gs>
                <a:gs pos="100000">
                  <a:srgbClr val="54ACAB">
                    <a:lumMod val="94000"/>
                  </a:srgbClr>
                </a:gs>
                <a:gs pos="100000">
                  <a:srgbClr val="0000CC"/>
                </a:gs>
                <a:gs pos="100000">
                  <a:srgbClr val="0000CC"/>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Oval 169"/>
            <p:cNvSpPr>
              <a:spLocks noChangeAspect="1"/>
            </p:cNvSpPr>
            <p:nvPr/>
          </p:nvSpPr>
          <p:spPr>
            <a:xfrm rot="10800000">
              <a:off x="2268776" y="2124000"/>
              <a:ext cx="360000" cy="360000"/>
            </a:xfrm>
            <a:prstGeom prst="ellipse">
              <a:avLst/>
            </a:prstGeom>
            <a:gradFill flip="none" rotWithShape="1">
              <a:gsLst>
                <a:gs pos="9000">
                  <a:srgbClr val="FFFF00"/>
                </a:gs>
                <a:gs pos="39000">
                  <a:srgbClr val="00FFFF"/>
                </a:gs>
                <a:gs pos="100000">
                  <a:srgbClr val="0000CC"/>
                </a:gs>
                <a:gs pos="100000">
                  <a:srgbClr val="54ACAB">
                    <a:lumMod val="94000"/>
                  </a:srgbClr>
                </a:gs>
                <a:gs pos="100000">
                  <a:srgbClr val="0000CC"/>
                </a:gs>
                <a:gs pos="100000">
                  <a:srgbClr val="0000CC"/>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Oval 170"/>
            <p:cNvSpPr>
              <a:spLocks noChangeAspect="1"/>
            </p:cNvSpPr>
            <p:nvPr/>
          </p:nvSpPr>
          <p:spPr>
            <a:xfrm rot="10800000">
              <a:off x="2772776" y="2124000"/>
              <a:ext cx="360000" cy="360000"/>
            </a:xfrm>
            <a:prstGeom prst="ellipse">
              <a:avLst/>
            </a:prstGeom>
            <a:gradFill flip="none" rotWithShape="1">
              <a:gsLst>
                <a:gs pos="9000">
                  <a:srgbClr val="FFFF00"/>
                </a:gs>
                <a:gs pos="39000">
                  <a:srgbClr val="00FFFF"/>
                </a:gs>
                <a:gs pos="100000">
                  <a:srgbClr val="0000CC"/>
                </a:gs>
                <a:gs pos="100000">
                  <a:srgbClr val="54ACAB">
                    <a:lumMod val="94000"/>
                  </a:srgbClr>
                </a:gs>
                <a:gs pos="100000">
                  <a:srgbClr val="0000CC"/>
                </a:gs>
                <a:gs pos="100000">
                  <a:srgbClr val="0000CC"/>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Oval 171"/>
            <p:cNvSpPr>
              <a:spLocks noChangeAspect="1"/>
            </p:cNvSpPr>
            <p:nvPr/>
          </p:nvSpPr>
          <p:spPr>
            <a:xfrm rot="10800000">
              <a:off x="3276776" y="2124000"/>
              <a:ext cx="360000" cy="360000"/>
            </a:xfrm>
            <a:prstGeom prst="ellipse">
              <a:avLst/>
            </a:prstGeom>
            <a:gradFill flip="none" rotWithShape="1">
              <a:gsLst>
                <a:gs pos="9000">
                  <a:srgbClr val="FFFF00"/>
                </a:gs>
                <a:gs pos="39000">
                  <a:srgbClr val="00FFFF"/>
                </a:gs>
                <a:gs pos="100000">
                  <a:srgbClr val="0000CC"/>
                </a:gs>
                <a:gs pos="100000">
                  <a:srgbClr val="54ACAB">
                    <a:lumMod val="94000"/>
                  </a:srgbClr>
                </a:gs>
                <a:gs pos="100000">
                  <a:srgbClr val="0000CC"/>
                </a:gs>
                <a:gs pos="100000">
                  <a:srgbClr val="0000CC"/>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Oval 172"/>
            <p:cNvSpPr>
              <a:spLocks noChangeAspect="1"/>
            </p:cNvSpPr>
            <p:nvPr/>
          </p:nvSpPr>
          <p:spPr>
            <a:xfrm rot="10800000">
              <a:off x="3780776" y="2124000"/>
              <a:ext cx="360000" cy="360000"/>
            </a:xfrm>
            <a:prstGeom prst="ellipse">
              <a:avLst/>
            </a:prstGeom>
            <a:gradFill flip="none" rotWithShape="1">
              <a:gsLst>
                <a:gs pos="9000">
                  <a:srgbClr val="FFFF00"/>
                </a:gs>
                <a:gs pos="39000">
                  <a:srgbClr val="00FFFF"/>
                </a:gs>
                <a:gs pos="100000">
                  <a:srgbClr val="0000CC"/>
                </a:gs>
                <a:gs pos="100000">
                  <a:srgbClr val="54ACAB">
                    <a:lumMod val="94000"/>
                  </a:srgbClr>
                </a:gs>
                <a:gs pos="100000">
                  <a:srgbClr val="0000CC"/>
                </a:gs>
                <a:gs pos="100000">
                  <a:srgbClr val="0000CC"/>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Oval 173"/>
            <p:cNvSpPr>
              <a:spLocks noChangeAspect="1"/>
            </p:cNvSpPr>
            <p:nvPr/>
          </p:nvSpPr>
          <p:spPr>
            <a:xfrm rot="10800000">
              <a:off x="4284776" y="2124000"/>
              <a:ext cx="360000" cy="360000"/>
            </a:xfrm>
            <a:prstGeom prst="ellipse">
              <a:avLst/>
            </a:prstGeom>
            <a:gradFill flip="none" rotWithShape="1">
              <a:gsLst>
                <a:gs pos="9000">
                  <a:srgbClr val="FFFF00"/>
                </a:gs>
                <a:gs pos="39000">
                  <a:srgbClr val="00FFFF"/>
                </a:gs>
                <a:gs pos="100000">
                  <a:srgbClr val="0000CC"/>
                </a:gs>
                <a:gs pos="100000">
                  <a:srgbClr val="54ACAB">
                    <a:lumMod val="94000"/>
                  </a:srgbClr>
                </a:gs>
                <a:gs pos="100000">
                  <a:srgbClr val="0000CC"/>
                </a:gs>
                <a:gs pos="100000">
                  <a:srgbClr val="0000CC"/>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p:cNvSpPr>
              <a:spLocks noChangeAspect="1"/>
            </p:cNvSpPr>
            <p:nvPr/>
          </p:nvSpPr>
          <p:spPr>
            <a:xfrm rot="10800000">
              <a:off x="4788776" y="2124000"/>
              <a:ext cx="360000" cy="360000"/>
            </a:xfrm>
            <a:prstGeom prst="ellipse">
              <a:avLst/>
            </a:prstGeom>
            <a:gradFill flip="none" rotWithShape="1">
              <a:gsLst>
                <a:gs pos="9000">
                  <a:srgbClr val="FFFF00"/>
                </a:gs>
                <a:gs pos="39000">
                  <a:srgbClr val="00FFFF"/>
                </a:gs>
                <a:gs pos="100000">
                  <a:srgbClr val="0000CC"/>
                </a:gs>
                <a:gs pos="100000">
                  <a:srgbClr val="54ACAB">
                    <a:lumMod val="94000"/>
                  </a:srgbClr>
                </a:gs>
                <a:gs pos="100000">
                  <a:srgbClr val="0000CC"/>
                </a:gs>
                <a:gs pos="100000">
                  <a:srgbClr val="0000CC"/>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Oval 175"/>
            <p:cNvSpPr>
              <a:spLocks noChangeAspect="1"/>
            </p:cNvSpPr>
            <p:nvPr/>
          </p:nvSpPr>
          <p:spPr>
            <a:xfrm rot="10800000">
              <a:off x="5292776" y="2124000"/>
              <a:ext cx="360000" cy="360000"/>
            </a:xfrm>
            <a:prstGeom prst="ellipse">
              <a:avLst/>
            </a:prstGeom>
            <a:gradFill flip="none" rotWithShape="1">
              <a:gsLst>
                <a:gs pos="9000">
                  <a:srgbClr val="FFFF00"/>
                </a:gs>
                <a:gs pos="39000">
                  <a:srgbClr val="00FFFF"/>
                </a:gs>
                <a:gs pos="100000">
                  <a:srgbClr val="0000CC"/>
                </a:gs>
                <a:gs pos="100000">
                  <a:srgbClr val="54ACAB">
                    <a:lumMod val="94000"/>
                  </a:srgbClr>
                </a:gs>
                <a:gs pos="100000">
                  <a:srgbClr val="0000CC"/>
                </a:gs>
                <a:gs pos="100000">
                  <a:srgbClr val="0000CC"/>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Oval 176"/>
            <p:cNvSpPr>
              <a:spLocks noChangeAspect="1"/>
            </p:cNvSpPr>
            <p:nvPr/>
          </p:nvSpPr>
          <p:spPr>
            <a:xfrm rot="10800000">
              <a:off x="5796776" y="2124000"/>
              <a:ext cx="360000" cy="360000"/>
            </a:xfrm>
            <a:prstGeom prst="ellipse">
              <a:avLst/>
            </a:prstGeom>
            <a:gradFill flip="none" rotWithShape="1">
              <a:gsLst>
                <a:gs pos="9000">
                  <a:srgbClr val="FFFF00"/>
                </a:gs>
                <a:gs pos="39000">
                  <a:srgbClr val="00FFFF"/>
                </a:gs>
                <a:gs pos="100000">
                  <a:srgbClr val="0000CC"/>
                </a:gs>
                <a:gs pos="100000">
                  <a:srgbClr val="54ACAB">
                    <a:lumMod val="94000"/>
                  </a:srgbClr>
                </a:gs>
                <a:gs pos="100000">
                  <a:srgbClr val="0000CC"/>
                </a:gs>
                <a:gs pos="100000">
                  <a:srgbClr val="0000CC"/>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Oval 177"/>
            <p:cNvSpPr>
              <a:spLocks noChangeAspect="1"/>
            </p:cNvSpPr>
            <p:nvPr/>
          </p:nvSpPr>
          <p:spPr>
            <a:xfrm rot="10800000">
              <a:off x="6300776" y="2124000"/>
              <a:ext cx="360000" cy="360000"/>
            </a:xfrm>
            <a:prstGeom prst="ellipse">
              <a:avLst/>
            </a:prstGeom>
            <a:gradFill flip="none" rotWithShape="1">
              <a:gsLst>
                <a:gs pos="9000">
                  <a:srgbClr val="FFFF00"/>
                </a:gs>
                <a:gs pos="39000">
                  <a:srgbClr val="00FFFF"/>
                </a:gs>
                <a:gs pos="100000">
                  <a:srgbClr val="0000CC"/>
                </a:gs>
                <a:gs pos="100000">
                  <a:srgbClr val="54ACAB">
                    <a:lumMod val="94000"/>
                  </a:srgbClr>
                </a:gs>
                <a:gs pos="100000">
                  <a:srgbClr val="0000CC"/>
                </a:gs>
                <a:gs pos="100000">
                  <a:srgbClr val="0000CC"/>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9" name="Group 178"/>
          <p:cNvGrpSpPr/>
          <p:nvPr/>
        </p:nvGrpSpPr>
        <p:grpSpPr>
          <a:xfrm>
            <a:off x="1188000" y="5003181"/>
            <a:ext cx="4896000" cy="360000"/>
            <a:chOff x="1836240" y="4212000"/>
            <a:chExt cx="4896000" cy="360000"/>
          </a:xfrm>
        </p:grpSpPr>
        <p:sp>
          <p:nvSpPr>
            <p:cNvPr id="180" name="Oval 179"/>
            <p:cNvSpPr>
              <a:spLocks noChangeAspect="1"/>
            </p:cNvSpPr>
            <p:nvPr/>
          </p:nvSpPr>
          <p:spPr>
            <a:xfrm>
              <a:off x="1836240" y="4212000"/>
              <a:ext cx="360000" cy="360000"/>
            </a:xfrm>
            <a:prstGeom prst="ellipse">
              <a:avLst/>
            </a:prstGeom>
            <a:gradFill>
              <a:gsLst>
                <a:gs pos="76000">
                  <a:srgbClr val="FFFF00"/>
                </a:gs>
                <a:gs pos="0">
                  <a:srgbClr val="0000CC"/>
                </a:gs>
                <a:gs pos="18000">
                  <a:srgbClr val="00FFFF"/>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Oval 180"/>
            <p:cNvSpPr>
              <a:spLocks noChangeAspect="1"/>
            </p:cNvSpPr>
            <p:nvPr/>
          </p:nvSpPr>
          <p:spPr>
            <a:xfrm>
              <a:off x="2340240" y="4212000"/>
              <a:ext cx="360000" cy="360000"/>
            </a:xfrm>
            <a:prstGeom prst="ellipse">
              <a:avLst/>
            </a:prstGeom>
            <a:gradFill>
              <a:gsLst>
                <a:gs pos="76000">
                  <a:srgbClr val="FFFF00"/>
                </a:gs>
                <a:gs pos="0">
                  <a:srgbClr val="0000CC"/>
                </a:gs>
                <a:gs pos="18000">
                  <a:srgbClr val="00FFFF"/>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Oval 181"/>
            <p:cNvSpPr>
              <a:spLocks noChangeAspect="1"/>
            </p:cNvSpPr>
            <p:nvPr/>
          </p:nvSpPr>
          <p:spPr>
            <a:xfrm>
              <a:off x="2844240" y="4212000"/>
              <a:ext cx="360000" cy="360000"/>
            </a:xfrm>
            <a:prstGeom prst="ellipse">
              <a:avLst/>
            </a:prstGeom>
            <a:gradFill>
              <a:gsLst>
                <a:gs pos="76000">
                  <a:srgbClr val="FFFF00"/>
                </a:gs>
                <a:gs pos="0">
                  <a:srgbClr val="0000CC"/>
                </a:gs>
                <a:gs pos="18000">
                  <a:srgbClr val="00FFFF"/>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Oval 182"/>
            <p:cNvSpPr>
              <a:spLocks noChangeAspect="1"/>
            </p:cNvSpPr>
            <p:nvPr/>
          </p:nvSpPr>
          <p:spPr>
            <a:xfrm>
              <a:off x="3348240" y="4212000"/>
              <a:ext cx="360000" cy="360000"/>
            </a:xfrm>
            <a:prstGeom prst="ellipse">
              <a:avLst/>
            </a:prstGeom>
            <a:gradFill>
              <a:gsLst>
                <a:gs pos="76000">
                  <a:srgbClr val="FFFF00"/>
                </a:gs>
                <a:gs pos="0">
                  <a:srgbClr val="0000CC"/>
                </a:gs>
                <a:gs pos="18000">
                  <a:srgbClr val="00FFFF"/>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Oval 183"/>
            <p:cNvSpPr>
              <a:spLocks noChangeAspect="1"/>
            </p:cNvSpPr>
            <p:nvPr/>
          </p:nvSpPr>
          <p:spPr>
            <a:xfrm>
              <a:off x="3852240" y="4212000"/>
              <a:ext cx="360000" cy="360000"/>
            </a:xfrm>
            <a:prstGeom prst="ellipse">
              <a:avLst/>
            </a:prstGeom>
            <a:gradFill>
              <a:gsLst>
                <a:gs pos="76000">
                  <a:srgbClr val="FFFF00"/>
                </a:gs>
                <a:gs pos="0">
                  <a:srgbClr val="0000CC"/>
                </a:gs>
                <a:gs pos="18000">
                  <a:srgbClr val="00FFFF"/>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Oval 184"/>
            <p:cNvSpPr>
              <a:spLocks noChangeAspect="1"/>
            </p:cNvSpPr>
            <p:nvPr/>
          </p:nvSpPr>
          <p:spPr>
            <a:xfrm>
              <a:off x="4356240" y="4212000"/>
              <a:ext cx="360000" cy="360000"/>
            </a:xfrm>
            <a:prstGeom prst="ellipse">
              <a:avLst/>
            </a:prstGeom>
            <a:gradFill>
              <a:gsLst>
                <a:gs pos="76000">
                  <a:srgbClr val="FFFF00"/>
                </a:gs>
                <a:gs pos="0">
                  <a:srgbClr val="0000CC"/>
                </a:gs>
                <a:gs pos="18000">
                  <a:srgbClr val="00FFFF"/>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Oval 185"/>
            <p:cNvSpPr>
              <a:spLocks noChangeAspect="1"/>
            </p:cNvSpPr>
            <p:nvPr/>
          </p:nvSpPr>
          <p:spPr>
            <a:xfrm>
              <a:off x="4860240" y="4212000"/>
              <a:ext cx="360000" cy="360000"/>
            </a:xfrm>
            <a:prstGeom prst="ellipse">
              <a:avLst/>
            </a:prstGeom>
            <a:gradFill>
              <a:gsLst>
                <a:gs pos="76000">
                  <a:srgbClr val="FFFF00"/>
                </a:gs>
                <a:gs pos="0">
                  <a:srgbClr val="0000CC"/>
                </a:gs>
                <a:gs pos="18000">
                  <a:srgbClr val="00FFFF"/>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Oval 186"/>
            <p:cNvSpPr>
              <a:spLocks noChangeAspect="1"/>
            </p:cNvSpPr>
            <p:nvPr/>
          </p:nvSpPr>
          <p:spPr>
            <a:xfrm>
              <a:off x="5364240" y="4212000"/>
              <a:ext cx="360000" cy="360000"/>
            </a:xfrm>
            <a:prstGeom prst="ellipse">
              <a:avLst/>
            </a:prstGeom>
            <a:gradFill>
              <a:gsLst>
                <a:gs pos="76000">
                  <a:srgbClr val="FFFF00"/>
                </a:gs>
                <a:gs pos="0">
                  <a:srgbClr val="0000CC"/>
                </a:gs>
                <a:gs pos="18000">
                  <a:srgbClr val="00FFFF"/>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Oval 187"/>
            <p:cNvSpPr>
              <a:spLocks noChangeAspect="1"/>
            </p:cNvSpPr>
            <p:nvPr/>
          </p:nvSpPr>
          <p:spPr>
            <a:xfrm>
              <a:off x="5868240" y="4212000"/>
              <a:ext cx="360000" cy="360000"/>
            </a:xfrm>
            <a:prstGeom prst="ellipse">
              <a:avLst/>
            </a:prstGeom>
            <a:gradFill>
              <a:gsLst>
                <a:gs pos="76000">
                  <a:srgbClr val="FFFF00"/>
                </a:gs>
                <a:gs pos="0">
                  <a:srgbClr val="0000CC"/>
                </a:gs>
                <a:gs pos="18000">
                  <a:srgbClr val="00FFFF"/>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Oval 188"/>
            <p:cNvSpPr>
              <a:spLocks noChangeAspect="1"/>
            </p:cNvSpPr>
            <p:nvPr/>
          </p:nvSpPr>
          <p:spPr>
            <a:xfrm>
              <a:off x="6372240" y="4212000"/>
              <a:ext cx="360000" cy="360000"/>
            </a:xfrm>
            <a:prstGeom prst="ellipse">
              <a:avLst/>
            </a:prstGeom>
            <a:gradFill>
              <a:gsLst>
                <a:gs pos="76000">
                  <a:srgbClr val="FFFF00"/>
                </a:gs>
                <a:gs pos="0">
                  <a:srgbClr val="0000CC"/>
                </a:gs>
                <a:gs pos="18000">
                  <a:srgbClr val="00FFFF"/>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0" name="Group 189"/>
          <p:cNvGrpSpPr/>
          <p:nvPr/>
        </p:nvGrpSpPr>
        <p:grpSpPr>
          <a:xfrm>
            <a:off x="1276175" y="3635181"/>
            <a:ext cx="4714123" cy="360000"/>
            <a:chOff x="1276175" y="5013288"/>
            <a:chExt cx="4714123" cy="360000"/>
          </a:xfrm>
        </p:grpSpPr>
        <p:sp>
          <p:nvSpPr>
            <p:cNvPr id="191" name="Oval 190"/>
            <p:cNvSpPr/>
            <p:nvPr/>
          </p:nvSpPr>
          <p:spPr>
            <a:xfrm rot="10800000">
              <a:off x="2284287" y="5013288"/>
              <a:ext cx="180000" cy="360000"/>
            </a:xfrm>
            <a:prstGeom prst="ellipse">
              <a:avLst/>
            </a:prstGeom>
            <a:gradFill flip="none" rotWithShape="1">
              <a:gsLst>
                <a:gs pos="74000">
                  <a:srgbClr val="56FFA9"/>
                </a:gs>
                <a:gs pos="93000">
                  <a:srgbClr val="FFFF00"/>
                </a:gs>
                <a:gs pos="1667">
                  <a:srgbClr val="FFFF00"/>
                </a:gs>
                <a:gs pos="51000">
                  <a:srgbClr val="0000CC"/>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Oval 191"/>
            <p:cNvSpPr/>
            <p:nvPr/>
          </p:nvSpPr>
          <p:spPr>
            <a:xfrm rot="10800000">
              <a:off x="2788343" y="5013288"/>
              <a:ext cx="180000" cy="360000"/>
            </a:xfrm>
            <a:prstGeom prst="ellipse">
              <a:avLst/>
            </a:prstGeom>
            <a:gradFill flip="none" rotWithShape="1">
              <a:gsLst>
                <a:gs pos="74000">
                  <a:srgbClr val="56FFA9"/>
                </a:gs>
                <a:gs pos="93000">
                  <a:srgbClr val="FFFF00"/>
                </a:gs>
                <a:gs pos="1667">
                  <a:srgbClr val="FFFF00"/>
                </a:gs>
                <a:gs pos="51000">
                  <a:srgbClr val="0000CC"/>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Oval 192"/>
            <p:cNvSpPr/>
            <p:nvPr/>
          </p:nvSpPr>
          <p:spPr>
            <a:xfrm rot="10800000">
              <a:off x="3290596" y="5013288"/>
              <a:ext cx="180000" cy="360000"/>
            </a:xfrm>
            <a:prstGeom prst="ellipse">
              <a:avLst/>
            </a:prstGeom>
            <a:gradFill flip="none" rotWithShape="1">
              <a:gsLst>
                <a:gs pos="74000">
                  <a:srgbClr val="56FFA9"/>
                </a:gs>
                <a:gs pos="93000">
                  <a:srgbClr val="FFFF00"/>
                </a:gs>
                <a:gs pos="1667">
                  <a:srgbClr val="FFFF00"/>
                </a:gs>
                <a:gs pos="51000">
                  <a:srgbClr val="0000CC"/>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Oval 193"/>
            <p:cNvSpPr/>
            <p:nvPr/>
          </p:nvSpPr>
          <p:spPr>
            <a:xfrm rot="10800000">
              <a:off x="1778143" y="5013288"/>
              <a:ext cx="180000" cy="360000"/>
            </a:xfrm>
            <a:prstGeom prst="ellipse">
              <a:avLst/>
            </a:prstGeom>
            <a:gradFill flip="none" rotWithShape="1">
              <a:gsLst>
                <a:gs pos="74000">
                  <a:srgbClr val="56FFA9"/>
                </a:gs>
                <a:gs pos="93000">
                  <a:srgbClr val="FFFF00"/>
                </a:gs>
                <a:gs pos="1667">
                  <a:srgbClr val="FFFF00"/>
                </a:gs>
                <a:gs pos="51000">
                  <a:srgbClr val="0000CC"/>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Oval 194"/>
            <p:cNvSpPr/>
            <p:nvPr/>
          </p:nvSpPr>
          <p:spPr>
            <a:xfrm rot="10800000">
              <a:off x="1276175" y="5013288"/>
              <a:ext cx="180000" cy="360000"/>
            </a:xfrm>
            <a:prstGeom prst="ellipse">
              <a:avLst/>
            </a:prstGeom>
            <a:gradFill flip="none" rotWithShape="1">
              <a:gsLst>
                <a:gs pos="74000">
                  <a:srgbClr val="56FFA9"/>
                </a:gs>
                <a:gs pos="93000">
                  <a:srgbClr val="FFFF00"/>
                </a:gs>
                <a:gs pos="1667">
                  <a:srgbClr val="FFFF00"/>
                </a:gs>
                <a:gs pos="51000">
                  <a:srgbClr val="0000CC"/>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Oval 195"/>
            <p:cNvSpPr/>
            <p:nvPr/>
          </p:nvSpPr>
          <p:spPr>
            <a:xfrm rot="10800000">
              <a:off x="4802764" y="5013288"/>
              <a:ext cx="180000" cy="360000"/>
            </a:xfrm>
            <a:prstGeom prst="ellipse">
              <a:avLst/>
            </a:prstGeom>
            <a:gradFill flip="none" rotWithShape="1">
              <a:gsLst>
                <a:gs pos="74000">
                  <a:srgbClr val="56FFA9"/>
                </a:gs>
                <a:gs pos="93000">
                  <a:srgbClr val="FFFF00"/>
                </a:gs>
                <a:gs pos="1667">
                  <a:srgbClr val="FFFF00"/>
                </a:gs>
                <a:gs pos="51000">
                  <a:srgbClr val="0000CC"/>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Oval 196"/>
            <p:cNvSpPr/>
            <p:nvPr/>
          </p:nvSpPr>
          <p:spPr>
            <a:xfrm rot="10800000">
              <a:off x="5308623" y="5013288"/>
              <a:ext cx="180000" cy="360000"/>
            </a:xfrm>
            <a:prstGeom prst="ellipse">
              <a:avLst/>
            </a:prstGeom>
            <a:gradFill flip="none" rotWithShape="1">
              <a:gsLst>
                <a:gs pos="74000">
                  <a:srgbClr val="56FFA9"/>
                </a:gs>
                <a:gs pos="93000">
                  <a:srgbClr val="FFFF00"/>
                </a:gs>
                <a:gs pos="1667">
                  <a:srgbClr val="FFFF00"/>
                </a:gs>
                <a:gs pos="51000">
                  <a:srgbClr val="0000CC"/>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Oval 197"/>
            <p:cNvSpPr/>
            <p:nvPr/>
          </p:nvSpPr>
          <p:spPr>
            <a:xfrm rot="10800000">
              <a:off x="5810298" y="5013288"/>
              <a:ext cx="180000" cy="360000"/>
            </a:xfrm>
            <a:prstGeom prst="ellipse">
              <a:avLst/>
            </a:prstGeom>
            <a:gradFill flip="none" rotWithShape="1">
              <a:gsLst>
                <a:gs pos="74000">
                  <a:srgbClr val="56FFA9"/>
                </a:gs>
                <a:gs pos="93000">
                  <a:srgbClr val="FFFF00"/>
                </a:gs>
                <a:gs pos="1667">
                  <a:srgbClr val="FFFF00"/>
                </a:gs>
                <a:gs pos="51000">
                  <a:srgbClr val="0000CC"/>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Oval 198"/>
            <p:cNvSpPr/>
            <p:nvPr/>
          </p:nvSpPr>
          <p:spPr>
            <a:xfrm rot="10800000">
              <a:off x="3796764" y="5013288"/>
              <a:ext cx="180000" cy="360000"/>
            </a:xfrm>
            <a:prstGeom prst="ellipse">
              <a:avLst/>
            </a:prstGeom>
            <a:gradFill flip="none" rotWithShape="1">
              <a:gsLst>
                <a:gs pos="74000">
                  <a:srgbClr val="56FFA9"/>
                </a:gs>
                <a:gs pos="93000">
                  <a:srgbClr val="FFFF00"/>
                </a:gs>
                <a:gs pos="1667">
                  <a:srgbClr val="FFFF00"/>
                </a:gs>
                <a:gs pos="51000">
                  <a:srgbClr val="0000CC"/>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0" name="Straight Connector 199"/>
            <p:cNvCxnSpPr/>
            <p:nvPr/>
          </p:nvCxnSpPr>
          <p:spPr>
            <a:xfrm rot="10800000">
              <a:off x="4892764" y="5373288"/>
              <a:ext cx="0" cy="0"/>
            </a:xfrm>
            <a:prstGeom prst="line">
              <a:avLst/>
            </a:prstGeom>
            <a:gradFill flip="none" rotWithShape="1">
              <a:gsLst>
                <a:gs pos="76000">
                  <a:srgbClr val="FFFF00"/>
                </a:gs>
                <a:gs pos="0">
                  <a:srgbClr val="0000CC"/>
                </a:gs>
                <a:gs pos="23000">
                  <a:srgbClr val="00FFFF"/>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cxnSp>
        <p:sp>
          <p:nvSpPr>
            <p:cNvPr id="201" name="Oval 200"/>
            <p:cNvSpPr/>
            <p:nvPr/>
          </p:nvSpPr>
          <p:spPr>
            <a:xfrm rot="10800000">
              <a:off x="4300511" y="5013288"/>
              <a:ext cx="180000" cy="360000"/>
            </a:xfrm>
            <a:prstGeom prst="ellipse">
              <a:avLst/>
            </a:prstGeom>
            <a:gradFill flip="none" rotWithShape="1">
              <a:gsLst>
                <a:gs pos="74000">
                  <a:srgbClr val="56FFA9"/>
                </a:gs>
                <a:gs pos="93000">
                  <a:srgbClr val="FFFF00"/>
                </a:gs>
                <a:gs pos="1667">
                  <a:srgbClr val="FFFF00"/>
                </a:gs>
                <a:gs pos="51000">
                  <a:srgbClr val="0000CC"/>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2" name="Group 201"/>
          <p:cNvGrpSpPr/>
          <p:nvPr/>
        </p:nvGrpSpPr>
        <p:grpSpPr>
          <a:xfrm rot="10800000">
            <a:off x="1276580" y="4283181"/>
            <a:ext cx="4714123" cy="360000"/>
            <a:chOff x="1276580" y="5661288"/>
            <a:chExt cx="4714123" cy="360000"/>
          </a:xfrm>
        </p:grpSpPr>
        <p:sp>
          <p:nvSpPr>
            <p:cNvPr id="203" name="Oval 202"/>
            <p:cNvSpPr/>
            <p:nvPr/>
          </p:nvSpPr>
          <p:spPr>
            <a:xfrm rot="10800000">
              <a:off x="4802591" y="5661288"/>
              <a:ext cx="180000" cy="360000"/>
            </a:xfrm>
            <a:prstGeom prst="ellipse">
              <a:avLst/>
            </a:prstGeom>
            <a:gradFill flip="none" rotWithShape="1">
              <a:gsLst>
                <a:gs pos="76000">
                  <a:srgbClr val="FFFF00"/>
                </a:gs>
                <a:gs pos="0">
                  <a:srgbClr val="0000CC"/>
                </a:gs>
                <a:gs pos="23000">
                  <a:srgbClr val="00FFFF"/>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Oval 203"/>
            <p:cNvSpPr/>
            <p:nvPr/>
          </p:nvSpPr>
          <p:spPr>
            <a:xfrm rot="10800000">
              <a:off x="4298535" y="5661288"/>
              <a:ext cx="180000" cy="360000"/>
            </a:xfrm>
            <a:prstGeom prst="ellipse">
              <a:avLst/>
            </a:prstGeom>
            <a:gradFill flip="none" rotWithShape="1">
              <a:gsLst>
                <a:gs pos="76000">
                  <a:srgbClr val="FFFF00"/>
                </a:gs>
                <a:gs pos="0">
                  <a:srgbClr val="0000CC"/>
                </a:gs>
                <a:gs pos="23000">
                  <a:srgbClr val="00FFFF"/>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Oval 204"/>
            <p:cNvSpPr/>
            <p:nvPr/>
          </p:nvSpPr>
          <p:spPr>
            <a:xfrm rot="10800000">
              <a:off x="3796282" y="5661288"/>
              <a:ext cx="180000" cy="360000"/>
            </a:xfrm>
            <a:prstGeom prst="ellipse">
              <a:avLst/>
            </a:prstGeom>
            <a:gradFill flip="none" rotWithShape="1">
              <a:gsLst>
                <a:gs pos="76000">
                  <a:srgbClr val="FFFF00"/>
                </a:gs>
                <a:gs pos="0">
                  <a:srgbClr val="0000CC"/>
                </a:gs>
                <a:gs pos="23000">
                  <a:srgbClr val="00FFFF"/>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Oval 205"/>
            <p:cNvSpPr/>
            <p:nvPr/>
          </p:nvSpPr>
          <p:spPr>
            <a:xfrm rot="10800000">
              <a:off x="5308735" y="5661288"/>
              <a:ext cx="180000" cy="360000"/>
            </a:xfrm>
            <a:prstGeom prst="ellipse">
              <a:avLst/>
            </a:prstGeom>
            <a:gradFill flip="none" rotWithShape="1">
              <a:gsLst>
                <a:gs pos="76000">
                  <a:srgbClr val="FFFF00"/>
                </a:gs>
                <a:gs pos="0">
                  <a:srgbClr val="0000CC"/>
                </a:gs>
                <a:gs pos="23000">
                  <a:srgbClr val="00FFFF"/>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Oval 206"/>
            <p:cNvSpPr/>
            <p:nvPr/>
          </p:nvSpPr>
          <p:spPr>
            <a:xfrm rot="10800000">
              <a:off x="5810703" y="5661288"/>
              <a:ext cx="180000" cy="360000"/>
            </a:xfrm>
            <a:prstGeom prst="ellipse">
              <a:avLst/>
            </a:prstGeom>
            <a:gradFill flip="none" rotWithShape="1">
              <a:gsLst>
                <a:gs pos="76000">
                  <a:srgbClr val="FFFF00"/>
                </a:gs>
                <a:gs pos="0">
                  <a:srgbClr val="0000CC"/>
                </a:gs>
                <a:gs pos="23000">
                  <a:srgbClr val="00FFFF"/>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Oval 207"/>
            <p:cNvSpPr/>
            <p:nvPr/>
          </p:nvSpPr>
          <p:spPr>
            <a:xfrm rot="10800000">
              <a:off x="2284114" y="5661288"/>
              <a:ext cx="180000" cy="360000"/>
            </a:xfrm>
            <a:prstGeom prst="ellipse">
              <a:avLst/>
            </a:prstGeom>
            <a:gradFill flip="none" rotWithShape="1">
              <a:gsLst>
                <a:gs pos="76000">
                  <a:srgbClr val="FFFF00"/>
                </a:gs>
                <a:gs pos="0">
                  <a:srgbClr val="0000CC"/>
                </a:gs>
                <a:gs pos="23000">
                  <a:srgbClr val="00FFFF"/>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Oval 208"/>
            <p:cNvSpPr/>
            <p:nvPr/>
          </p:nvSpPr>
          <p:spPr>
            <a:xfrm rot="10800000">
              <a:off x="1778255" y="5661288"/>
              <a:ext cx="180000" cy="360000"/>
            </a:xfrm>
            <a:prstGeom prst="ellipse">
              <a:avLst/>
            </a:prstGeom>
            <a:gradFill flip="none" rotWithShape="1">
              <a:gsLst>
                <a:gs pos="76000">
                  <a:srgbClr val="FFFF00"/>
                </a:gs>
                <a:gs pos="0">
                  <a:srgbClr val="0000CC"/>
                </a:gs>
                <a:gs pos="23000">
                  <a:srgbClr val="00FFFF"/>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Oval 209"/>
            <p:cNvSpPr/>
            <p:nvPr/>
          </p:nvSpPr>
          <p:spPr>
            <a:xfrm rot="10800000">
              <a:off x="1276580" y="5661288"/>
              <a:ext cx="180000" cy="360000"/>
            </a:xfrm>
            <a:prstGeom prst="ellipse">
              <a:avLst/>
            </a:prstGeom>
            <a:gradFill flip="none" rotWithShape="1">
              <a:gsLst>
                <a:gs pos="76000">
                  <a:srgbClr val="FFFF00"/>
                </a:gs>
                <a:gs pos="0">
                  <a:srgbClr val="0000CC"/>
                </a:gs>
                <a:gs pos="23000">
                  <a:srgbClr val="00FFFF"/>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Oval 210"/>
            <p:cNvSpPr/>
            <p:nvPr/>
          </p:nvSpPr>
          <p:spPr>
            <a:xfrm rot="10800000">
              <a:off x="3290114" y="5661288"/>
              <a:ext cx="180000" cy="360000"/>
            </a:xfrm>
            <a:prstGeom prst="ellipse">
              <a:avLst/>
            </a:prstGeom>
            <a:gradFill flip="none" rotWithShape="1">
              <a:gsLst>
                <a:gs pos="76000">
                  <a:srgbClr val="FFFF00"/>
                </a:gs>
                <a:gs pos="0">
                  <a:srgbClr val="0000CC"/>
                </a:gs>
                <a:gs pos="23000">
                  <a:srgbClr val="00FFFF"/>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2" name="Straight Connector 211"/>
            <p:cNvCxnSpPr>
              <a:stCxn id="208" idx="0"/>
              <a:endCxn id="208" idx="0"/>
            </p:cNvCxnSpPr>
            <p:nvPr/>
          </p:nvCxnSpPr>
          <p:spPr>
            <a:xfrm rot="10800000">
              <a:off x="2374114" y="6021288"/>
              <a:ext cx="0" cy="0"/>
            </a:xfrm>
            <a:prstGeom prst="line">
              <a:avLst/>
            </a:prstGeom>
            <a:gradFill flip="none" rotWithShape="1">
              <a:gsLst>
                <a:gs pos="76000">
                  <a:srgbClr val="FFFF00"/>
                </a:gs>
                <a:gs pos="0">
                  <a:srgbClr val="0000CC"/>
                </a:gs>
                <a:gs pos="23000">
                  <a:srgbClr val="00FFFF"/>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cxnSp>
        <p:sp>
          <p:nvSpPr>
            <p:cNvPr id="213" name="Oval 212"/>
            <p:cNvSpPr/>
            <p:nvPr/>
          </p:nvSpPr>
          <p:spPr>
            <a:xfrm rot="10800000">
              <a:off x="2786367" y="5661288"/>
              <a:ext cx="180000" cy="360000"/>
            </a:xfrm>
            <a:prstGeom prst="ellipse">
              <a:avLst/>
            </a:prstGeom>
            <a:gradFill flip="none" rotWithShape="1">
              <a:gsLst>
                <a:gs pos="76000">
                  <a:srgbClr val="FFFF00"/>
                </a:gs>
                <a:gs pos="0">
                  <a:srgbClr val="0000CC"/>
                </a:gs>
                <a:gs pos="23000">
                  <a:srgbClr val="00FFFF"/>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389572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22" presetClass="entr" presetSubtype="8" fill="hold" grpId="0" nodeType="afterEffect">
                                  <p:stCondLst>
                                    <p:cond delay="500"/>
                                  </p:stCondLst>
                                  <p:iterate type="wd">
                                    <p:tmPct val="10000"/>
                                  </p:iterate>
                                  <p:childTnLst>
                                    <p:set>
                                      <p:cBhvr>
                                        <p:cTn id="20" dur="1" fill="hold">
                                          <p:stCondLst>
                                            <p:cond delay="0"/>
                                          </p:stCondLst>
                                        </p:cTn>
                                        <p:tgtEl>
                                          <p:spTgt spid="10"/>
                                        </p:tgtEl>
                                        <p:attrNameLst>
                                          <p:attrName>style.visibility</p:attrName>
                                        </p:attrNameLst>
                                      </p:cBhvr>
                                      <p:to>
                                        <p:strVal val="visible"/>
                                      </p:to>
                                    </p:set>
                                    <p:animEffect transition="in" filter="wipe(left)">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1000"/>
                                        <p:tgtEl>
                                          <p:spTgt spid="11"/>
                                        </p:tgtEl>
                                      </p:cBhvr>
                                    </p:animEffect>
                                  </p:childTnLst>
                                </p:cTn>
                              </p:par>
                            </p:childTnLst>
                          </p:cTn>
                        </p:par>
                        <p:par>
                          <p:cTn id="27" fill="hold">
                            <p:stCondLst>
                              <p:cond delay="1000"/>
                            </p:stCondLst>
                            <p:childTnLst>
                              <p:par>
                                <p:cTn id="28" presetID="22" presetClass="entr" presetSubtype="8" fill="hold" nodeType="afterEffect">
                                  <p:stCondLst>
                                    <p:cond delay="50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1000"/>
                                        <p:tgtEl>
                                          <p:spTgt spid="22"/>
                                        </p:tgtEl>
                                      </p:cBhvr>
                                    </p:animEffect>
                                  </p:childTnLst>
                                </p:cTn>
                              </p:par>
                            </p:childTnLst>
                          </p:cTn>
                        </p:par>
                        <p:par>
                          <p:cTn id="31" fill="hold">
                            <p:stCondLst>
                              <p:cond delay="2500"/>
                            </p:stCondLst>
                            <p:childTnLst>
                              <p:par>
                                <p:cTn id="32" presetID="22" presetClass="entr" presetSubtype="8" fill="hold" grpId="0" nodeType="afterEffect">
                                  <p:stCondLst>
                                    <p:cond delay="500"/>
                                  </p:stCondLst>
                                  <p:childTnLst>
                                    <p:set>
                                      <p:cBhvr>
                                        <p:cTn id="33" dur="1" fill="hold">
                                          <p:stCondLst>
                                            <p:cond delay="0"/>
                                          </p:stCondLst>
                                        </p:cTn>
                                        <p:tgtEl>
                                          <p:spTgt spid="136"/>
                                        </p:tgtEl>
                                        <p:attrNameLst>
                                          <p:attrName>style.visibility</p:attrName>
                                        </p:attrNameLst>
                                      </p:cBhvr>
                                      <p:to>
                                        <p:strVal val="visible"/>
                                      </p:to>
                                    </p:set>
                                    <p:animEffect transition="in" filter="wipe(left)">
                                      <p:cBhvr>
                                        <p:cTn id="34" dur="500"/>
                                        <p:tgtEl>
                                          <p:spTgt spid="136"/>
                                        </p:tgtEl>
                                      </p:cBhvr>
                                    </p:animEffect>
                                  </p:childTnLst>
                                </p:cTn>
                              </p:par>
                            </p:childTnLst>
                          </p:cTn>
                        </p:par>
                        <p:par>
                          <p:cTn id="35" fill="hold">
                            <p:stCondLst>
                              <p:cond delay="3500"/>
                            </p:stCondLst>
                            <p:childTnLst>
                              <p:par>
                                <p:cTn id="36" presetID="22" presetClass="entr" presetSubtype="8" fill="hold" nodeType="afterEffect">
                                  <p:stCondLst>
                                    <p:cond delay="50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1000"/>
                                        <p:tgtEl>
                                          <p:spTgt spid="23"/>
                                        </p:tgtEl>
                                      </p:cBhvr>
                                    </p:animEffect>
                                  </p:childTnLst>
                                </p:cTn>
                              </p:par>
                            </p:childTnLst>
                          </p:cTn>
                        </p:par>
                        <p:par>
                          <p:cTn id="39" fill="hold">
                            <p:stCondLst>
                              <p:cond delay="5000"/>
                            </p:stCondLst>
                            <p:childTnLst>
                              <p:par>
                                <p:cTn id="40" presetID="22" presetClass="entr" presetSubtype="8" fill="hold" nodeType="afterEffect">
                                  <p:stCondLst>
                                    <p:cond delay="50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1000"/>
                                        <p:tgtEl>
                                          <p:spTgt spid="34"/>
                                        </p:tgtEl>
                                      </p:cBhvr>
                                    </p:animEffect>
                                  </p:childTnLst>
                                </p:cTn>
                              </p:par>
                            </p:childTnLst>
                          </p:cTn>
                        </p:par>
                        <p:par>
                          <p:cTn id="43" fill="hold">
                            <p:stCondLst>
                              <p:cond delay="6500"/>
                            </p:stCondLst>
                            <p:childTnLst>
                              <p:par>
                                <p:cTn id="44" presetID="22" presetClass="entr" presetSubtype="8" fill="hold" grpId="0" nodeType="afterEffect">
                                  <p:stCondLst>
                                    <p:cond delay="500"/>
                                  </p:stCondLst>
                                  <p:childTnLst>
                                    <p:set>
                                      <p:cBhvr>
                                        <p:cTn id="45" dur="1" fill="hold">
                                          <p:stCondLst>
                                            <p:cond delay="0"/>
                                          </p:stCondLst>
                                        </p:cTn>
                                        <p:tgtEl>
                                          <p:spTgt spid="138"/>
                                        </p:tgtEl>
                                        <p:attrNameLst>
                                          <p:attrName>style.visibility</p:attrName>
                                        </p:attrNameLst>
                                      </p:cBhvr>
                                      <p:to>
                                        <p:strVal val="visible"/>
                                      </p:to>
                                    </p:set>
                                    <p:animEffect transition="in" filter="wipe(left)">
                                      <p:cBhvr>
                                        <p:cTn id="46" dur="500"/>
                                        <p:tgtEl>
                                          <p:spTgt spid="138"/>
                                        </p:tgtEl>
                                      </p:cBhvr>
                                    </p:animEffect>
                                  </p:childTnLst>
                                </p:cTn>
                              </p:par>
                            </p:childTnLst>
                          </p:cTn>
                        </p:par>
                        <p:par>
                          <p:cTn id="47" fill="hold">
                            <p:stCondLst>
                              <p:cond delay="7500"/>
                            </p:stCondLst>
                            <p:childTnLst>
                              <p:par>
                                <p:cTn id="48" presetID="22" presetClass="entr" presetSubtype="8" fill="hold" nodeType="afterEffect">
                                  <p:stCondLst>
                                    <p:cond delay="500"/>
                                  </p:stCondLst>
                                  <p:childTnLst>
                                    <p:set>
                                      <p:cBhvr>
                                        <p:cTn id="49" dur="1" fill="hold">
                                          <p:stCondLst>
                                            <p:cond delay="0"/>
                                          </p:stCondLst>
                                        </p:cTn>
                                        <p:tgtEl>
                                          <p:spTgt spid="35"/>
                                        </p:tgtEl>
                                        <p:attrNameLst>
                                          <p:attrName>style.visibility</p:attrName>
                                        </p:attrNameLst>
                                      </p:cBhvr>
                                      <p:to>
                                        <p:strVal val="visible"/>
                                      </p:to>
                                    </p:set>
                                    <p:animEffect transition="in" filter="wipe(left)">
                                      <p:cBhvr>
                                        <p:cTn id="50" dur="1000"/>
                                        <p:tgtEl>
                                          <p:spTgt spid="35"/>
                                        </p:tgtEl>
                                      </p:cBhvr>
                                    </p:animEffect>
                                  </p:childTnLst>
                                </p:cTn>
                              </p:par>
                            </p:childTnLst>
                          </p:cTn>
                        </p:par>
                        <p:par>
                          <p:cTn id="51" fill="hold">
                            <p:stCondLst>
                              <p:cond delay="9000"/>
                            </p:stCondLst>
                            <p:childTnLst>
                              <p:par>
                                <p:cTn id="52" presetID="22" presetClass="entr" presetSubtype="8" fill="hold" grpId="0" nodeType="afterEffect">
                                  <p:stCondLst>
                                    <p:cond delay="500"/>
                                  </p:stCondLst>
                                  <p:childTnLst>
                                    <p:set>
                                      <p:cBhvr>
                                        <p:cTn id="53" dur="1" fill="hold">
                                          <p:stCondLst>
                                            <p:cond delay="0"/>
                                          </p:stCondLst>
                                        </p:cTn>
                                        <p:tgtEl>
                                          <p:spTgt spid="137"/>
                                        </p:tgtEl>
                                        <p:attrNameLst>
                                          <p:attrName>style.visibility</p:attrName>
                                        </p:attrNameLst>
                                      </p:cBhvr>
                                      <p:to>
                                        <p:strVal val="visible"/>
                                      </p:to>
                                    </p:set>
                                    <p:animEffect transition="in" filter="wipe(left)">
                                      <p:cBhvr>
                                        <p:cTn id="54" dur="500"/>
                                        <p:tgtEl>
                                          <p:spTgt spid="13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68"/>
                                        </p:tgtEl>
                                        <p:attrNameLst>
                                          <p:attrName>style.visibility</p:attrName>
                                        </p:attrNameLst>
                                      </p:cBhvr>
                                      <p:to>
                                        <p:strVal val="visible"/>
                                      </p:to>
                                    </p:set>
                                    <p:animEffect transition="in" filter="wipe(up)">
                                      <p:cBhvr>
                                        <p:cTn id="59" dur="3000"/>
                                        <p:tgtEl>
                                          <p:spTgt spid="168"/>
                                        </p:tgtEl>
                                      </p:cBhvr>
                                    </p:animEffect>
                                  </p:childTnLst>
                                </p:cTn>
                              </p:par>
                              <p:par>
                                <p:cTn id="60" presetID="22" presetClass="entr" presetSubtype="4" fill="hold" nodeType="withEffect">
                                  <p:stCondLst>
                                    <p:cond delay="0"/>
                                  </p:stCondLst>
                                  <p:childTnLst>
                                    <p:set>
                                      <p:cBhvr>
                                        <p:cTn id="61" dur="1" fill="hold">
                                          <p:stCondLst>
                                            <p:cond delay="0"/>
                                          </p:stCondLst>
                                        </p:cTn>
                                        <p:tgtEl>
                                          <p:spTgt spid="179"/>
                                        </p:tgtEl>
                                        <p:attrNameLst>
                                          <p:attrName>style.visibility</p:attrName>
                                        </p:attrNameLst>
                                      </p:cBhvr>
                                      <p:to>
                                        <p:strVal val="visible"/>
                                      </p:to>
                                    </p:set>
                                    <p:animEffect transition="in" filter="wipe(down)">
                                      <p:cBhvr>
                                        <p:cTn id="62" dur="3000"/>
                                        <p:tgtEl>
                                          <p:spTgt spid="179"/>
                                        </p:tgtEl>
                                      </p:cBhvr>
                                    </p:animEffect>
                                  </p:childTnLst>
                                </p:cTn>
                              </p:par>
                              <p:par>
                                <p:cTn id="63" presetID="22" presetClass="entr" presetSubtype="1" fill="hold" nodeType="withEffect">
                                  <p:stCondLst>
                                    <p:cond delay="0"/>
                                  </p:stCondLst>
                                  <p:childTnLst>
                                    <p:set>
                                      <p:cBhvr>
                                        <p:cTn id="64" dur="1" fill="hold">
                                          <p:stCondLst>
                                            <p:cond delay="0"/>
                                          </p:stCondLst>
                                        </p:cTn>
                                        <p:tgtEl>
                                          <p:spTgt spid="190"/>
                                        </p:tgtEl>
                                        <p:attrNameLst>
                                          <p:attrName>style.visibility</p:attrName>
                                        </p:attrNameLst>
                                      </p:cBhvr>
                                      <p:to>
                                        <p:strVal val="visible"/>
                                      </p:to>
                                    </p:set>
                                    <p:animEffect transition="in" filter="wipe(up)">
                                      <p:cBhvr>
                                        <p:cTn id="65" dur="3000"/>
                                        <p:tgtEl>
                                          <p:spTgt spid="190"/>
                                        </p:tgtEl>
                                      </p:cBhvr>
                                    </p:animEffect>
                                  </p:childTnLst>
                                </p:cTn>
                              </p:par>
                              <p:par>
                                <p:cTn id="66" presetID="22" presetClass="entr" presetSubtype="4" fill="hold" nodeType="withEffect">
                                  <p:stCondLst>
                                    <p:cond delay="0"/>
                                  </p:stCondLst>
                                  <p:childTnLst>
                                    <p:set>
                                      <p:cBhvr>
                                        <p:cTn id="67" dur="1" fill="hold">
                                          <p:stCondLst>
                                            <p:cond delay="0"/>
                                          </p:stCondLst>
                                        </p:cTn>
                                        <p:tgtEl>
                                          <p:spTgt spid="202"/>
                                        </p:tgtEl>
                                        <p:attrNameLst>
                                          <p:attrName>style.visibility</p:attrName>
                                        </p:attrNameLst>
                                      </p:cBhvr>
                                      <p:to>
                                        <p:strVal val="visible"/>
                                      </p:to>
                                    </p:set>
                                    <p:animEffect transition="in" filter="wipe(down)">
                                      <p:cBhvr>
                                        <p:cTn id="68" dur="3000"/>
                                        <p:tgtEl>
                                          <p:spTgt spid="202"/>
                                        </p:tgtEl>
                                      </p:cBhvr>
                                    </p:animEffect>
                                  </p:childTnLst>
                                </p:cTn>
                              </p:par>
                              <p:par>
                                <p:cTn id="69" presetID="22" presetClass="entr" presetSubtype="1" fill="hold" nodeType="withEffect">
                                  <p:stCondLst>
                                    <p:cond delay="0"/>
                                  </p:stCondLst>
                                  <p:childTnLst>
                                    <p:set>
                                      <p:cBhvr>
                                        <p:cTn id="70" dur="1" fill="hold">
                                          <p:stCondLst>
                                            <p:cond delay="0"/>
                                          </p:stCondLst>
                                        </p:cTn>
                                        <p:tgtEl>
                                          <p:spTgt spid="139"/>
                                        </p:tgtEl>
                                        <p:attrNameLst>
                                          <p:attrName>style.visibility</p:attrName>
                                        </p:attrNameLst>
                                      </p:cBhvr>
                                      <p:to>
                                        <p:strVal val="visible"/>
                                      </p:to>
                                    </p:set>
                                    <p:animEffect transition="in" filter="wipe(up)">
                                      <p:cBhvr>
                                        <p:cTn id="71" dur="2000"/>
                                        <p:tgtEl>
                                          <p:spTgt spid="139"/>
                                        </p:tgtEl>
                                      </p:cBhvr>
                                    </p:animEffect>
                                  </p:childTnLst>
                                </p:cTn>
                              </p:par>
                              <p:par>
                                <p:cTn id="72" presetID="22" presetClass="entr" presetSubtype="4" fill="hold" nodeType="withEffect">
                                  <p:stCondLst>
                                    <p:cond delay="0"/>
                                  </p:stCondLst>
                                  <p:childTnLst>
                                    <p:set>
                                      <p:cBhvr>
                                        <p:cTn id="73" dur="1" fill="hold">
                                          <p:stCondLst>
                                            <p:cond delay="0"/>
                                          </p:stCondLst>
                                        </p:cTn>
                                        <p:tgtEl>
                                          <p:spTgt spid="107"/>
                                        </p:tgtEl>
                                        <p:attrNameLst>
                                          <p:attrName>style.visibility</p:attrName>
                                        </p:attrNameLst>
                                      </p:cBhvr>
                                      <p:to>
                                        <p:strVal val="visible"/>
                                      </p:to>
                                    </p:set>
                                    <p:animEffect transition="in" filter="wipe(down)">
                                      <p:cBhvr>
                                        <p:cTn id="74" dur="2000"/>
                                        <p:tgtEl>
                                          <p:spTgt spid="107"/>
                                        </p:tgtEl>
                                      </p:cBhvr>
                                    </p:animEffect>
                                  </p:childTnLst>
                                </p:cTn>
                              </p:par>
                              <p:par>
                                <p:cTn id="75" presetID="22" presetClass="entr" presetSubtype="8" fill="hold" nodeType="with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wipe(left)">
                                      <p:cBhvr>
                                        <p:cTn id="77" dur="2000"/>
                                        <p:tgtEl>
                                          <p:spTgt spid="68"/>
                                        </p:tgtEl>
                                      </p:cBhvr>
                                    </p:animEffect>
                                  </p:childTnLst>
                                </p:cTn>
                              </p:par>
                              <p:par>
                                <p:cTn id="78" presetID="22" presetClass="entr" presetSubtype="8" fill="hold" nodeType="with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wipe(left)">
                                      <p:cBhvr>
                                        <p:cTn id="80" dur="2000"/>
                                        <p:tgtEl>
                                          <p:spTgt spid="58"/>
                                        </p:tgtEl>
                                      </p:cBhvr>
                                    </p:animEffect>
                                  </p:childTnLst>
                                </p:cTn>
                              </p:par>
                              <p:par>
                                <p:cTn id="81" presetID="6" presetClass="entr" presetSubtype="32" fill="hold" nodeType="withEffect">
                                  <p:stCondLst>
                                    <p:cond delay="0"/>
                                  </p:stCondLst>
                                  <p:childTnLst>
                                    <p:set>
                                      <p:cBhvr>
                                        <p:cTn id="82" dur="1" fill="hold">
                                          <p:stCondLst>
                                            <p:cond delay="0"/>
                                          </p:stCondLst>
                                        </p:cTn>
                                        <p:tgtEl>
                                          <p:spTgt spid="78"/>
                                        </p:tgtEl>
                                        <p:attrNameLst>
                                          <p:attrName>style.visibility</p:attrName>
                                        </p:attrNameLst>
                                      </p:cBhvr>
                                      <p:to>
                                        <p:strVal val="visible"/>
                                      </p:to>
                                    </p:set>
                                    <p:animEffect transition="in" filter="circle(out)">
                                      <p:cBhvr>
                                        <p:cTn id="83"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36" grpId="0"/>
      <p:bldP spid="137" grpId="0"/>
      <p:bldP spid="1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bwMode="auto">
          <a:xfrm>
            <a:off x="144000" y="144000"/>
            <a:ext cx="1440001" cy="720000"/>
            <a:chOff x="972000" y="1008000"/>
            <a:chExt cx="2016000" cy="1008000"/>
          </a:xfrm>
        </p:grpSpPr>
        <p:pic>
          <p:nvPicPr>
            <p:cNvPr id="5"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7"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Prepregs Lines</a:t>
            </a:r>
            <a:endParaRPr lang="en-GB" altLang="en-US" sz="2400" i="1" dirty="0">
              <a:solidFill>
                <a:schemeClr val="bg1"/>
              </a:solidFill>
              <a:latin typeface="Arial Rounded MT Bold" panose="020F0704030504030204" pitchFamily="34" charset="0"/>
            </a:endParaRPr>
          </a:p>
        </p:txBody>
      </p:sp>
      <p:grpSp>
        <p:nvGrpSpPr>
          <p:cNvPr id="8" name="Group 7"/>
          <p:cNvGrpSpPr>
            <a:grpSpLocks noChangeAspect="1"/>
          </p:cNvGrpSpPr>
          <p:nvPr/>
        </p:nvGrpSpPr>
        <p:grpSpPr bwMode="auto">
          <a:xfrm>
            <a:off x="7524000" y="5976000"/>
            <a:ext cx="1440001" cy="720000"/>
            <a:chOff x="972000" y="1008000"/>
            <a:chExt cx="2016000" cy="1008000"/>
          </a:xfrm>
        </p:grpSpPr>
        <p:pic>
          <p:nvPicPr>
            <p:cNvPr id="9"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1"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Technology – Process </a:t>
            </a:r>
            <a:endParaRPr lang="en-GB" altLang="en-US" sz="2400" i="1" dirty="0">
              <a:solidFill>
                <a:schemeClr val="bg1"/>
              </a:solidFill>
              <a:latin typeface="Arial Rounded MT Bold" panose="020F0704030504030204" pitchFamily="34" charset="0"/>
            </a:endParaRPr>
          </a:p>
        </p:txBody>
      </p:sp>
      <p:grpSp>
        <p:nvGrpSpPr>
          <p:cNvPr id="12" name="Group 11"/>
          <p:cNvGrpSpPr>
            <a:grpSpLocks/>
          </p:cNvGrpSpPr>
          <p:nvPr/>
        </p:nvGrpSpPr>
        <p:grpSpPr>
          <a:xfrm>
            <a:off x="180000" y="1080000"/>
            <a:ext cx="8820000" cy="2340000"/>
            <a:chOff x="144000" y="1044000"/>
            <a:chExt cx="8856000" cy="2376000"/>
          </a:xfrm>
        </p:grpSpPr>
        <p:sp>
          <p:nvSpPr>
            <p:cNvPr id="13" name="Rectangle 12"/>
            <p:cNvSpPr/>
            <p:nvPr/>
          </p:nvSpPr>
          <p:spPr>
            <a:xfrm>
              <a:off x="144000" y="1044000"/>
              <a:ext cx="8856000" cy="2376000"/>
            </a:xfrm>
            <a:prstGeom prst="rect">
              <a:avLst/>
            </a:prstGeom>
            <a:solidFill>
              <a:schemeClr val="bg1"/>
            </a:solidFill>
            <a:ln w="190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468000" y="1326353"/>
              <a:ext cx="8181524" cy="1992518"/>
              <a:chOff x="648000" y="1326353"/>
              <a:chExt cx="8181524" cy="1992518"/>
            </a:xfrm>
          </p:grpSpPr>
          <p:grpSp>
            <p:nvGrpSpPr>
              <p:cNvPr id="44" name="Group 43"/>
              <p:cNvGrpSpPr>
                <a:grpSpLocks noChangeAspect="1"/>
              </p:cNvGrpSpPr>
              <p:nvPr/>
            </p:nvGrpSpPr>
            <p:grpSpPr>
              <a:xfrm>
                <a:off x="2772001" y="1872000"/>
                <a:ext cx="857141" cy="1440000"/>
                <a:chOff x="3816000" y="900000"/>
                <a:chExt cx="2682798" cy="4464000"/>
              </a:xfrm>
            </p:grpSpPr>
            <p:grpSp>
              <p:nvGrpSpPr>
                <p:cNvPr id="158" name="Group 157"/>
                <p:cNvGrpSpPr>
                  <a:grpSpLocks noChangeAspect="1"/>
                </p:cNvGrpSpPr>
                <p:nvPr/>
              </p:nvGrpSpPr>
              <p:grpSpPr>
                <a:xfrm>
                  <a:off x="4932056" y="2244960"/>
                  <a:ext cx="576000" cy="576000"/>
                  <a:chOff x="5292000" y="1620000"/>
                  <a:chExt cx="900000" cy="900000"/>
                </a:xfrm>
              </p:grpSpPr>
              <p:grpSp>
                <p:nvGrpSpPr>
                  <p:cNvPr id="198" name="Group 197"/>
                  <p:cNvGrpSpPr/>
                  <p:nvPr/>
                </p:nvGrpSpPr>
                <p:grpSpPr>
                  <a:xfrm>
                    <a:off x="5292000" y="1620000"/>
                    <a:ext cx="900000" cy="900000"/>
                    <a:chOff x="5292000" y="1620000"/>
                    <a:chExt cx="900000" cy="900000"/>
                  </a:xfrm>
                </p:grpSpPr>
                <p:sp>
                  <p:nvSpPr>
                    <p:cNvPr id="203" name="Oval 202"/>
                    <p:cNvSpPr>
                      <a:spLocks noChangeAspect="1"/>
                    </p:cNvSpPr>
                    <p:nvPr/>
                  </p:nvSpPr>
                  <p:spPr>
                    <a:xfrm>
                      <a:off x="5292000" y="1620000"/>
                      <a:ext cx="900000" cy="900000"/>
                    </a:xfrm>
                    <a:prstGeom prst="ellipse">
                      <a:avLst/>
                    </a:prstGeom>
                    <a:noFill/>
                    <a:ln w="12700" cap="flat" cmpd="sng">
                      <a:solidFill>
                        <a:schemeClr val="tx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Oval 203"/>
                    <p:cNvSpPr>
                      <a:spLocks noChangeAspect="1"/>
                    </p:cNvSpPr>
                    <p:nvPr/>
                  </p:nvSpPr>
                  <p:spPr>
                    <a:xfrm>
                      <a:off x="5328000" y="1656000"/>
                      <a:ext cx="828000" cy="82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9" name="Group 198"/>
                  <p:cNvGrpSpPr/>
                  <p:nvPr/>
                </p:nvGrpSpPr>
                <p:grpSpPr>
                  <a:xfrm>
                    <a:off x="5562000" y="1890000"/>
                    <a:ext cx="360000" cy="360000"/>
                    <a:chOff x="5562000" y="1890000"/>
                    <a:chExt cx="360000" cy="360000"/>
                  </a:xfrm>
                </p:grpSpPr>
                <p:sp>
                  <p:nvSpPr>
                    <p:cNvPr id="201" name="Oval 200"/>
                    <p:cNvSpPr>
                      <a:spLocks noChangeAspect="1"/>
                    </p:cNvSpPr>
                    <p:nvPr/>
                  </p:nvSpPr>
                  <p:spPr>
                    <a:xfrm>
                      <a:off x="5562000" y="1890000"/>
                      <a:ext cx="360000" cy="360000"/>
                    </a:xfrm>
                    <a:prstGeom prst="ellipse">
                      <a:avLst/>
                    </a:prstGeom>
                    <a:noFill/>
                    <a:ln w="12700" cap="flat" cmpd="dbl">
                      <a:solidFill>
                        <a:schemeClr val="tx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Oval 201"/>
                    <p:cNvSpPr>
                      <a:spLocks noChangeAspect="1"/>
                    </p:cNvSpPr>
                    <p:nvPr/>
                  </p:nvSpPr>
                  <p:spPr>
                    <a:xfrm>
                      <a:off x="5576400" y="1904400"/>
                      <a:ext cx="331200" cy="3312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0" name="Oval 199"/>
                  <p:cNvSpPr>
                    <a:spLocks noChangeAspect="1"/>
                  </p:cNvSpPr>
                  <p:nvPr/>
                </p:nvSpPr>
                <p:spPr>
                  <a:xfrm>
                    <a:off x="5670000" y="1998000"/>
                    <a:ext cx="144000" cy="14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59" name="Straight Connector 158"/>
                <p:cNvCxnSpPr/>
                <p:nvPr/>
              </p:nvCxnSpPr>
              <p:spPr>
                <a:xfrm>
                  <a:off x="4674130" y="936000"/>
                  <a:ext cx="0" cy="28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4674130" y="1224000"/>
                  <a:ext cx="432000" cy="86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5106130" y="2088000"/>
                  <a:ext cx="0" cy="18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5429890" y="1692000"/>
                  <a:ext cx="360240" cy="63731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5790130" y="936000"/>
                  <a:ext cx="0" cy="75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4674130" y="936000"/>
                  <a:ext cx="111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Rectangle 164"/>
                <p:cNvSpPr/>
                <p:nvPr/>
              </p:nvSpPr>
              <p:spPr>
                <a:xfrm>
                  <a:off x="4248000" y="2412000"/>
                  <a:ext cx="1692008" cy="46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6" name="Straight Connector 165"/>
                <p:cNvCxnSpPr/>
                <p:nvPr/>
              </p:nvCxnSpPr>
              <p:spPr>
                <a:xfrm>
                  <a:off x="5940008" y="900000"/>
                  <a:ext cx="0" cy="180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536008" y="900000"/>
                  <a:ext cx="1404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a:off x="4248000" y="900000"/>
                  <a:ext cx="288024" cy="151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4499992" y="1124744"/>
                  <a:ext cx="14401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Rectangle 169"/>
                <p:cNvSpPr/>
                <p:nvPr/>
              </p:nvSpPr>
              <p:spPr>
                <a:xfrm>
                  <a:off x="4248000" y="2880000"/>
                  <a:ext cx="1692008" cy="36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p:cNvSpPr/>
                <p:nvPr/>
              </p:nvSpPr>
              <p:spPr>
                <a:xfrm rot="5400000">
                  <a:off x="5813336" y="2808000"/>
                  <a:ext cx="288000" cy="36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Trapezoid 171"/>
                <p:cNvSpPr/>
                <p:nvPr/>
              </p:nvSpPr>
              <p:spPr>
                <a:xfrm>
                  <a:off x="4248000" y="3060000"/>
                  <a:ext cx="216000" cy="36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Trapezoid 172"/>
                <p:cNvSpPr/>
                <p:nvPr/>
              </p:nvSpPr>
              <p:spPr>
                <a:xfrm>
                  <a:off x="5724152" y="3060000"/>
                  <a:ext cx="216000" cy="36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p:cNvSpPr/>
                <p:nvPr/>
              </p:nvSpPr>
              <p:spPr>
                <a:xfrm>
                  <a:off x="4356000" y="2916237"/>
                  <a:ext cx="72000" cy="144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p:cNvSpPr/>
                <p:nvPr/>
              </p:nvSpPr>
              <p:spPr>
                <a:xfrm>
                  <a:off x="5796000" y="2915009"/>
                  <a:ext cx="72000" cy="144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6" name="Straight Connector 175"/>
                <p:cNvCxnSpPr/>
                <p:nvPr/>
              </p:nvCxnSpPr>
              <p:spPr>
                <a:xfrm>
                  <a:off x="3816000" y="3312000"/>
                  <a:ext cx="255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a:off x="6372000" y="3096000"/>
                  <a:ext cx="10800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3816000" y="3096000"/>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Rounded Rectangle 178"/>
                <p:cNvSpPr/>
                <p:nvPr/>
              </p:nvSpPr>
              <p:spPr>
                <a:xfrm>
                  <a:off x="3852000" y="3132000"/>
                  <a:ext cx="2520000" cy="144000"/>
                </a:xfrm>
                <a:prstGeom prst="roundRect">
                  <a:avLst>
                    <a:gd name="adj" fmla="val 50000"/>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Oval 179"/>
                <p:cNvSpPr>
                  <a:spLocks noChangeAspect="1"/>
                </p:cNvSpPr>
                <p:nvPr/>
              </p:nvSpPr>
              <p:spPr>
                <a:xfrm>
                  <a:off x="6228000" y="3132000"/>
                  <a:ext cx="144000" cy="1440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ounded Rectangle 180"/>
                <p:cNvSpPr/>
                <p:nvPr/>
              </p:nvSpPr>
              <p:spPr>
                <a:xfrm rot="1649411">
                  <a:off x="6394946" y="3052912"/>
                  <a:ext cx="36000" cy="108000"/>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ounded Rectangle 181"/>
                <p:cNvSpPr/>
                <p:nvPr/>
              </p:nvSpPr>
              <p:spPr>
                <a:xfrm rot="1649411">
                  <a:off x="6426798" y="2957106"/>
                  <a:ext cx="72000" cy="10800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Oval 182"/>
                <p:cNvSpPr>
                  <a:spLocks noChangeAspect="1"/>
                </p:cNvSpPr>
                <p:nvPr/>
              </p:nvSpPr>
              <p:spPr>
                <a:xfrm>
                  <a:off x="3852000" y="3132000"/>
                  <a:ext cx="144000" cy="1440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4" name="Straight Connector 183"/>
                <p:cNvCxnSpPr/>
                <p:nvPr/>
              </p:nvCxnSpPr>
              <p:spPr>
                <a:xfrm>
                  <a:off x="3816000" y="3096000"/>
                  <a:ext cx="2664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5" name="Rectangle 184"/>
                <p:cNvSpPr/>
                <p:nvPr/>
              </p:nvSpPr>
              <p:spPr>
                <a:xfrm>
                  <a:off x="4248000" y="3312000"/>
                  <a:ext cx="216024" cy="2052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p:cNvSpPr/>
                <p:nvPr/>
              </p:nvSpPr>
              <p:spPr>
                <a:xfrm>
                  <a:off x="6155976" y="3312000"/>
                  <a:ext cx="216024" cy="2052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7" name="Straight Connector 186"/>
                <p:cNvCxnSpPr/>
                <p:nvPr/>
              </p:nvCxnSpPr>
              <p:spPr>
                <a:xfrm>
                  <a:off x="4464024" y="3492000"/>
                  <a:ext cx="16919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8" name="Snip Same Side Corner Rectangle 187"/>
                <p:cNvSpPr/>
                <p:nvPr/>
              </p:nvSpPr>
              <p:spPr>
                <a:xfrm rot="10800000">
                  <a:off x="4572000" y="3600000"/>
                  <a:ext cx="1476000" cy="837112"/>
                </a:xfrm>
                <a:prstGeom prst="snip2SameRect">
                  <a:avLst>
                    <a:gd name="adj1" fmla="val 32635"/>
                    <a:gd name="adj2" fmla="val 0"/>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ounded Rectangle 188"/>
                <p:cNvSpPr>
                  <a:spLocks/>
                </p:cNvSpPr>
                <p:nvPr/>
              </p:nvSpPr>
              <p:spPr>
                <a:xfrm>
                  <a:off x="4482000" y="3636000"/>
                  <a:ext cx="72000" cy="7200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ounded Rectangle 189"/>
                <p:cNvSpPr>
                  <a:spLocks/>
                </p:cNvSpPr>
                <p:nvPr/>
              </p:nvSpPr>
              <p:spPr>
                <a:xfrm>
                  <a:off x="6066000" y="3636000"/>
                  <a:ext cx="72000" cy="7200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ounded Rectangle 190"/>
                <p:cNvSpPr>
                  <a:spLocks/>
                </p:cNvSpPr>
                <p:nvPr/>
              </p:nvSpPr>
              <p:spPr>
                <a:xfrm>
                  <a:off x="4482000" y="3852000"/>
                  <a:ext cx="72000" cy="7200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ounded Rectangle 191"/>
                <p:cNvSpPr>
                  <a:spLocks/>
                </p:cNvSpPr>
                <p:nvPr/>
              </p:nvSpPr>
              <p:spPr>
                <a:xfrm>
                  <a:off x="6066000" y="3852000"/>
                  <a:ext cx="72000" cy="7200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3" name="Straight Connector 192"/>
                <p:cNvCxnSpPr/>
                <p:nvPr/>
              </p:nvCxnSpPr>
              <p:spPr>
                <a:xfrm>
                  <a:off x="3816000" y="3312000"/>
                  <a:ext cx="0" cy="7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3816000" y="3384000"/>
                  <a:ext cx="755999"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6048000" y="3312000"/>
                  <a:ext cx="324052" cy="28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6" name="Rectangle 195"/>
                <p:cNvSpPr/>
                <p:nvPr/>
              </p:nvSpPr>
              <p:spPr>
                <a:xfrm>
                  <a:off x="4248000" y="4941168"/>
                  <a:ext cx="2124000"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7" name="Straight Connector 196"/>
                <p:cNvCxnSpPr/>
                <p:nvPr/>
              </p:nvCxnSpPr>
              <p:spPr>
                <a:xfrm>
                  <a:off x="4464000" y="5076000"/>
                  <a:ext cx="16919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4139920" y="1648374"/>
                <a:ext cx="360000" cy="360755"/>
                <a:chOff x="1187624" y="1944000"/>
                <a:chExt cx="360000" cy="360000"/>
              </a:xfrm>
            </p:grpSpPr>
            <p:sp>
              <p:nvSpPr>
                <p:cNvPr id="154" name="Oval 153"/>
                <p:cNvSpPr>
                  <a:spLocks noChangeAspect="1"/>
                </p:cNvSpPr>
                <p:nvPr/>
              </p:nvSpPr>
              <p:spPr>
                <a:xfrm>
                  <a:off x="1187624" y="1944000"/>
                  <a:ext cx="360000" cy="360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Oval 154"/>
                <p:cNvSpPr>
                  <a:spLocks noChangeAspect="1"/>
                </p:cNvSpPr>
                <p:nvPr/>
              </p:nvSpPr>
              <p:spPr>
                <a:xfrm>
                  <a:off x="1224000" y="1980000"/>
                  <a:ext cx="288000" cy="28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Oval 155"/>
                <p:cNvSpPr>
                  <a:spLocks noChangeAspect="1"/>
                </p:cNvSpPr>
                <p:nvPr/>
              </p:nvSpPr>
              <p:spPr>
                <a:xfrm>
                  <a:off x="1260000" y="2016000"/>
                  <a:ext cx="216000" cy="216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Oval 156"/>
                <p:cNvSpPr>
                  <a:spLocks noChangeAspect="1"/>
                </p:cNvSpPr>
                <p:nvPr/>
              </p:nvSpPr>
              <p:spPr>
                <a:xfrm>
                  <a:off x="1296000" y="2052000"/>
                  <a:ext cx="144000" cy="14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Oval 45"/>
              <p:cNvSpPr>
                <a:spLocks noChangeAspect="1"/>
              </p:cNvSpPr>
              <p:nvPr/>
            </p:nvSpPr>
            <p:spPr>
              <a:xfrm>
                <a:off x="4139920" y="2484000"/>
                <a:ext cx="108000" cy="108226"/>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p:cNvCxnSpPr>
                <a:stCxn id="154" idx="2"/>
                <a:endCxn id="46" idx="2"/>
              </p:cNvCxnSpPr>
              <p:nvPr/>
            </p:nvCxnSpPr>
            <p:spPr>
              <a:xfrm>
                <a:off x="4139920" y="1828752"/>
                <a:ext cx="0" cy="70936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319841" y="2369885"/>
                <a:ext cx="0" cy="216453"/>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8136000" y="2592000"/>
                <a:ext cx="432000" cy="432907"/>
                <a:chOff x="7668344" y="2625557"/>
                <a:chExt cx="432000" cy="432000"/>
              </a:xfrm>
            </p:grpSpPr>
            <p:sp>
              <p:nvSpPr>
                <p:cNvPr id="149" name="Oval 148"/>
                <p:cNvSpPr>
                  <a:spLocks noChangeAspect="1"/>
                </p:cNvSpPr>
                <p:nvPr/>
              </p:nvSpPr>
              <p:spPr>
                <a:xfrm>
                  <a:off x="7668344" y="2625557"/>
                  <a:ext cx="432000" cy="432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Oval 149"/>
                <p:cNvSpPr>
                  <a:spLocks noChangeAspect="1"/>
                </p:cNvSpPr>
                <p:nvPr/>
              </p:nvSpPr>
              <p:spPr>
                <a:xfrm>
                  <a:off x="7704720" y="2661557"/>
                  <a:ext cx="360000" cy="360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Oval 150"/>
                <p:cNvSpPr>
                  <a:spLocks noChangeAspect="1"/>
                </p:cNvSpPr>
                <p:nvPr/>
              </p:nvSpPr>
              <p:spPr>
                <a:xfrm>
                  <a:off x="7740720" y="2697557"/>
                  <a:ext cx="288000" cy="28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Oval 151"/>
                <p:cNvSpPr>
                  <a:spLocks noChangeAspect="1"/>
                </p:cNvSpPr>
                <p:nvPr/>
              </p:nvSpPr>
              <p:spPr>
                <a:xfrm>
                  <a:off x="7776720" y="2733557"/>
                  <a:ext cx="216000" cy="216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Oval 152"/>
                <p:cNvSpPr>
                  <a:spLocks noChangeAspect="1"/>
                </p:cNvSpPr>
                <p:nvPr/>
              </p:nvSpPr>
              <p:spPr>
                <a:xfrm>
                  <a:off x="7812000" y="2772000"/>
                  <a:ext cx="144000" cy="14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0" name="TextBox 49"/>
              <p:cNvSpPr txBox="1"/>
              <p:nvPr/>
            </p:nvSpPr>
            <p:spPr>
              <a:xfrm>
                <a:off x="1872000" y="1326353"/>
                <a:ext cx="1044691" cy="299295"/>
              </a:xfrm>
              <a:prstGeom prst="rect">
                <a:avLst/>
              </a:prstGeom>
              <a:noFill/>
            </p:spPr>
            <p:txBody>
              <a:bodyPr wrap="none" lIns="72000" tIns="72000" rIns="72000" bIns="72000" rtlCol="0" anchor="ctr" anchorCtr="1">
                <a:spAutoFit/>
              </a:bodyPr>
              <a:lstStyle/>
              <a:p>
                <a:r>
                  <a:rPr lang="en-GB" sz="1000" i="1" dirty="0" smtClean="0">
                    <a:latin typeface="Arial Rounded MT Bold" panose="020F0704030504030204" pitchFamily="34" charset="0"/>
                  </a:rPr>
                  <a:t>Powder Matrix</a:t>
                </a:r>
                <a:endParaRPr lang="en-GB" sz="1000" i="1" dirty="0">
                  <a:latin typeface="Arial Rounded MT Bold" panose="020F0704030504030204" pitchFamily="34" charset="0"/>
                </a:endParaRPr>
              </a:p>
            </p:txBody>
          </p:sp>
          <p:sp>
            <p:nvSpPr>
              <p:cNvPr id="51" name="TextBox 50"/>
              <p:cNvSpPr txBox="1"/>
              <p:nvPr/>
            </p:nvSpPr>
            <p:spPr>
              <a:xfrm>
                <a:off x="4896000" y="1326353"/>
                <a:ext cx="1057515" cy="299295"/>
              </a:xfrm>
              <a:prstGeom prst="rect">
                <a:avLst/>
              </a:prstGeom>
              <a:noFill/>
            </p:spPr>
            <p:txBody>
              <a:bodyPr wrap="none" lIns="72000" tIns="72000" rIns="72000" bIns="72000" rtlCol="0" anchor="ctr" anchorCtr="1">
                <a:spAutoFit/>
              </a:bodyPr>
              <a:lstStyle>
                <a:defPPr>
                  <a:defRPr lang="en-US"/>
                </a:defPPr>
                <a:lvl1pPr>
                  <a:defRPr sz="1000">
                    <a:latin typeface="Arial Rounded MT Bold" panose="020F0704030504030204" pitchFamily="34" charset="0"/>
                  </a:defRPr>
                </a:lvl1pPr>
              </a:lstStyle>
              <a:p>
                <a:r>
                  <a:rPr lang="en-GB" i="1" dirty="0"/>
                  <a:t>Release Paper</a:t>
                </a:r>
              </a:p>
            </p:txBody>
          </p:sp>
          <p:cxnSp>
            <p:nvCxnSpPr>
              <p:cNvPr id="52" name="Straight Arrow Connector 51"/>
              <p:cNvCxnSpPr>
                <a:stCxn id="50" idx="2"/>
              </p:cNvCxnSpPr>
              <p:nvPr/>
            </p:nvCxnSpPr>
            <p:spPr>
              <a:xfrm>
                <a:off x="2394346" y="1625648"/>
                <a:ext cx="412160" cy="395364"/>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51" idx="1"/>
              </p:cNvCxnSpPr>
              <p:nvPr/>
            </p:nvCxnSpPr>
            <p:spPr>
              <a:xfrm flipH="1">
                <a:off x="4572002" y="1476001"/>
                <a:ext cx="323998" cy="172374"/>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4752000" y="2016000"/>
                <a:ext cx="2772000" cy="1302871"/>
                <a:chOff x="1907704" y="2006963"/>
                <a:chExt cx="4968000" cy="2349037"/>
              </a:xfrm>
            </p:grpSpPr>
            <p:sp>
              <p:nvSpPr>
                <p:cNvPr id="66" name="Rectangle 65"/>
                <p:cNvSpPr/>
                <p:nvPr/>
              </p:nvSpPr>
              <p:spPr>
                <a:xfrm>
                  <a:off x="1907704" y="2016000"/>
                  <a:ext cx="4968000" cy="234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95"/>
                <p:cNvSpPr>
                  <a:spLocks noChangeAspect="1" noChangeArrowheads="1"/>
                </p:cNvSpPr>
                <p:nvPr/>
              </p:nvSpPr>
              <p:spPr bwMode="auto">
                <a:xfrm>
                  <a:off x="1944000" y="3060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Oval 96"/>
                <p:cNvSpPr>
                  <a:spLocks noChangeAspect="1" noChangeArrowheads="1"/>
                </p:cNvSpPr>
                <p:nvPr/>
              </p:nvSpPr>
              <p:spPr bwMode="auto">
                <a:xfrm>
                  <a:off x="1944000" y="3276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Oval 106"/>
                <p:cNvSpPr>
                  <a:spLocks noChangeAspect="1" noChangeArrowheads="1"/>
                </p:cNvSpPr>
                <p:nvPr/>
              </p:nvSpPr>
              <p:spPr bwMode="auto">
                <a:xfrm>
                  <a:off x="5220776" y="3060000"/>
                  <a:ext cx="193847" cy="194917"/>
                </a:xfrm>
                <a:prstGeom prst="ellipse">
                  <a:avLst/>
                </a:prstGeom>
                <a:noFill/>
                <a:ln w="9525">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Oval 93"/>
                <p:cNvSpPr>
                  <a:spLocks noChangeAspect="1" noChangeArrowheads="1"/>
                </p:cNvSpPr>
                <p:nvPr/>
              </p:nvSpPr>
              <p:spPr bwMode="auto">
                <a:xfrm>
                  <a:off x="1980000" y="2628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Oval 94"/>
                <p:cNvSpPr>
                  <a:spLocks noChangeAspect="1" noChangeArrowheads="1"/>
                </p:cNvSpPr>
                <p:nvPr/>
              </p:nvSpPr>
              <p:spPr bwMode="auto">
                <a:xfrm>
                  <a:off x="1980000" y="2844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Oval 105"/>
                <p:cNvSpPr>
                  <a:spLocks noChangeAspect="1" noChangeArrowheads="1"/>
                </p:cNvSpPr>
                <p:nvPr/>
              </p:nvSpPr>
              <p:spPr bwMode="auto">
                <a:xfrm>
                  <a:off x="5220072" y="2772000"/>
                  <a:ext cx="193847" cy="194917"/>
                </a:xfrm>
                <a:prstGeom prst="ellipse">
                  <a:avLst/>
                </a:prstGeom>
                <a:noFill/>
                <a:ln w="9525">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Rounded Rectangle 72"/>
                <p:cNvSpPr/>
                <p:nvPr/>
              </p:nvSpPr>
              <p:spPr bwMode="auto">
                <a:xfrm>
                  <a:off x="1980000" y="2628000"/>
                  <a:ext cx="4824000" cy="36000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74" name="Group 73"/>
                <p:cNvGrpSpPr/>
                <p:nvPr/>
              </p:nvGrpSpPr>
              <p:grpSpPr>
                <a:xfrm>
                  <a:off x="2196064" y="2880000"/>
                  <a:ext cx="2952000" cy="72000"/>
                  <a:chOff x="4605130" y="2564904"/>
                  <a:chExt cx="2067780" cy="50030"/>
                </a:xfrm>
              </p:grpSpPr>
              <p:sp>
                <p:nvSpPr>
                  <p:cNvPr id="131" name="AutoShape 5"/>
                  <p:cNvSpPr>
                    <a:spLocks noChangeArrowheads="1"/>
                  </p:cNvSpPr>
                  <p:nvPr/>
                </p:nvSpPr>
                <p:spPr bwMode="auto">
                  <a:xfrm rot="10800000">
                    <a:off x="5644284"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 name="AutoShape 6"/>
                  <p:cNvSpPr>
                    <a:spLocks noChangeArrowheads="1"/>
                  </p:cNvSpPr>
                  <p:nvPr/>
                </p:nvSpPr>
                <p:spPr bwMode="auto">
                  <a:xfrm rot="10800000">
                    <a:off x="5992669"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 name="AutoShape 7"/>
                  <p:cNvSpPr>
                    <a:spLocks noChangeArrowheads="1"/>
                  </p:cNvSpPr>
                  <p:nvPr/>
                </p:nvSpPr>
                <p:spPr bwMode="auto">
                  <a:xfrm rot="10800000">
                    <a:off x="6108798"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4" name="AutoShape 8"/>
                  <p:cNvSpPr>
                    <a:spLocks noChangeArrowheads="1"/>
                  </p:cNvSpPr>
                  <p:nvPr/>
                </p:nvSpPr>
                <p:spPr bwMode="auto">
                  <a:xfrm rot="10800000">
                    <a:off x="6224926"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5" name="AutoShape 9"/>
                  <p:cNvSpPr>
                    <a:spLocks noChangeArrowheads="1"/>
                  </p:cNvSpPr>
                  <p:nvPr/>
                </p:nvSpPr>
                <p:spPr bwMode="auto">
                  <a:xfrm rot="10800000">
                    <a:off x="6341055"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6" name="AutoShape 10"/>
                  <p:cNvSpPr>
                    <a:spLocks noChangeArrowheads="1"/>
                  </p:cNvSpPr>
                  <p:nvPr/>
                </p:nvSpPr>
                <p:spPr bwMode="auto">
                  <a:xfrm rot="10800000">
                    <a:off x="6457184"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7" name="AutoShape 11"/>
                  <p:cNvSpPr>
                    <a:spLocks noChangeArrowheads="1"/>
                  </p:cNvSpPr>
                  <p:nvPr/>
                </p:nvSpPr>
                <p:spPr bwMode="auto">
                  <a:xfrm rot="10800000">
                    <a:off x="6573371"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463 w 21600"/>
                      <a:gd name="T13" fmla="*/ 4447 h 21600"/>
                      <a:gd name="T14" fmla="*/ 17137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8" name="AutoShape 108"/>
                  <p:cNvSpPr>
                    <a:spLocks noChangeArrowheads="1"/>
                  </p:cNvSpPr>
                  <p:nvPr/>
                </p:nvSpPr>
                <p:spPr bwMode="auto">
                  <a:xfrm rot="10800000">
                    <a:off x="5528155"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9" name="AutoShape 109"/>
                  <p:cNvSpPr>
                    <a:spLocks noChangeArrowheads="1"/>
                  </p:cNvSpPr>
                  <p:nvPr/>
                </p:nvSpPr>
                <p:spPr bwMode="auto">
                  <a:xfrm rot="10800000">
                    <a:off x="5760412"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0" name="AutoShape 6"/>
                  <p:cNvSpPr>
                    <a:spLocks noChangeArrowheads="1"/>
                  </p:cNvSpPr>
                  <p:nvPr/>
                </p:nvSpPr>
                <p:spPr bwMode="auto">
                  <a:xfrm rot="10800000">
                    <a:off x="5876541"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1" name="AutoShape 6"/>
                  <p:cNvSpPr>
                    <a:spLocks noChangeArrowheads="1"/>
                  </p:cNvSpPr>
                  <p:nvPr/>
                </p:nvSpPr>
                <p:spPr bwMode="auto">
                  <a:xfrm rot="10800000">
                    <a:off x="4837387"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2" name="AutoShape 7"/>
                  <p:cNvSpPr>
                    <a:spLocks noChangeArrowheads="1"/>
                  </p:cNvSpPr>
                  <p:nvPr/>
                </p:nvSpPr>
                <p:spPr bwMode="auto">
                  <a:xfrm rot="10800000">
                    <a:off x="4953516"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 name="AutoShape 8"/>
                  <p:cNvSpPr>
                    <a:spLocks noChangeArrowheads="1"/>
                  </p:cNvSpPr>
                  <p:nvPr/>
                </p:nvSpPr>
                <p:spPr bwMode="auto">
                  <a:xfrm rot="10800000">
                    <a:off x="5069644"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 name="AutoShape 9"/>
                  <p:cNvSpPr>
                    <a:spLocks noChangeArrowheads="1"/>
                  </p:cNvSpPr>
                  <p:nvPr/>
                </p:nvSpPr>
                <p:spPr bwMode="auto">
                  <a:xfrm rot="10800000">
                    <a:off x="5185773"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5" name="AutoShape 10"/>
                  <p:cNvSpPr>
                    <a:spLocks noChangeArrowheads="1"/>
                  </p:cNvSpPr>
                  <p:nvPr/>
                </p:nvSpPr>
                <p:spPr bwMode="auto">
                  <a:xfrm rot="10800000">
                    <a:off x="5301902"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6" name="AutoShape 11"/>
                  <p:cNvSpPr>
                    <a:spLocks noChangeArrowheads="1"/>
                  </p:cNvSpPr>
                  <p:nvPr/>
                </p:nvSpPr>
                <p:spPr bwMode="auto">
                  <a:xfrm rot="10800000">
                    <a:off x="5418089"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463 w 21600"/>
                      <a:gd name="T13" fmla="*/ 4447 h 21600"/>
                      <a:gd name="T14" fmla="*/ 17137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7" name="AutoShape 109"/>
                  <p:cNvSpPr>
                    <a:spLocks noChangeArrowheads="1"/>
                  </p:cNvSpPr>
                  <p:nvPr/>
                </p:nvSpPr>
                <p:spPr bwMode="auto">
                  <a:xfrm rot="10800000">
                    <a:off x="4605130"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8" name="AutoShape 6"/>
                  <p:cNvSpPr>
                    <a:spLocks noChangeArrowheads="1"/>
                  </p:cNvSpPr>
                  <p:nvPr/>
                </p:nvSpPr>
                <p:spPr bwMode="auto">
                  <a:xfrm rot="10800000">
                    <a:off x="4721259"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75" name="Group 74"/>
                <p:cNvGrpSpPr/>
                <p:nvPr/>
              </p:nvGrpSpPr>
              <p:grpSpPr>
                <a:xfrm>
                  <a:off x="5472000" y="2880000"/>
                  <a:ext cx="1147970" cy="80962"/>
                  <a:chOff x="2495112" y="1404000"/>
                  <a:chExt cx="1147970" cy="80962"/>
                </a:xfrm>
              </p:grpSpPr>
              <p:sp>
                <p:nvSpPr>
                  <p:cNvPr id="121" name="Trapezoid 120"/>
                  <p:cNvSpPr/>
                  <p:nvPr/>
                </p:nvSpPr>
                <p:spPr bwMode="auto">
                  <a:xfrm>
                    <a:off x="3427184" y="1404000"/>
                    <a:ext cx="100013"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 name="Trapezoid 121"/>
                  <p:cNvSpPr/>
                  <p:nvPr/>
                </p:nvSpPr>
                <p:spPr bwMode="auto">
                  <a:xfrm>
                    <a:off x="3195409"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3" name="Trapezoid 122"/>
                  <p:cNvSpPr/>
                  <p:nvPr/>
                </p:nvSpPr>
                <p:spPr bwMode="auto">
                  <a:xfrm>
                    <a:off x="3079522"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4" name="Trapezoid 123"/>
                  <p:cNvSpPr/>
                  <p:nvPr/>
                </p:nvSpPr>
                <p:spPr bwMode="auto">
                  <a:xfrm>
                    <a:off x="2962047"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5" name="Trapezoid 124"/>
                  <p:cNvSpPr/>
                  <p:nvPr/>
                </p:nvSpPr>
                <p:spPr bwMode="auto">
                  <a:xfrm>
                    <a:off x="3311297"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6" name="Trapezoid 125"/>
                  <p:cNvSpPr/>
                  <p:nvPr/>
                </p:nvSpPr>
                <p:spPr bwMode="auto">
                  <a:xfrm>
                    <a:off x="2846159" y="1404000"/>
                    <a:ext cx="100013"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7" name="Trapezoid 126"/>
                  <p:cNvSpPr/>
                  <p:nvPr/>
                </p:nvSpPr>
                <p:spPr bwMode="auto">
                  <a:xfrm>
                    <a:off x="2730273"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8" name="Trapezoid 127"/>
                  <p:cNvSpPr/>
                  <p:nvPr/>
                </p:nvSpPr>
                <p:spPr bwMode="auto">
                  <a:xfrm>
                    <a:off x="3543070"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9" name="Trapezoid 128"/>
                  <p:cNvSpPr/>
                  <p:nvPr/>
                </p:nvSpPr>
                <p:spPr bwMode="auto">
                  <a:xfrm>
                    <a:off x="2612587"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0" name="Trapezoid 129"/>
                  <p:cNvSpPr/>
                  <p:nvPr/>
                </p:nvSpPr>
                <p:spPr bwMode="auto">
                  <a:xfrm>
                    <a:off x="2495112"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76" name="Group 75"/>
                <p:cNvGrpSpPr/>
                <p:nvPr/>
              </p:nvGrpSpPr>
              <p:grpSpPr>
                <a:xfrm rot="10800000">
                  <a:off x="5472000" y="3096000"/>
                  <a:ext cx="1147970" cy="80962"/>
                  <a:chOff x="2495112" y="1404000"/>
                  <a:chExt cx="1147970" cy="80962"/>
                </a:xfrm>
              </p:grpSpPr>
              <p:sp>
                <p:nvSpPr>
                  <p:cNvPr id="111" name="Trapezoid 110"/>
                  <p:cNvSpPr/>
                  <p:nvPr/>
                </p:nvSpPr>
                <p:spPr bwMode="auto">
                  <a:xfrm>
                    <a:off x="3427184" y="1404000"/>
                    <a:ext cx="100013"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 name="Trapezoid 111"/>
                  <p:cNvSpPr/>
                  <p:nvPr/>
                </p:nvSpPr>
                <p:spPr bwMode="auto">
                  <a:xfrm>
                    <a:off x="3195409"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3" name="Trapezoid 112"/>
                  <p:cNvSpPr/>
                  <p:nvPr/>
                </p:nvSpPr>
                <p:spPr bwMode="auto">
                  <a:xfrm>
                    <a:off x="3079522"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4" name="Trapezoid 113"/>
                  <p:cNvSpPr/>
                  <p:nvPr/>
                </p:nvSpPr>
                <p:spPr bwMode="auto">
                  <a:xfrm>
                    <a:off x="2962047"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5" name="Trapezoid 114"/>
                  <p:cNvSpPr/>
                  <p:nvPr/>
                </p:nvSpPr>
                <p:spPr bwMode="auto">
                  <a:xfrm>
                    <a:off x="3311297"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6" name="Trapezoid 115"/>
                  <p:cNvSpPr/>
                  <p:nvPr/>
                </p:nvSpPr>
                <p:spPr bwMode="auto">
                  <a:xfrm>
                    <a:off x="2846159" y="1404000"/>
                    <a:ext cx="100013"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7" name="Trapezoid 116"/>
                  <p:cNvSpPr/>
                  <p:nvPr/>
                </p:nvSpPr>
                <p:spPr bwMode="auto">
                  <a:xfrm>
                    <a:off x="2730273"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8" name="Trapezoid 117"/>
                  <p:cNvSpPr/>
                  <p:nvPr/>
                </p:nvSpPr>
                <p:spPr bwMode="auto">
                  <a:xfrm>
                    <a:off x="3543070"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9" name="Trapezoid 118"/>
                  <p:cNvSpPr/>
                  <p:nvPr/>
                </p:nvSpPr>
                <p:spPr bwMode="auto">
                  <a:xfrm>
                    <a:off x="2612587"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0" name="Trapezoid 119"/>
                  <p:cNvSpPr/>
                  <p:nvPr/>
                </p:nvSpPr>
                <p:spPr bwMode="auto">
                  <a:xfrm>
                    <a:off x="2495112"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77" name="Oval 95"/>
                <p:cNvSpPr>
                  <a:spLocks noChangeAspect="1" noChangeArrowheads="1"/>
                </p:cNvSpPr>
                <p:nvPr/>
              </p:nvSpPr>
              <p:spPr bwMode="auto">
                <a:xfrm>
                  <a:off x="6660000" y="3060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Oval 96"/>
                <p:cNvSpPr>
                  <a:spLocks noChangeAspect="1" noChangeArrowheads="1"/>
                </p:cNvSpPr>
                <p:nvPr/>
              </p:nvSpPr>
              <p:spPr bwMode="auto">
                <a:xfrm>
                  <a:off x="6660000" y="3276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Rounded Rectangle 78"/>
                <p:cNvSpPr/>
                <p:nvPr/>
              </p:nvSpPr>
              <p:spPr bwMode="auto">
                <a:xfrm>
                  <a:off x="1944000" y="3060000"/>
                  <a:ext cx="4860000" cy="36000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80" name="Group 79"/>
                <p:cNvGrpSpPr/>
                <p:nvPr/>
              </p:nvGrpSpPr>
              <p:grpSpPr>
                <a:xfrm>
                  <a:off x="2195736" y="2664000"/>
                  <a:ext cx="305021" cy="72000"/>
                  <a:chOff x="7272000" y="2340000"/>
                  <a:chExt cx="305021" cy="72000"/>
                </a:xfrm>
              </p:grpSpPr>
              <p:sp>
                <p:nvSpPr>
                  <p:cNvPr id="109" name="AutoShape 49"/>
                  <p:cNvSpPr>
                    <a:spLocks noChangeAspect="1" noChangeArrowheads="1"/>
                  </p:cNvSpPr>
                  <p:nvPr/>
                </p:nvSpPr>
                <p:spPr bwMode="auto">
                  <a:xfrm>
                    <a:off x="7272000" y="2340000"/>
                    <a:ext cx="143021" cy="72000"/>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0" name="AutoShape 49"/>
                  <p:cNvSpPr>
                    <a:spLocks noChangeAspect="1" noChangeArrowheads="1"/>
                  </p:cNvSpPr>
                  <p:nvPr/>
                </p:nvSpPr>
                <p:spPr bwMode="auto">
                  <a:xfrm>
                    <a:off x="7434000" y="2340000"/>
                    <a:ext cx="143021" cy="72000"/>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81" name="Oval 93"/>
                <p:cNvSpPr>
                  <a:spLocks noChangeAspect="1" noChangeArrowheads="1"/>
                </p:cNvSpPr>
                <p:nvPr/>
              </p:nvSpPr>
              <p:spPr bwMode="auto">
                <a:xfrm>
                  <a:off x="6660631" y="2628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Oval 94"/>
                <p:cNvSpPr>
                  <a:spLocks noChangeAspect="1" noChangeArrowheads="1"/>
                </p:cNvSpPr>
                <p:nvPr/>
              </p:nvSpPr>
              <p:spPr bwMode="auto">
                <a:xfrm>
                  <a:off x="6660631" y="2844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3" name="Group 82"/>
                <p:cNvGrpSpPr/>
                <p:nvPr/>
              </p:nvGrpSpPr>
              <p:grpSpPr>
                <a:xfrm rot="10800000">
                  <a:off x="2123728" y="3096000"/>
                  <a:ext cx="2952000" cy="72000"/>
                  <a:chOff x="4605130" y="2564904"/>
                  <a:chExt cx="2067780" cy="50030"/>
                </a:xfrm>
              </p:grpSpPr>
              <p:sp>
                <p:nvSpPr>
                  <p:cNvPr id="91" name="AutoShape 5"/>
                  <p:cNvSpPr>
                    <a:spLocks noChangeArrowheads="1"/>
                  </p:cNvSpPr>
                  <p:nvPr/>
                </p:nvSpPr>
                <p:spPr bwMode="auto">
                  <a:xfrm rot="10800000">
                    <a:off x="5644284"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2" name="AutoShape 6"/>
                  <p:cNvSpPr>
                    <a:spLocks noChangeArrowheads="1"/>
                  </p:cNvSpPr>
                  <p:nvPr/>
                </p:nvSpPr>
                <p:spPr bwMode="auto">
                  <a:xfrm rot="10800000">
                    <a:off x="5992669"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3" name="AutoShape 7"/>
                  <p:cNvSpPr>
                    <a:spLocks noChangeArrowheads="1"/>
                  </p:cNvSpPr>
                  <p:nvPr/>
                </p:nvSpPr>
                <p:spPr bwMode="auto">
                  <a:xfrm rot="10800000">
                    <a:off x="6108798"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4" name="AutoShape 8"/>
                  <p:cNvSpPr>
                    <a:spLocks noChangeArrowheads="1"/>
                  </p:cNvSpPr>
                  <p:nvPr/>
                </p:nvSpPr>
                <p:spPr bwMode="auto">
                  <a:xfrm rot="10800000">
                    <a:off x="6224926"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5" name="AutoShape 9"/>
                  <p:cNvSpPr>
                    <a:spLocks noChangeArrowheads="1"/>
                  </p:cNvSpPr>
                  <p:nvPr/>
                </p:nvSpPr>
                <p:spPr bwMode="auto">
                  <a:xfrm rot="10800000">
                    <a:off x="6341055"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6" name="AutoShape 10"/>
                  <p:cNvSpPr>
                    <a:spLocks noChangeArrowheads="1"/>
                  </p:cNvSpPr>
                  <p:nvPr/>
                </p:nvSpPr>
                <p:spPr bwMode="auto">
                  <a:xfrm rot="10800000">
                    <a:off x="6457184"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7" name="AutoShape 11"/>
                  <p:cNvSpPr>
                    <a:spLocks noChangeArrowheads="1"/>
                  </p:cNvSpPr>
                  <p:nvPr/>
                </p:nvSpPr>
                <p:spPr bwMode="auto">
                  <a:xfrm rot="10800000">
                    <a:off x="6573371"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463 w 21600"/>
                      <a:gd name="T13" fmla="*/ 4447 h 21600"/>
                      <a:gd name="T14" fmla="*/ 17137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8" name="AutoShape 108"/>
                  <p:cNvSpPr>
                    <a:spLocks noChangeArrowheads="1"/>
                  </p:cNvSpPr>
                  <p:nvPr/>
                </p:nvSpPr>
                <p:spPr bwMode="auto">
                  <a:xfrm rot="10800000">
                    <a:off x="5528155"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9" name="AutoShape 109"/>
                  <p:cNvSpPr>
                    <a:spLocks noChangeArrowheads="1"/>
                  </p:cNvSpPr>
                  <p:nvPr/>
                </p:nvSpPr>
                <p:spPr bwMode="auto">
                  <a:xfrm rot="10800000">
                    <a:off x="5760412"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0" name="AutoShape 6"/>
                  <p:cNvSpPr>
                    <a:spLocks noChangeArrowheads="1"/>
                  </p:cNvSpPr>
                  <p:nvPr/>
                </p:nvSpPr>
                <p:spPr bwMode="auto">
                  <a:xfrm rot="10800000">
                    <a:off x="5876541"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1" name="AutoShape 6"/>
                  <p:cNvSpPr>
                    <a:spLocks noChangeArrowheads="1"/>
                  </p:cNvSpPr>
                  <p:nvPr/>
                </p:nvSpPr>
                <p:spPr bwMode="auto">
                  <a:xfrm rot="10800000">
                    <a:off x="4837387"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 name="AutoShape 7"/>
                  <p:cNvSpPr>
                    <a:spLocks noChangeArrowheads="1"/>
                  </p:cNvSpPr>
                  <p:nvPr/>
                </p:nvSpPr>
                <p:spPr bwMode="auto">
                  <a:xfrm rot="10800000">
                    <a:off x="4953516"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 name="AutoShape 8"/>
                  <p:cNvSpPr>
                    <a:spLocks noChangeArrowheads="1"/>
                  </p:cNvSpPr>
                  <p:nvPr/>
                </p:nvSpPr>
                <p:spPr bwMode="auto">
                  <a:xfrm rot="10800000">
                    <a:off x="5069644"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 name="AutoShape 9"/>
                  <p:cNvSpPr>
                    <a:spLocks noChangeArrowheads="1"/>
                  </p:cNvSpPr>
                  <p:nvPr/>
                </p:nvSpPr>
                <p:spPr bwMode="auto">
                  <a:xfrm rot="10800000">
                    <a:off x="5185773"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 name="AutoShape 10"/>
                  <p:cNvSpPr>
                    <a:spLocks noChangeArrowheads="1"/>
                  </p:cNvSpPr>
                  <p:nvPr/>
                </p:nvSpPr>
                <p:spPr bwMode="auto">
                  <a:xfrm rot="10800000">
                    <a:off x="5301902"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6" name="AutoShape 11"/>
                  <p:cNvSpPr>
                    <a:spLocks noChangeArrowheads="1"/>
                  </p:cNvSpPr>
                  <p:nvPr/>
                </p:nvSpPr>
                <p:spPr bwMode="auto">
                  <a:xfrm rot="10800000">
                    <a:off x="5418089"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463 w 21600"/>
                      <a:gd name="T13" fmla="*/ 4447 h 21600"/>
                      <a:gd name="T14" fmla="*/ 17137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7" name="AutoShape 109"/>
                  <p:cNvSpPr>
                    <a:spLocks noChangeArrowheads="1"/>
                  </p:cNvSpPr>
                  <p:nvPr/>
                </p:nvSpPr>
                <p:spPr bwMode="auto">
                  <a:xfrm rot="10800000">
                    <a:off x="4605130"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8" name="AutoShape 6"/>
                  <p:cNvSpPr>
                    <a:spLocks noChangeArrowheads="1"/>
                  </p:cNvSpPr>
                  <p:nvPr/>
                </p:nvSpPr>
                <p:spPr bwMode="auto">
                  <a:xfrm rot="10800000">
                    <a:off x="4721259"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4" name="Group 83"/>
                <p:cNvGrpSpPr/>
                <p:nvPr/>
              </p:nvGrpSpPr>
              <p:grpSpPr>
                <a:xfrm rot="10800000">
                  <a:off x="2123729" y="3312000"/>
                  <a:ext cx="305021" cy="72000"/>
                  <a:chOff x="6948000" y="2340000"/>
                  <a:chExt cx="305021" cy="72000"/>
                </a:xfrm>
              </p:grpSpPr>
              <p:sp>
                <p:nvSpPr>
                  <p:cNvPr id="89" name="AutoShape 50"/>
                  <p:cNvSpPr>
                    <a:spLocks noChangeAspect="1" noChangeArrowheads="1"/>
                  </p:cNvSpPr>
                  <p:nvPr/>
                </p:nvSpPr>
                <p:spPr bwMode="auto">
                  <a:xfrm>
                    <a:off x="7110000" y="2340000"/>
                    <a:ext cx="143021" cy="72000"/>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0" name="AutoShape 51"/>
                  <p:cNvSpPr>
                    <a:spLocks noChangeAspect="1" noChangeArrowheads="1"/>
                  </p:cNvSpPr>
                  <p:nvPr/>
                </p:nvSpPr>
                <p:spPr bwMode="auto">
                  <a:xfrm>
                    <a:off x="6948000" y="2340000"/>
                    <a:ext cx="143021" cy="72000"/>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85" name="Rectangle 84"/>
                <p:cNvSpPr/>
                <p:nvPr/>
              </p:nvSpPr>
              <p:spPr>
                <a:xfrm>
                  <a:off x="1907704" y="2340000"/>
                  <a:ext cx="4968000" cy="180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p:cNvSpPr/>
                <p:nvPr/>
              </p:nvSpPr>
              <p:spPr>
                <a:xfrm>
                  <a:off x="1907704" y="3465112"/>
                  <a:ext cx="4968000" cy="72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7" name="Straight Connector 86"/>
                <p:cNvCxnSpPr/>
                <p:nvPr/>
              </p:nvCxnSpPr>
              <p:spPr>
                <a:xfrm>
                  <a:off x="5158432" y="2006963"/>
                  <a:ext cx="0" cy="2340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907704" y="3960000"/>
                  <a:ext cx="4968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1440000" y="2592000"/>
                <a:ext cx="432000" cy="432907"/>
                <a:chOff x="7668344" y="2625557"/>
                <a:chExt cx="432000" cy="432000"/>
              </a:xfrm>
            </p:grpSpPr>
            <p:sp>
              <p:nvSpPr>
                <p:cNvPr id="61" name="Oval 60"/>
                <p:cNvSpPr>
                  <a:spLocks noChangeAspect="1"/>
                </p:cNvSpPr>
                <p:nvPr/>
              </p:nvSpPr>
              <p:spPr>
                <a:xfrm>
                  <a:off x="7668344" y="2625557"/>
                  <a:ext cx="432000" cy="432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a:spLocks noChangeAspect="1"/>
                </p:cNvSpPr>
                <p:nvPr/>
              </p:nvSpPr>
              <p:spPr>
                <a:xfrm>
                  <a:off x="7704720" y="2661557"/>
                  <a:ext cx="360000" cy="360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p:cNvSpPr>
                  <a:spLocks noChangeAspect="1"/>
                </p:cNvSpPr>
                <p:nvPr/>
              </p:nvSpPr>
              <p:spPr>
                <a:xfrm>
                  <a:off x="7740720" y="2697557"/>
                  <a:ext cx="288000" cy="28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p:cNvSpPr>
                  <a:spLocks noChangeAspect="1"/>
                </p:cNvSpPr>
                <p:nvPr/>
              </p:nvSpPr>
              <p:spPr>
                <a:xfrm>
                  <a:off x="7776720" y="2733557"/>
                  <a:ext cx="216000" cy="216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p:cNvSpPr>
                  <a:spLocks noChangeAspect="1"/>
                </p:cNvSpPr>
                <p:nvPr/>
              </p:nvSpPr>
              <p:spPr>
                <a:xfrm>
                  <a:off x="7812000" y="2772000"/>
                  <a:ext cx="144000" cy="14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6" name="TextBox 55"/>
              <p:cNvSpPr txBox="1"/>
              <p:nvPr/>
            </p:nvSpPr>
            <p:spPr>
              <a:xfrm>
                <a:off x="648000" y="1902353"/>
                <a:ext cx="1070339" cy="299295"/>
              </a:xfrm>
              <a:prstGeom prst="rect">
                <a:avLst/>
              </a:prstGeom>
              <a:noFill/>
            </p:spPr>
            <p:txBody>
              <a:bodyPr wrap="none" lIns="72000" tIns="72000" rIns="72000" bIns="72000" rtlCol="0" anchor="ctr" anchorCtr="1">
                <a:spAutoFit/>
              </a:bodyPr>
              <a:lstStyle>
                <a:defPPr>
                  <a:defRPr lang="en-US"/>
                </a:defPPr>
                <a:lvl1pPr>
                  <a:defRPr sz="1000">
                    <a:latin typeface="Arial Rounded MT Bold" panose="020F0704030504030204" pitchFamily="34" charset="0"/>
                  </a:defRPr>
                </a:lvl1pPr>
              </a:lstStyle>
              <a:p>
                <a:r>
                  <a:rPr lang="en-GB" i="1" dirty="0" smtClean="0"/>
                  <a:t>Reinforcement</a:t>
                </a:r>
                <a:endParaRPr lang="en-GB" i="1" dirty="0"/>
              </a:p>
            </p:txBody>
          </p:sp>
          <p:cxnSp>
            <p:nvCxnSpPr>
              <p:cNvPr id="57" name="Straight Arrow Connector 56"/>
              <p:cNvCxnSpPr/>
              <p:nvPr/>
            </p:nvCxnSpPr>
            <p:spPr>
              <a:xfrm>
                <a:off x="1188000" y="2162322"/>
                <a:ext cx="324000" cy="403478"/>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8172759" y="1722353"/>
                <a:ext cx="656765" cy="299295"/>
              </a:xfrm>
              <a:prstGeom prst="rect">
                <a:avLst/>
              </a:prstGeom>
              <a:noFill/>
            </p:spPr>
            <p:txBody>
              <a:bodyPr wrap="none" lIns="72000" tIns="72000" rIns="72000" bIns="72000" rtlCol="0" anchor="ctr" anchorCtr="1">
                <a:spAutoFit/>
              </a:bodyPr>
              <a:lstStyle>
                <a:defPPr>
                  <a:defRPr lang="en-US"/>
                </a:defPPr>
                <a:lvl1pPr>
                  <a:defRPr sz="1000">
                    <a:latin typeface="Arial Rounded MT Bold" panose="020F0704030504030204" pitchFamily="34" charset="0"/>
                  </a:defRPr>
                </a:lvl1pPr>
              </a:lstStyle>
              <a:p>
                <a:r>
                  <a:rPr lang="en-GB" i="1" dirty="0" smtClean="0"/>
                  <a:t>Prepreg</a:t>
                </a:r>
                <a:endParaRPr lang="en-GB" i="1" dirty="0"/>
              </a:p>
            </p:txBody>
          </p:sp>
          <p:cxnSp>
            <p:nvCxnSpPr>
              <p:cNvPr id="59" name="Straight Arrow Connector 58"/>
              <p:cNvCxnSpPr/>
              <p:nvPr/>
            </p:nvCxnSpPr>
            <p:spPr>
              <a:xfrm flipH="1">
                <a:off x="8423657" y="1997000"/>
                <a:ext cx="91102" cy="568800"/>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49" idx="0"/>
                <a:endCxn id="61" idx="0"/>
              </p:cNvCxnSpPr>
              <p:nvPr/>
            </p:nvCxnSpPr>
            <p:spPr>
              <a:xfrm flipH="1">
                <a:off x="1656000" y="2592000"/>
                <a:ext cx="669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293829" y="1944000"/>
              <a:ext cx="288000" cy="1445446"/>
              <a:chOff x="4846477" y="610864"/>
              <a:chExt cx="533621" cy="4194767"/>
            </a:xfrm>
          </p:grpSpPr>
          <p:grpSp>
            <p:nvGrpSpPr>
              <p:cNvPr id="31" name="Group 30"/>
              <p:cNvGrpSpPr/>
              <p:nvPr/>
            </p:nvGrpSpPr>
            <p:grpSpPr>
              <a:xfrm>
                <a:off x="4949656" y="610864"/>
                <a:ext cx="430442" cy="4089898"/>
                <a:chOff x="4682243" y="746144"/>
                <a:chExt cx="430442" cy="4089898"/>
              </a:xfrm>
            </p:grpSpPr>
            <p:sp>
              <p:nvSpPr>
                <p:cNvPr id="39" name="Parallelogram 38"/>
                <p:cNvSpPr/>
                <p:nvPr/>
              </p:nvSpPr>
              <p:spPr>
                <a:xfrm>
                  <a:off x="4724142" y="248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Parallelogram 39"/>
                <p:cNvSpPr/>
                <p:nvPr/>
              </p:nvSpPr>
              <p:spPr>
                <a:xfrm>
                  <a:off x="4824000" y="104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p:cNvCxnSpPr>
                  <a:endCxn id="40" idx="3"/>
                </p:cNvCxnSpPr>
                <p:nvPr/>
              </p:nvCxnSpPr>
              <p:spPr>
                <a:xfrm flipH="1">
                  <a:off x="4864466" y="746144"/>
                  <a:ext cx="248219" cy="195385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9" idx="1"/>
                </p:cNvCxnSpPr>
                <p:nvPr/>
              </p:nvCxnSpPr>
              <p:spPr>
                <a:xfrm flipH="1">
                  <a:off x="4682243" y="2484001"/>
                  <a:ext cx="289433" cy="235204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3"/>
                  <a:endCxn id="39" idx="1"/>
                </p:cNvCxnSpPr>
                <p:nvPr/>
              </p:nvCxnSpPr>
              <p:spPr>
                <a:xfrm flipV="1">
                  <a:off x="4864467" y="2484000"/>
                  <a:ext cx="107208"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4846477" y="710149"/>
                <a:ext cx="433078" cy="4095482"/>
                <a:chOff x="4693219" y="565723"/>
                <a:chExt cx="433078" cy="4095482"/>
              </a:xfrm>
            </p:grpSpPr>
            <p:sp>
              <p:nvSpPr>
                <p:cNvPr id="34" name="Parallelogram 33"/>
                <p:cNvSpPr/>
                <p:nvPr/>
              </p:nvSpPr>
              <p:spPr>
                <a:xfrm>
                  <a:off x="4724142" y="248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Parallelogram 34"/>
                <p:cNvSpPr/>
                <p:nvPr/>
              </p:nvSpPr>
              <p:spPr>
                <a:xfrm>
                  <a:off x="4824000" y="104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p:cNvCxnSpPr>
                  <a:endCxn id="35" idx="3"/>
                </p:cNvCxnSpPr>
                <p:nvPr/>
              </p:nvCxnSpPr>
              <p:spPr>
                <a:xfrm flipH="1">
                  <a:off x="4864466" y="565723"/>
                  <a:ext cx="261831" cy="213427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4" idx="1"/>
                </p:cNvCxnSpPr>
                <p:nvPr/>
              </p:nvCxnSpPr>
              <p:spPr>
                <a:xfrm flipH="1">
                  <a:off x="4693219" y="2484001"/>
                  <a:ext cx="278457" cy="217720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5" idx="3"/>
                  <a:endCxn id="34" idx="1"/>
                </p:cNvCxnSpPr>
                <p:nvPr/>
              </p:nvCxnSpPr>
              <p:spPr>
                <a:xfrm flipV="1">
                  <a:off x="4864467" y="2484000"/>
                  <a:ext cx="107208"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Rectangle 32"/>
              <p:cNvSpPr/>
              <p:nvPr/>
            </p:nvSpPr>
            <p:spPr>
              <a:xfrm>
                <a:off x="5077212" y="2563974"/>
                <a:ext cx="108000" cy="6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p:cNvGrpSpPr/>
            <p:nvPr/>
          </p:nvGrpSpPr>
          <p:grpSpPr>
            <a:xfrm>
              <a:off x="6661829" y="1944000"/>
              <a:ext cx="288000" cy="1445446"/>
              <a:chOff x="4846477" y="610864"/>
              <a:chExt cx="533621" cy="4194767"/>
            </a:xfrm>
          </p:grpSpPr>
          <p:grpSp>
            <p:nvGrpSpPr>
              <p:cNvPr id="18" name="Group 17"/>
              <p:cNvGrpSpPr/>
              <p:nvPr/>
            </p:nvGrpSpPr>
            <p:grpSpPr>
              <a:xfrm>
                <a:off x="4949656" y="610864"/>
                <a:ext cx="430442" cy="4089898"/>
                <a:chOff x="4682243" y="746144"/>
                <a:chExt cx="430442" cy="4089898"/>
              </a:xfrm>
            </p:grpSpPr>
            <p:sp>
              <p:nvSpPr>
                <p:cNvPr id="26" name="Parallelogram 25"/>
                <p:cNvSpPr/>
                <p:nvPr/>
              </p:nvSpPr>
              <p:spPr>
                <a:xfrm>
                  <a:off x="4724142" y="248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Parallelogram 26"/>
                <p:cNvSpPr/>
                <p:nvPr/>
              </p:nvSpPr>
              <p:spPr>
                <a:xfrm>
                  <a:off x="4824000" y="104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p:cNvCxnSpPr>
                  <a:endCxn id="27" idx="3"/>
                </p:cNvCxnSpPr>
                <p:nvPr/>
              </p:nvCxnSpPr>
              <p:spPr>
                <a:xfrm flipH="1">
                  <a:off x="4864466" y="746144"/>
                  <a:ext cx="248219" cy="195385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6" idx="1"/>
                </p:cNvCxnSpPr>
                <p:nvPr/>
              </p:nvCxnSpPr>
              <p:spPr>
                <a:xfrm flipH="1">
                  <a:off x="4682243" y="2484001"/>
                  <a:ext cx="289433" cy="235204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7" idx="3"/>
                  <a:endCxn id="26" idx="1"/>
                </p:cNvCxnSpPr>
                <p:nvPr/>
              </p:nvCxnSpPr>
              <p:spPr>
                <a:xfrm flipV="1">
                  <a:off x="4864467" y="2484000"/>
                  <a:ext cx="107208"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4846477" y="710149"/>
                <a:ext cx="433078" cy="4095482"/>
                <a:chOff x="4693219" y="565723"/>
                <a:chExt cx="433078" cy="4095482"/>
              </a:xfrm>
            </p:grpSpPr>
            <p:sp>
              <p:nvSpPr>
                <p:cNvPr id="21" name="Parallelogram 20"/>
                <p:cNvSpPr/>
                <p:nvPr/>
              </p:nvSpPr>
              <p:spPr>
                <a:xfrm>
                  <a:off x="4724142" y="248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Parallelogram 21"/>
                <p:cNvSpPr/>
                <p:nvPr/>
              </p:nvSpPr>
              <p:spPr>
                <a:xfrm>
                  <a:off x="4824000" y="104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p:cNvCxnSpPr>
                  <a:endCxn id="22" idx="3"/>
                </p:cNvCxnSpPr>
                <p:nvPr/>
              </p:nvCxnSpPr>
              <p:spPr>
                <a:xfrm flipH="1">
                  <a:off x="4864466" y="565723"/>
                  <a:ext cx="261831" cy="213427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1" idx="1"/>
                </p:cNvCxnSpPr>
                <p:nvPr/>
              </p:nvCxnSpPr>
              <p:spPr>
                <a:xfrm flipH="1">
                  <a:off x="4693219" y="2484001"/>
                  <a:ext cx="278457" cy="217720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2" idx="3"/>
                  <a:endCxn id="21" idx="1"/>
                </p:cNvCxnSpPr>
                <p:nvPr/>
              </p:nvCxnSpPr>
              <p:spPr>
                <a:xfrm flipV="1">
                  <a:off x="4864467" y="2484000"/>
                  <a:ext cx="107208"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5077212" y="2563974"/>
                <a:ext cx="108000" cy="6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7" name="Straight Connector 16"/>
            <p:cNvCxnSpPr/>
            <p:nvPr/>
          </p:nvCxnSpPr>
          <p:spPr>
            <a:xfrm>
              <a:off x="216000" y="3312000"/>
              <a:ext cx="871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5" name="Group 204"/>
          <p:cNvGrpSpPr>
            <a:grpSpLocks/>
          </p:cNvGrpSpPr>
          <p:nvPr/>
        </p:nvGrpSpPr>
        <p:grpSpPr>
          <a:xfrm>
            <a:off x="180000" y="3528000"/>
            <a:ext cx="8820000" cy="2340000"/>
            <a:chOff x="144000" y="3671977"/>
            <a:chExt cx="8856000" cy="2376000"/>
          </a:xfrm>
        </p:grpSpPr>
        <p:sp>
          <p:nvSpPr>
            <p:cNvPr id="206" name="Rectangle 205"/>
            <p:cNvSpPr/>
            <p:nvPr/>
          </p:nvSpPr>
          <p:spPr>
            <a:xfrm>
              <a:off x="144000" y="3671977"/>
              <a:ext cx="8856000" cy="2376000"/>
            </a:xfrm>
            <a:prstGeom prst="rect">
              <a:avLst/>
            </a:prstGeom>
            <a:solidFill>
              <a:schemeClr val="bg1"/>
            </a:solidFill>
            <a:ln w="190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nvGrpSpPr>
            <p:cNvPr id="207" name="Group 206"/>
            <p:cNvGrpSpPr/>
            <p:nvPr/>
          </p:nvGrpSpPr>
          <p:grpSpPr>
            <a:xfrm>
              <a:off x="504000" y="3954353"/>
              <a:ext cx="8180765" cy="2057647"/>
              <a:chOff x="648000" y="3954353"/>
              <a:chExt cx="8180765" cy="2057647"/>
            </a:xfrm>
          </p:grpSpPr>
          <p:grpSp>
            <p:nvGrpSpPr>
              <p:cNvPr id="209" name="Group 208"/>
              <p:cNvGrpSpPr/>
              <p:nvPr/>
            </p:nvGrpSpPr>
            <p:grpSpPr>
              <a:xfrm>
                <a:off x="3960000" y="4212000"/>
                <a:ext cx="360000" cy="360509"/>
                <a:chOff x="1187624" y="1944000"/>
                <a:chExt cx="360000" cy="360000"/>
              </a:xfrm>
            </p:grpSpPr>
            <p:sp>
              <p:nvSpPr>
                <p:cNvPr id="354" name="Oval 353"/>
                <p:cNvSpPr>
                  <a:spLocks noChangeAspect="1"/>
                </p:cNvSpPr>
                <p:nvPr/>
              </p:nvSpPr>
              <p:spPr>
                <a:xfrm>
                  <a:off x="1187624" y="1944000"/>
                  <a:ext cx="360000" cy="360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355" name="Oval 354"/>
                <p:cNvSpPr>
                  <a:spLocks noChangeAspect="1"/>
                </p:cNvSpPr>
                <p:nvPr/>
              </p:nvSpPr>
              <p:spPr>
                <a:xfrm>
                  <a:off x="1224000" y="1980000"/>
                  <a:ext cx="288000" cy="28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356" name="Oval 355"/>
                <p:cNvSpPr>
                  <a:spLocks noChangeAspect="1"/>
                </p:cNvSpPr>
                <p:nvPr/>
              </p:nvSpPr>
              <p:spPr>
                <a:xfrm>
                  <a:off x="1260000" y="2016000"/>
                  <a:ext cx="216000" cy="216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357" name="Oval 356"/>
                <p:cNvSpPr>
                  <a:spLocks noChangeAspect="1"/>
                </p:cNvSpPr>
                <p:nvPr/>
              </p:nvSpPr>
              <p:spPr>
                <a:xfrm>
                  <a:off x="1296000" y="2052000"/>
                  <a:ext cx="144000" cy="14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sp>
            <p:nvSpPr>
              <p:cNvPr id="210" name="Oval 209"/>
              <p:cNvSpPr>
                <a:spLocks noChangeAspect="1"/>
              </p:cNvSpPr>
              <p:nvPr/>
            </p:nvSpPr>
            <p:spPr>
              <a:xfrm>
                <a:off x="3960000" y="5112000"/>
                <a:ext cx="108000" cy="10815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211" name="Straight Connector 210"/>
              <p:cNvCxnSpPr>
                <a:stCxn id="354" idx="2"/>
                <a:endCxn id="210" idx="2"/>
              </p:cNvCxnSpPr>
              <p:nvPr/>
            </p:nvCxnSpPr>
            <p:spPr>
              <a:xfrm>
                <a:off x="3960000" y="4392255"/>
                <a:ext cx="0" cy="77382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2" name="Group 211"/>
              <p:cNvGrpSpPr/>
              <p:nvPr/>
            </p:nvGrpSpPr>
            <p:grpSpPr>
              <a:xfrm>
                <a:off x="8136000" y="5220000"/>
                <a:ext cx="432000" cy="432611"/>
                <a:chOff x="7668344" y="2625557"/>
                <a:chExt cx="432000" cy="432000"/>
              </a:xfrm>
            </p:grpSpPr>
            <p:sp>
              <p:nvSpPr>
                <p:cNvPr id="349" name="Oval 348"/>
                <p:cNvSpPr>
                  <a:spLocks noChangeAspect="1"/>
                </p:cNvSpPr>
                <p:nvPr/>
              </p:nvSpPr>
              <p:spPr>
                <a:xfrm>
                  <a:off x="7668344" y="2625557"/>
                  <a:ext cx="432000" cy="432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350" name="Oval 349"/>
                <p:cNvSpPr>
                  <a:spLocks noChangeAspect="1"/>
                </p:cNvSpPr>
                <p:nvPr/>
              </p:nvSpPr>
              <p:spPr>
                <a:xfrm>
                  <a:off x="7704720" y="2661557"/>
                  <a:ext cx="360000" cy="360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351" name="Oval 350"/>
                <p:cNvSpPr>
                  <a:spLocks noChangeAspect="1"/>
                </p:cNvSpPr>
                <p:nvPr/>
              </p:nvSpPr>
              <p:spPr>
                <a:xfrm>
                  <a:off x="7740720" y="2697557"/>
                  <a:ext cx="288000" cy="28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352" name="Oval 351"/>
                <p:cNvSpPr>
                  <a:spLocks noChangeAspect="1"/>
                </p:cNvSpPr>
                <p:nvPr/>
              </p:nvSpPr>
              <p:spPr>
                <a:xfrm>
                  <a:off x="7776720" y="2733557"/>
                  <a:ext cx="216000" cy="216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353" name="Oval 352"/>
                <p:cNvSpPr>
                  <a:spLocks noChangeAspect="1"/>
                </p:cNvSpPr>
                <p:nvPr/>
              </p:nvSpPr>
              <p:spPr>
                <a:xfrm>
                  <a:off x="7812000" y="2772000"/>
                  <a:ext cx="144000" cy="14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sp>
            <p:nvSpPr>
              <p:cNvPr id="213" name="TextBox 212"/>
              <p:cNvSpPr txBox="1"/>
              <p:nvPr/>
            </p:nvSpPr>
            <p:spPr>
              <a:xfrm>
                <a:off x="1476000" y="3954353"/>
                <a:ext cx="826683" cy="299295"/>
              </a:xfrm>
              <a:prstGeom prst="rect">
                <a:avLst/>
              </a:prstGeom>
              <a:noFill/>
            </p:spPr>
            <p:txBody>
              <a:bodyPr wrap="none" lIns="72000" tIns="72000" rIns="72000" bIns="72000" rtlCol="0" anchor="ctr" anchorCtr="1">
                <a:spAutoFit/>
              </a:bodyPr>
              <a:lstStyle/>
              <a:p>
                <a:r>
                  <a:rPr lang="en-GB" sz="1000" i="1" dirty="0" smtClean="0">
                    <a:latin typeface="Arial Rounded MT Bold" panose="020F0704030504030204" pitchFamily="34" charset="0"/>
                  </a:rPr>
                  <a:t>Film Matrix</a:t>
                </a:r>
                <a:endParaRPr lang="en-GB" sz="1000" i="1" dirty="0">
                  <a:latin typeface="Arial Rounded MT Bold" panose="020F0704030504030204" pitchFamily="34" charset="0"/>
                </a:endParaRPr>
              </a:p>
            </p:txBody>
          </p:sp>
          <p:sp>
            <p:nvSpPr>
              <p:cNvPr id="214" name="TextBox 213"/>
              <p:cNvSpPr txBox="1"/>
              <p:nvPr/>
            </p:nvSpPr>
            <p:spPr>
              <a:xfrm>
                <a:off x="4896000" y="3954353"/>
                <a:ext cx="1057515" cy="299295"/>
              </a:xfrm>
              <a:prstGeom prst="rect">
                <a:avLst/>
              </a:prstGeom>
              <a:noFill/>
            </p:spPr>
            <p:txBody>
              <a:bodyPr wrap="none" lIns="72000" tIns="72000" rIns="72000" bIns="72000" rtlCol="0" anchor="ctr" anchorCtr="1">
                <a:spAutoFit/>
              </a:bodyPr>
              <a:lstStyle>
                <a:defPPr>
                  <a:defRPr lang="en-US"/>
                </a:defPPr>
                <a:lvl1pPr>
                  <a:defRPr sz="1000">
                    <a:latin typeface="Arial Rounded MT Bold" panose="020F0704030504030204" pitchFamily="34" charset="0"/>
                  </a:defRPr>
                </a:lvl1pPr>
              </a:lstStyle>
              <a:p>
                <a:r>
                  <a:rPr lang="en-GB" i="1" dirty="0"/>
                  <a:t>Release Paper</a:t>
                </a:r>
              </a:p>
            </p:txBody>
          </p:sp>
          <p:sp>
            <p:nvSpPr>
              <p:cNvPr id="215" name="TextBox 214"/>
              <p:cNvSpPr txBox="1"/>
              <p:nvPr/>
            </p:nvSpPr>
            <p:spPr>
              <a:xfrm>
                <a:off x="8172000" y="4350353"/>
                <a:ext cx="656765" cy="299295"/>
              </a:xfrm>
              <a:prstGeom prst="rect">
                <a:avLst/>
              </a:prstGeom>
              <a:noFill/>
            </p:spPr>
            <p:txBody>
              <a:bodyPr wrap="none" lIns="72000" tIns="72000" rIns="72000" bIns="72000" rtlCol="0" anchor="ctr" anchorCtr="1">
                <a:spAutoFit/>
              </a:bodyPr>
              <a:lstStyle>
                <a:defPPr>
                  <a:defRPr lang="en-US"/>
                </a:defPPr>
                <a:lvl1pPr>
                  <a:defRPr sz="1000">
                    <a:latin typeface="Arial Rounded MT Bold" panose="020F0704030504030204" pitchFamily="34" charset="0"/>
                  </a:defRPr>
                </a:lvl1pPr>
              </a:lstStyle>
              <a:p>
                <a:r>
                  <a:rPr lang="en-GB" i="1" dirty="0" smtClean="0"/>
                  <a:t>Prepreg</a:t>
                </a:r>
                <a:endParaRPr lang="en-GB" i="1" dirty="0"/>
              </a:p>
            </p:txBody>
          </p:sp>
          <p:cxnSp>
            <p:nvCxnSpPr>
              <p:cNvPr id="216" name="Straight Arrow Connector 215"/>
              <p:cNvCxnSpPr>
                <a:stCxn id="213" idx="3"/>
              </p:cNvCxnSpPr>
              <p:nvPr/>
            </p:nvCxnSpPr>
            <p:spPr>
              <a:xfrm>
                <a:off x="2302683" y="4104001"/>
                <a:ext cx="593105" cy="180050"/>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a:stCxn id="215" idx="2"/>
              </p:cNvCxnSpPr>
              <p:nvPr/>
            </p:nvCxnSpPr>
            <p:spPr>
              <a:xfrm flipH="1">
                <a:off x="8423656" y="4649648"/>
                <a:ext cx="76727" cy="526418"/>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a:stCxn id="214" idx="1"/>
              </p:cNvCxnSpPr>
              <p:nvPr/>
            </p:nvCxnSpPr>
            <p:spPr>
              <a:xfrm flipH="1">
                <a:off x="4392296" y="4104001"/>
                <a:ext cx="503704" cy="143660"/>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grpSp>
            <p:nvGrpSpPr>
              <p:cNvPr id="219" name="Group 218"/>
              <p:cNvGrpSpPr/>
              <p:nvPr/>
            </p:nvGrpSpPr>
            <p:grpSpPr>
              <a:xfrm>
                <a:off x="4752000" y="4644000"/>
                <a:ext cx="2772000" cy="1301981"/>
                <a:chOff x="1907704" y="2006963"/>
                <a:chExt cx="4968000" cy="2349037"/>
              </a:xfrm>
            </p:grpSpPr>
            <p:sp>
              <p:nvSpPr>
                <p:cNvPr id="266" name="Rectangle 265"/>
                <p:cNvSpPr/>
                <p:nvPr/>
              </p:nvSpPr>
              <p:spPr>
                <a:xfrm>
                  <a:off x="1907704" y="2016000"/>
                  <a:ext cx="4968000" cy="234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267" name="Oval 95"/>
                <p:cNvSpPr>
                  <a:spLocks noChangeAspect="1" noChangeArrowheads="1"/>
                </p:cNvSpPr>
                <p:nvPr/>
              </p:nvSpPr>
              <p:spPr bwMode="auto">
                <a:xfrm>
                  <a:off x="1944000" y="3060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268" name="Oval 96"/>
                <p:cNvSpPr>
                  <a:spLocks noChangeAspect="1" noChangeArrowheads="1"/>
                </p:cNvSpPr>
                <p:nvPr/>
              </p:nvSpPr>
              <p:spPr bwMode="auto">
                <a:xfrm>
                  <a:off x="1944000" y="3276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269" name="Oval 106"/>
                <p:cNvSpPr>
                  <a:spLocks noChangeAspect="1" noChangeArrowheads="1"/>
                </p:cNvSpPr>
                <p:nvPr/>
              </p:nvSpPr>
              <p:spPr bwMode="auto">
                <a:xfrm>
                  <a:off x="5220776" y="3060000"/>
                  <a:ext cx="193847" cy="194917"/>
                </a:xfrm>
                <a:prstGeom prst="ellipse">
                  <a:avLst/>
                </a:prstGeom>
                <a:noFill/>
                <a:ln w="9525">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270" name="Oval 93"/>
                <p:cNvSpPr>
                  <a:spLocks noChangeAspect="1" noChangeArrowheads="1"/>
                </p:cNvSpPr>
                <p:nvPr/>
              </p:nvSpPr>
              <p:spPr bwMode="auto">
                <a:xfrm>
                  <a:off x="1980000" y="2628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271" name="Oval 94"/>
                <p:cNvSpPr>
                  <a:spLocks noChangeAspect="1" noChangeArrowheads="1"/>
                </p:cNvSpPr>
                <p:nvPr/>
              </p:nvSpPr>
              <p:spPr bwMode="auto">
                <a:xfrm>
                  <a:off x="1980000" y="2844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272" name="Oval 105"/>
                <p:cNvSpPr>
                  <a:spLocks noChangeAspect="1" noChangeArrowheads="1"/>
                </p:cNvSpPr>
                <p:nvPr/>
              </p:nvSpPr>
              <p:spPr bwMode="auto">
                <a:xfrm>
                  <a:off x="5220072" y="2772000"/>
                  <a:ext cx="193847" cy="194917"/>
                </a:xfrm>
                <a:prstGeom prst="ellipse">
                  <a:avLst/>
                </a:prstGeom>
                <a:noFill/>
                <a:ln w="9525">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273" name="Rounded Rectangle 272"/>
                <p:cNvSpPr/>
                <p:nvPr/>
              </p:nvSpPr>
              <p:spPr bwMode="auto">
                <a:xfrm>
                  <a:off x="1980000" y="2628000"/>
                  <a:ext cx="4824000" cy="36000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grpSp>
              <p:nvGrpSpPr>
                <p:cNvPr id="274" name="Group 273"/>
                <p:cNvGrpSpPr/>
                <p:nvPr/>
              </p:nvGrpSpPr>
              <p:grpSpPr>
                <a:xfrm>
                  <a:off x="2196064" y="2880000"/>
                  <a:ext cx="2952000" cy="72000"/>
                  <a:chOff x="4605130" y="2564904"/>
                  <a:chExt cx="2067780" cy="50030"/>
                </a:xfrm>
              </p:grpSpPr>
              <p:sp>
                <p:nvSpPr>
                  <p:cNvPr id="331" name="AutoShape 5"/>
                  <p:cNvSpPr>
                    <a:spLocks noChangeArrowheads="1"/>
                  </p:cNvSpPr>
                  <p:nvPr/>
                </p:nvSpPr>
                <p:spPr bwMode="auto">
                  <a:xfrm rot="10800000">
                    <a:off x="5644284"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32" name="AutoShape 6"/>
                  <p:cNvSpPr>
                    <a:spLocks noChangeArrowheads="1"/>
                  </p:cNvSpPr>
                  <p:nvPr/>
                </p:nvSpPr>
                <p:spPr bwMode="auto">
                  <a:xfrm rot="10800000">
                    <a:off x="5992669"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33" name="AutoShape 7"/>
                  <p:cNvSpPr>
                    <a:spLocks noChangeArrowheads="1"/>
                  </p:cNvSpPr>
                  <p:nvPr/>
                </p:nvSpPr>
                <p:spPr bwMode="auto">
                  <a:xfrm rot="10800000">
                    <a:off x="6108798"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34" name="AutoShape 8"/>
                  <p:cNvSpPr>
                    <a:spLocks noChangeArrowheads="1"/>
                  </p:cNvSpPr>
                  <p:nvPr/>
                </p:nvSpPr>
                <p:spPr bwMode="auto">
                  <a:xfrm rot="10800000">
                    <a:off x="6224926"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35" name="AutoShape 9"/>
                  <p:cNvSpPr>
                    <a:spLocks noChangeArrowheads="1"/>
                  </p:cNvSpPr>
                  <p:nvPr/>
                </p:nvSpPr>
                <p:spPr bwMode="auto">
                  <a:xfrm rot="10800000">
                    <a:off x="6341055"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36" name="AutoShape 10"/>
                  <p:cNvSpPr>
                    <a:spLocks noChangeArrowheads="1"/>
                  </p:cNvSpPr>
                  <p:nvPr/>
                </p:nvSpPr>
                <p:spPr bwMode="auto">
                  <a:xfrm rot="10800000">
                    <a:off x="6457184"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37" name="AutoShape 11"/>
                  <p:cNvSpPr>
                    <a:spLocks noChangeArrowheads="1"/>
                  </p:cNvSpPr>
                  <p:nvPr/>
                </p:nvSpPr>
                <p:spPr bwMode="auto">
                  <a:xfrm rot="10800000">
                    <a:off x="6573371"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463 w 21600"/>
                      <a:gd name="T13" fmla="*/ 4447 h 21600"/>
                      <a:gd name="T14" fmla="*/ 17137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38" name="AutoShape 108"/>
                  <p:cNvSpPr>
                    <a:spLocks noChangeArrowheads="1"/>
                  </p:cNvSpPr>
                  <p:nvPr/>
                </p:nvSpPr>
                <p:spPr bwMode="auto">
                  <a:xfrm rot="10800000">
                    <a:off x="5528155"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39" name="AutoShape 109"/>
                  <p:cNvSpPr>
                    <a:spLocks noChangeArrowheads="1"/>
                  </p:cNvSpPr>
                  <p:nvPr/>
                </p:nvSpPr>
                <p:spPr bwMode="auto">
                  <a:xfrm rot="10800000">
                    <a:off x="5760412"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40" name="AutoShape 6"/>
                  <p:cNvSpPr>
                    <a:spLocks noChangeArrowheads="1"/>
                  </p:cNvSpPr>
                  <p:nvPr/>
                </p:nvSpPr>
                <p:spPr bwMode="auto">
                  <a:xfrm rot="10800000">
                    <a:off x="5876541"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41" name="AutoShape 6"/>
                  <p:cNvSpPr>
                    <a:spLocks noChangeArrowheads="1"/>
                  </p:cNvSpPr>
                  <p:nvPr/>
                </p:nvSpPr>
                <p:spPr bwMode="auto">
                  <a:xfrm rot="10800000">
                    <a:off x="4837387"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42" name="AutoShape 7"/>
                  <p:cNvSpPr>
                    <a:spLocks noChangeArrowheads="1"/>
                  </p:cNvSpPr>
                  <p:nvPr/>
                </p:nvSpPr>
                <p:spPr bwMode="auto">
                  <a:xfrm rot="10800000">
                    <a:off x="4953516"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43" name="AutoShape 8"/>
                  <p:cNvSpPr>
                    <a:spLocks noChangeArrowheads="1"/>
                  </p:cNvSpPr>
                  <p:nvPr/>
                </p:nvSpPr>
                <p:spPr bwMode="auto">
                  <a:xfrm rot="10800000">
                    <a:off x="5069644"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44" name="AutoShape 9"/>
                  <p:cNvSpPr>
                    <a:spLocks noChangeArrowheads="1"/>
                  </p:cNvSpPr>
                  <p:nvPr/>
                </p:nvSpPr>
                <p:spPr bwMode="auto">
                  <a:xfrm rot="10800000">
                    <a:off x="5185773"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45" name="AutoShape 10"/>
                  <p:cNvSpPr>
                    <a:spLocks noChangeArrowheads="1"/>
                  </p:cNvSpPr>
                  <p:nvPr/>
                </p:nvSpPr>
                <p:spPr bwMode="auto">
                  <a:xfrm rot="10800000">
                    <a:off x="5301902"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46" name="AutoShape 11"/>
                  <p:cNvSpPr>
                    <a:spLocks noChangeArrowheads="1"/>
                  </p:cNvSpPr>
                  <p:nvPr/>
                </p:nvSpPr>
                <p:spPr bwMode="auto">
                  <a:xfrm rot="10800000">
                    <a:off x="5418089"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463 w 21600"/>
                      <a:gd name="T13" fmla="*/ 4447 h 21600"/>
                      <a:gd name="T14" fmla="*/ 17137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47" name="AutoShape 109"/>
                  <p:cNvSpPr>
                    <a:spLocks noChangeArrowheads="1"/>
                  </p:cNvSpPr>
                  <p:nvPr/>
                </p:nvSpPr>
                <p:spPr bwMode="auto">
                  <a:xfrm rot="10800000">
                    <a:off x="4605130"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48" name="AutoShape 6"/>
                  <p:cNvSpPr>
                    <a:spLocks noChangeArrowheads="1"/>
                  </p:cNvSpPr>
                  <p:nvPr/>
                </p:nvSpPr>
                <p:spPr bwMode="auto">
                  <a:xfrm rot="10800000">
                    <a:off x="4721259"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grpSp>
            <p:grpSp>
              <p:nvGrpSpPr>
                <p:cNvPr id="275" name="Group 274"/>
                <p:cNvGrpSpPr/>
                <p:nvPr/>
              </p:nvGrpSpPr>
              <p:grpSpPr>
                <a:xfrm>
                  <a:off x="5472000" y="2880000"/>
                  <a:ext cx="1147970" cy="80962"/>
                  <a:chOff x="2495112" y="1404000"/>
                  <a:chExt cx="1147970" cy="80962"/>
                </a:xfrm>
              </p:grpSpPr>
              <p:sp>
                <p:nvSpPr>
                  <p:cNvPr id="321" name="Trapezoid 320"/>
                  <p:cNvSpPr/>
                  <p:nvPr/>
                </p:nvSpPr>
                <p:spPr bwMode="auto">
                  <a:xfrm>
                    <a:off x="3427184" y="1404000"/>
                    <a:ext cx="100013"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322" name="Trapezoid 321"/>
                  <p:cNvSpPr/>
                  <p:nvPr/>
                </p:nvSpPr>
                <p:spPr bwMode="auto">
                  <a:xfrm>
                    <a:off x="3195409"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323" name="Trapezoid 322"/>
                  <p:cNvSpPr/>
                  <p:nvPr/>
                </p:nvSpPr>
                <p:spPr bwMode="auto">
                  <a:xfrm>
                    <a:off x="3079522"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324" name="Trapezoid 323"/>
                  <p:cNvSpPr/>
                  <p:nvPr/>
                </p:nvSpPr>
                <p:spPr bwMode="auto">
                  <a:xfrm>
                    <a:off x="2962047"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325" name="Trapezoid 324"/>
                  <p:cNvSpPr/>
                  <p:nvPr/>
                </p:nvSpPr>
                <p:spPr bwMode="auto">
                  <a:xfrm>
                    <a:off x="3311297"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326" name="Trapezoid 325"/>
                  <p:cNvSpPr/>
                  <p:nvPr/>
                </p:nvSpPr>
                <p:spPr bwMode="auto">
                  <a:xfrm>
                    <a:off x="2846159" y="1404000"/>
                    <a:ext cx="100013"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327" name="Trapezoid 326"/>
                  <p:cNvSpPr/>
                  <p:nvPr/>
                </p:nvSpPr>
                <p:spPr bwMode="auto">
                  <a:xfrm>
                    <a:off x="2730273"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328" name="Trapezoid 327"/>
                  <p:cNvSpPr/>
                  <p:nvPr/>
                </p:nvSpPr>
                <p:spPr bwMode="auto">
                  <a:xfrm>
                    <a:off x="3543070"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329" name="Trapezoid 328"/>
                  <p:cNvSpPr/>
                  <p:nvPr/>
                </p:nvSpPr>
                <p:spPr bwMode="auto">
                  <a:xfrm>
                    <a:off x="2612587"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330" name="Trapezoid 329"/>
                  <p:cNvSpPr/>
                  <p:nvPr/>
                </p:nvSpPr>
                <p:spPr bwMode="auto">
                  <a:xfrm>
                    <a:off x="2495112"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grpSp>
            <p:grpSp>
              <p:nvGrpSpPr>
                <p:cNvPr id="276" name="Group 275"/>
                <p:cNvGrpSpPr/>
                <p:nvPr/>
              </p:nvGrpSpPr>
              <p:grpSpPr>
                <a:xfrm rot="10800000">
                  <a:off x="5472000" y="3096000"/>
                  <a:ext cx="1147970" cy="80962"/>
                  <a:chOff x="2495112" y="1404000"/>
                  <a:chExt cx="1147970" cy="80962"/>
                </a:xfrm>
              </p:grpSpPr>
              <p:sp>
                <p:nvSpPr>
                  <p:cNvPr id="311" name="Trapezoid 310"/>
                  <p:cNvSpPr/>
                  <p:nvPr/>
                </p:nvSpPr>
                <p:spPr bwMode="auto">
                  <a:xfrm>
                    <a:off x="3427184" y="1404000"/>
                    <a:ext cx="100013"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312" name="Trapezoid 311"/>
                  <p:cNvSpPr/>
                  <p:nvPr/>
                </p:nvSpPr>
                <p:spPr bwMode="auto">
                  <a:xfrm>
                    <a:off x="3195409"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313" name="Trapezoid 312"/>
                  <p:cNvSpPr/>
                  <p:nvPr/>
                </p:nvSpPr>
                <p:spPr bwMode="auto">
                  <a:xfrm>
                    <a:off x="3079522"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314" name="Trapezoid 313"/>
                  <p:cNvSpPr/>
                  <p:nvPr/>
                </p:nvSpPr>
                <p:spPr bwMode="auto">
                  <a:xfrm>
                    <a:off x="2962047"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315" name="Trapezoid 314"/>
                  <p:cNvSpPr/>
                  <p:nvPr/>
                </p:nvSpPr>
                <p:spPr bwMode="auto">
                  <a:xfrm>
                    <a:off x="3311297"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316" name="Trapezoid 315"/>
                  <p:cNvSpPr/>
                  <p:nvPr/>
                </p:nvSpPr>
                <p:spPr bwMode="auto">
                  <a:xfrm>
                    <a:off x="2846159" y="1404000"/>
                    <a:ext cx="100013"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317" name="Trapezoid 316"/>
                  <p:cNvSpPr/>
                  <p:nvPr/>
                </p:nvSpPr>
                <p:spPr bwMode="auto">
                  <a:xfrm>
                    <a:off x="2730273"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318" name="Trapezoid 317"/>
                  <p:cNvSpPr/>
                  <p:nvPr/>
                </p:nvSpPr>
                <p:spPr bwMode="auto">
                  <a:xfrm>
                    <a:off x="3543070"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319" name="Trapezoid 318"/>
                  <p:cNvSpPr/>
                  <p:nvPr/>
                </p:nvSpPr>
                <p:spPr bwMode="auto">
                  <a:xfrm>
                    <a:off x="2612587"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320" name="Trapezoid 319"/>
                  <p:cNvSpPr/>
                  <p:nvPr/>
                </p:nvSpPr>
                <p:spPr bwMode="auto">
                  <a:xfrm>
                    <a:off x="2495112"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grpSp>
            <p:sp>
              <p:nvSpPr>
                <p:cNvPr id="277" name="Oval 95"/>
                <p:cNvSpPr>
                  <a:spLocks noChangeAspect="1" noChangeArrowheads="1"/>
                </p:cNvSpPr>
                <p:nvPr/>
              </p:nvSpPr>
              <p:spPr bwMode="auto">
                <a:xfrm>
                  <a:off x="6660000" y="3060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278" name="Oval 96"/>
                <p:cNvSpPr>
                  <a:spLocks noChangeAspect="1" noChangeArrowheads="1"/>
                </p:cNvSpPr>
                <p:nvPr/>
              </p:nvSpPr>
              <p:spPr bwMode="auto">
                <a:xfrm>
                  <a:off x="6660000" y="3276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279" name="Rounded Rectangle 278"/>
                <p:cNvSpPr/>
                <p:nvPr/>
              </p:nvSpPr>
              <p:spPr bwMode="auto">
                <a:xfrm>
                  <a:off x="1944000" y="3060000"/>
                  <a:ext cx="4860000" cy="36000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grpSp>
              <p:nvGrpSpPr>
                <p:cNvPr id="280" name="Group 279"/>
                <p:cNvGrpSpPr/>
                <p:nvPr/>
              </p:nvGrpSpPr>
              <p:grpSpPr>
                <a:xfrm>
                  <a:off x="2195736" y="2664000"/>
                  <a:ext cx="305021" cy="72000"/>
                  <a:chOff x="7272000" y="2340000"/>
                  <a:chExt cx="305021" cy="72000"/>
                </a:xfrm>
              </p:grpSpPr>
              <p:sp>
                <p:nvSpPr>
                  <p:cNvPr id="309" name="AutoShape 49"/>
                  <p:cNvSpPr>
                    <a:spLocks noChangeAspect="1" noChangeArrowheads="1"/>
                  </p:cNvSpPr>
                  <p:nvPr/>
                </p:nvSpPr>
                <p:spPr bwMode="auto">
                  <a:xfrm>
                    <a:off x="7272000" y="2340000"/>
                    <a:ext cx="143021" cy="72000"/>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10" name="AutoShape 49"/>
                  <p:cNvSpPr>
                    <a:spLocks noChangeAspect="1" noChangeArrowheads="1"/>
                  </p:cNvSpPr>
                  <p:nvPr/>
                </p:nvSpPr>
                <p:spPr bwMode="auto">
                  <a:xfrm>
                    <a:off x="7434000" y="2340000"/>
                    <a:ext cx="143021" cy="72000"/>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grpSp>
            <p:sp>
              <p:nvSpPr>
                <p:cNvPr id="281" name="Oval 93"/>
                <p:cNvSpPr>
                  <a:spLocks noChangeAspect="1" noChangeArrowheads="1"/>
                </p:cNvSpPr>
                <p:nvPr/>
              </p:nvSpPr>
              <p:spPr bwMode="auto">
                <a:xfrm>
                  <a:off x="6660631" y="2628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282" name="Oval 94"/>
                <p:cNvSpPr>
                  <a:spLocks noChangeAspect="1" noChangeArrowheads="1"/>
                </p:cNvSpPr>
                <p:nvPr/>
              </p:nvSpPr>
              <p:spPr bwMode="auto">
                <a:xfrm>
                  <a:off x="6660631" y="2844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grpSp>
              <p:nvGrpSpPr>
                <p:cNvPr id="283" name="Group 282"/>
                <p:cNvGrpSpPr/>
                <p:nvPr/>
              </p:nvGrpSpPr>
              <p:grpSpPr>
                <a:xfrm rot="10800000">
                  <a:off x="2123728" y="3096000"/>
                  <a:ext cx="2952000" cy="72000"/>
                  <a:chOff x="4605130" y="2564904"/>
                  <a:chExt cx="2067780" cy="50030"/>
                </a:xfrm>
              </p:grpSpPr>
              <p:sp>
                <p:nvSpPr>
                  <p:cNvPr id="291" name="AutoShape 5"/>
                  <p:cNvSpPr>
                    <a:spLocks noChangeArrowheads="1"/>
                  </p:cNvSpPr>
                  <p:nvPr/>
                </p:nvSpPr>
                <p:spPr bwMode="auto">
                  <a:xfrm rot="10800000">
                    <a:off x="5644284"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292" name="AutoShape 6"/>
                  <p:cNvSpPr>
                    <a:spLocks noChangeArrowheads="1"/>
                  </p:cNvSpPr>
                  <p:nvPr/>
                </p:nvSpPr>
                <p:spPr bwMode="auto">
                  <a:xfrm rot="10800000">
                    <a:off x="5992669"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293" name="AutoShape 7"/>
                  <p:cNvSpPr>
                    <a:spLocks noChangeArrowheads="1"/>
                  </p:cNvSpPr>
                  <p:nvPr/>
                </p:nvSpPr>
                <p:spPr bwMode="auto">
                  <a:xfrm rot="10800000">
                    <a:off x="6108798"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294" name="AutoShape 8"/>
                  <p:cNvSpPr>
                    <a:spLocks noChangeArrowheads="1"/>
                  </p:cNvSpPr>
                  <p:nvPr/>
                </p:nvSpPr>
                <p:spPr bwMode="auto">
                  <a:xfrm rot="10800000">
                    <a:off x="6224926"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295" name="AutoShape 9"/>
                  <p:cNvSpPr>
                    <a:spLocks noChangeArrowheads="1"/>
                  </p:cNvSpPr>
                  <p:nvPr/>
                </p:nvSpPr>
                <p:spPr bwMode="auto">
                  <a:xfrm rot="10800000">
                    <a:off x="6341055"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296" name="AutoShape 10"/>
                  <p:cNvSpPr>
                    <a:spLocks noChangeArrowheads="1"/>
                  </p:cNvSpPr>
                  <p:nvPr/>
                </p:nvSpPr>
                <p:spPr bwMode="auto">
                  <a:xfrm rot="10800000">
                    <a:off x="6457184"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297" name="AutoShape 11"/>
                  <p:cNvSpPr>
                    <a:spLocks noChangeArrowheads="1"/>
                  </p:cNvSpPr>
                  <p:nvPr/>
                </p:nvSpPr>
                <p:spPr bwMode="auto">
                  <a:xfrm rot="10800000">
                    <a:off x="6573371"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463 w 21600"/>
                      <a:gd name="T13" fmla="*/ 4447 h 21600"/>
                      <a:gd name="T14" fmla="*/ 17137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298" name="AutoShape 108"/>
                  <p:cNvSpPr>
                    <a:spLocks noChangeArrowheads="1"/>
                  </p:cNvSpPr>
                  <p:nvPr/>
                </p:nvSpPr>
                <p:spPr bwMode="auto">
                  <a:xfrm rot="10800000">
                    <a:off x="5528155"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299" name="AutoShape 109"/>
                  <p:cNvSpPr>
                    <a:spLocks noChangeArrowheads="1"/>
                  </p:cNvSpPr>
                  <p:nvPr/>
                </p:nvSpPr>
                <p:spPr bwMode="auto">
                  <a:xfrm rot="10800000">
                    <a:off x="5760412"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00" name="AutoShape 6"/>
                  <p:cNvSpPr>
                    <a:spLocks noChangeArrowheads="1"/>
                  </p:cNvSpPr>
                  <p:nvPr/>
                </p:nvSpPr>
                <p:spPr bwMode="auto">
                  <a:xfrm rot="10800000">
                    <a:off x="5876541"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01" name="AutoShape 6"/>
                  <p:cNvSpPr>
                    <a:spLocks noChangeArrowheads="1"/>
                  </p:cNvSpPr>
                  <p:nvPr/>
                </p:nvSpPr>
                <p:spPr bwMode="auto">
                  <a:xfrm rot="10800000">
                    <a:off x="4837387"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02" name="AutoShape 7"/>
                  <p:cNvSpPr>
                    <a:spLocks noChangeArrowheads="1"/>
                  </p:cNvSpPr>
                  <p:nvPr/>
                </p:nvSpPr>
                <p:spPr bwMode="auto">
                  <a:xfrm rot="10800000">
                    <a:off x="4953516"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03" name="AutoShape 8"/>
                  <p:cNvSpPr>
                    <a:spLocks noChangeArrowheads="1"/>
                  </p:cNvSpPr>
                  <p:nvPr/>
                </p:nvSpPr>
                <p:spPr bwMode="auto">
                  <a:xfrm rot="10800000">
                    <a:off x="5069644"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04" name="AutoShape 9"/>
                  <p:cNvSpPr>
                    <a:spLocks noChangeArrowheads="1"/>
                  </p:cNvSpPr>
                  <p:nvPr/>
                </p:nvSpPr>
                <p:spPr bwMode="auto">
                  <a:xfrm rot="10800000">
                    <a:off x="5185773"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05" name="AutoShape 10"/>
                  <p:cNvSpPr>
                    <a:spLocks noChangeArrowheads="1"/>
                  </p:cNvSpPr>
                  <p:nvPr/>
                </p:nvSpPr>
                <p:spPr bwMode="auto">
                  <a:xfrm rot="10800000">
                    <a:off x="5301902"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06" name="AutoShape 11"/>
                  <p:cNvSpPr>
                    <a:spLocks noChangeArrowheads="1"/>
                  </p:cNvSpPr>
                  <p:nvPr/>
                </p:nvSpPr>
                <p:spPr bwMode="auto">
                  <a:xfrm rot="10800000">
                    <a:off x="5418089"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463 w 21600"/>
                      <a:gd name="T13" fmla="*/ 4447 h 21600"/>
                      <a:gd name="T14" fmla="*/ 17137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07" name="AutoShape 109"/>
                  <p:cNvSpPr>
                    <a:spLocks noChangeArrowheads="1"/>
                  </p:cNvSpPr>
                  <p:nvPr/>
                </p:nvSpPr>
                <p:spPr bwMode="auto">
                  <a:xfrm rot="10800000">
                    <a:off x="4605130"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308" name="AutoShape 6"/>
                  <p:cNvSpPr>
                    <a:spLocks noChangeArrowheads="1"/>
                  </p:cNvSpPr>
                  <p:nvPr/>
                </p:nvSpPr>
                <p:spPr bwMode="auto">
                  <a:xfrm rot="10800000">
                    <a:off x="4721259"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grpSp>
            <p:grpSp>
              <p:nvGrpSpPr>
                <p:cNvPr id="284" name="Group 283"/>
                <p:cNvGrpSpPr/>
                <p:nvPr/>
              </p:nvGrpSpPr>
              <p:grpSpPr>
                <a:xfrm rot="10800000">
                  <a:off x="2123729" y="3312000"/>
                  <a:ext cx="305021" cy="72000"/>
                  <a:chOff x="6948000" y="2340000"/>
                  <a:chExt cx="305021" cy="72000"/>
                </a:xfrm>
              </p:grpSpPr>
              <p:sp>
                <p:nvSpPr>
                  <p:cNvPr id="289" name="AutoShape 50"/>
                  <p:cNvSpPr>
                    <a:spLocks noChangeAspect="1" noChangeArrowheads="1"/>
                  </p:cNvSpPr>
                  <p:nvPr/>
                </p:nvSpPr>
                <p:spPr bwMode="auto">
                  <a:xfrm>
                    <a:off x="7110000" y="2340000"/>
                    <a:ext cx="143021" cy="72000"/>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290" name="AutoShape 51"/>
                  <p:cNvSpPr>
                    <a:spLocks noChangeAspect="1" noChangeArrowheads="1"/>
                  </p:cNvSpPr>
                  <p:nvPr/>
                </p:nvSpPr>
                <p:spPr bwMode="auto">
                  <a:xfrm>
                    <a:off x="6948000" y="2340000"/>
                    <a:ext cx="143021" cy="72000"/>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grpSp>
            <p:sp>
              <p:nvSpPr>
                <p:cNvPr id="285" name="Rectangle 284"/>
                <p:cNvSpPr/>
                <p:nvPr/>
              </p:nvSpPr>
              <p:spPr>
                <a:xfrm>
                  <a:off x="1907704" y="2340000"/>
                  <a:ext cx="4968000" cy="180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286" name="Rectangle 285"/>
                <p:cNvSpPr/>
                <p:nvPr/>
              </p:nvSpPr>
              <p:spPr>
                <a:xfrm>
                  <a:off x="1907704" y="3465112"/>
                  <a:ext cx="4968000" cy="72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287" name="Straight Connector 286"/>
                <p:cNvCxnSpPr/>
                <p:nvPr/>
              </p:nvCxnSpPr>
              <p:spPr>
                <a:xfrm>
                  <a:off x="5158432" y="2006963"/>
                  <a:ext cx="0" cy="2340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1907704" y="3960000"/>
                  <a:ext cx="4968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p:nvGrpSpPr>
            <p:grpSpPr>
              <a:xfrm>
                <a:off x="5365830" y="4569963"/>
                <a:ext cx="288000" cy="1442037"/>
                <a:chOff x="4846477" y="610864"/>
                <a:chExt cx="533621" cy="4194767"/>
              </a:xfrm>
            </p:grpSpPr>
            <p:grpSp>
              <p:nvGrpSpPr>
                <p:cNvPr id="253" name="Group 252"/>
                <p:cNvGrpSpPr/>
                <p:nvPr/>
              </p:nvGrpSpPr>
              <p:grpSpPr>
                <a:xfrm>
                  <a:off x="4949656" y="610864"/>
                  <a:ext cx="430442" cy="4089898"/>
                  <a:chOff x="4682243" y="746144"/>
                  <a:chExt cx="430442" cy="4089898"/>
                </a:xfrm>
              </p:grpSpPr>
              <p:sp>
                <p:nvSpPr>
                  <p:cNvPr id="261" name="Parallelogram 260"/>
                  <p:cNvSpPr/>
                  <p:nvPr/>
                </p:nvSpPr>
                <p:spPr>
                  <a:xfrm>
                    <a:off x="4724142" y="248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262" name="Parallelogram 261"/>
                  <p:cNvSpPr/>
                  <p:nvPr/>
                </p:nvSpPr>
                <p:spPr>
                  <a:xfrm>
                    <a:off x="4824000" y="104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263" name="Straight Connector 262"/>
                  <p:cNvCxnSpPr>
                    <a:endCxn id="262" idx="3"/>
                  </p:cNvCxnSpPr>
                  <p:nvPr/>
                </p:nvCxnSpPr>
                <p:spPr>
                  <a:xfrm flipH="1">
                    <a:off x="4864466" y="746144"/>
                    <a:ext cx="248219" cy="195385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a:stCxn id="261" idx="1"/>
                  </p:cNvCxnSpPr>
                  <p:nvPr/>
                </p:nvCxnSpPr>
                <p:spPr>
                  <a:xfrm flipH="1">
                    <a:off x="4682243" y="2484001"/>
                    <a:ext cx="289433" cy="235204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a:stCxn id="262" idx="3"/>
                    <a:endCxn id="261" idx="1"/>
                  </p:cNvCxnSpPr>
                  <p:nvPr/>
                </p:nvCxnSpPr>
                <p:spPr>
                  <a:xfrm flipV="1">
                    <a:off x="4864467" y="2484000"/>
                    <a:ext cx="107208"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p:nvGrpSpPr>
              <p:grpSpPr>
                <a:xfrm>
                  <a:off x="4846477" y="710149"/>
                  <a:ext cx="433078" cy="4095482"/>
                  <a:chOff x="4693219" y="565723"/>
                  <a:chExt cx="433078" cy="4095482"/>
                </a:xfrm>
              </p:grpSpPr>
              <p:sp>
                <p:nvSpPr>
                  <p:cNvPr id="256" name="Parallelogram 255"/>
                  <p:cNvSpPr/>
                  <p:nvPr/>
                </p:nvSpPr>
                <p:spPr>
                  <a:xfrm>
                    <a:off x="4724142" y="248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257" name="Parallelogram 256"/>
                  <p:cNvSpPr/>
                  <p:nvPr/>
                </p:nvSpPr>
                <p:spPr>
                  <a:xfrm>
                    <a:off x="4824000" y="104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258" name="Straight Connector 257"/>
                  <p:cNvCxnSpPr>
                    <a:endCxn id="257" idx="3"/>
                  </p:cNvCxnSpPr>
                  <p:nvPr/>
                </p:nvCxnSpPr>
                <p:spPr>
                  <a:xfrm flipH="1">
                    <a:off x="4864466" y="565723"/>
                    <a:ext cx="261831" cy="213427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a:stCxn id="256" idx="1"/>
                  </p:cNvCxnSpPr>
                  <p:nvPr/>
                </p:nvCxnSpPr>
                <p:spPr>
                  <a:xfrm flipH="1">
                    <a:off x="4693219" y="2484001"/>
                    <a:ext cx="278457" cy="217720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a:stCxn id="257" idx="3"/>
                    <a:endCxn id="256" idx="1"/>
                  </p:cNvCxnSpPr>
                  <p:nvPr/>
                </p:nvCxnSpPr>
                <p:spPr>
                  <a:xfrm flipV="1">
                    <a:off x="4864467" y="2484000"/>
                    <a:ext cx="107208"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5" name="Rectangle 254"/>
                <p:cNvSpPr/>
                <p:nvPr/>
              </p:nvSpPr>
              <p:spPr>
                <a:xfrm>
                  <a:off x="5077212" y="2563974"/>
                  <a:ext cx="108000" cy="6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nvGrpSpPr>
              <p:cNvPr id="221" name="Group 220"/>
              <p:cNvGrpSpPr/>
              <p:nvPr/>
            </p:nvGrpSpPr>
            <p:grpSpPr>
              <a:xfrm>
                <a:off x="6733830" y="4569963"/>
                <a:ext cx="288000" cy="1442037"/>
                <a:chOff x="4846477" y="610864"/>
                <a:chExt cx="533621" cy="4194767"/>
              </a:xfrm>
            </p:grpSpPr>
            <p:grpSp>
              <p:nvGrpSpPr>
                <p:cNvPr id="240" name="Group 239"/>
                <p:cNvGrpSpPr/>
                <p:nvPr/>
              </p:nvGrpSpPr>
              <p:grpSpPr>
                <a:xfrm>
                  <a:off x="4949656" y="610864"/>
                  <a:ext cx="430442" cy="4089898"/>
                  <a:chOff x="4682243" y="746144"/>
                  <a:chExt cx="430442" cy="4089898"/>
                </a:xfrm>
              </p:grpSpPr>
              <p:sp>
                <p:nvSpPr>
                  <p:cNvPr id="248" name="Parallelogram 247"/>
                  <p:cNvSpPr/>
                  <p:nvPr/>
                </p:nvSpPr>
                <p:spPr>
                  <a:xfrm>
                    <a:off x="4724142" y="248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249" name="Parallelogram 248"/>
                  <p:cNvSpPr/>
                  <p:nvPr/>
                </p:nvSpPr>
                <p:spPr>
                  <a:xfrm>
                    <a:off x="4824000" y="104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250" name="Straight Connector 249"/>
                  <p:cNvCxnSpPr>
                    <a:endCxn id="249" idx="3"/>
                  </p:cNvCxnSpPr>
                  <p:nvPr/>
                </p:nvCxnSpPr>
                <p:spPr>
                  <a:xfrm flipH="1">
                    <a:off x="4864466" y="746144"/>
                    <a:ext cx="248219" cy="195385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a:stCxn id="248" idx="1"/>
                  </p:cNvCxnSpPr>
                  <p:nvPr/>
                </p:nvCxnSpPr>
                <p:spPr>
                  <a:xfrm flipH="1">
                    <a:off x="4682243" y="2484001"/>
                    <a:ext cx="289433" cy="235204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a:stCxn id="249" idx="3"/>
                    <a:endCxn id="248" idx="1"/>
                  </p:cNvCxnSpPr>
                  <p:nvPr/>
                </p:nvCxnSpPr>
                <p:spPr>
                  <a:xfrm flipV="1">
                    <a:off x="4864467" y="2484000"/>
                    <a:ext cx="107208"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p:nvGrpSpPr>
              <p:grpSpPr>
                <a:xfrm>
                  <a:off x="4846477" y="710149"/>
                  <a:ext cx="433078" cy="4095482"/>
                  <a:chOff x="4693219" y="565723"/>
                  <a:chExt cx="433078" cy="4095482"/>
                </a:xfrm>
              </p:grpSpPr>
              <p:sp>
                <p:nvSpPr>
                  <p:cNvPr id="243" name="Parallelogram 242"/>
                  <p:cNvSpPr/>
                  <p:nvPr/>
                </p:nvSpPr>
                <p:spPr>
                  <a:xfrm>
                    <a:off x="4724142" y="248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244" name="Parallelogram 243"/>
                  <p:cNvSpPr/>
                  <p:nvPr/>
                </p:nvSpPr>
                <p:spPr>
                  <a:xfrm>
                    <a:off x="4824000" y="104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245" name="Straight Connector 244"/>
                  <p:cNvCxnSpPr>
                    <a:endCxn id="244" idx="3"/>
                  </p:cNvCxnSpPr>
                  <p:nvPr/>
                </p:nvCxnSpPr>
                <p:spPr>
                  <a:xfrm flipH="1">
                    <a:off x="4864466" y="565723"/>
                    <a:ext cx="261831" cy="213427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a:stCxn id="243" idx="1"/>
                  </p:cNvCxnSpPr>
                  <p:nvPr/>
                </p:nvCxnSpPr>
                <p:spPr>
                  <a:xfrm flipH="1">
                    <a:off x="4693219" y="2484001"/>
                    <a:ext cx="278457" cy="217720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a:stCxn id="244" idx="3"/>
                    <a:endCxn id="243" idx="1"/>
                  </p:cNvCxnSpPr>
                  <p:nvPr/>
                </p:nvCxnSpPr>
                <p:spPr>
                  <a:xfrm flipV="1">
                    <a:off x="4864467" y="2484000"/>
                    <a:ext cx="107208"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2" name="Rectangle 241"/>
                <p:cNvSpPr/>
                <p:nvPr/>
              </p:nvSpPr>
              <p:spPr>
                <a:xfrm>
                  <a:off x="5077212" y="2563974"/>
                  <a:ext cx="108000" cy="6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nvGrpSpPr>
              <p:cNvPr id="222" name="Group 221"/>
              <p:cNvGrpSpPr/>
              <p:nvPr/>
            </p:nvGrpSpPr>
            <p:grpSpPr>
              <a:xfrm>
                <a:off x="1908000" y="5220000"/>
                <a:ext cx="432000" cy="432611"/>
                <a:chOff x="7668344" y="2625557"/>
                <a:chExt cx="432000" cy="432000"/>
              </a:xfrm>
            </p:grpSpPr>
            <p:sp>
              <p:nvSpPr>
                <p:cNvPr id="235" name="Oval 234"/>
                <p:cNvSpPr>
                  <a:spLocks noChangeAspect="1"/>
                </p:cNvSpPr>
                <p:nvPr/>
              </p:nvSpPr>
              <p:spPr>
                <a:xfrm>
                  <a:off x="7668344" y="2625557"/>
                  <a:ext cx="432000" cy="432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236" name="Oval 235"/>
                <p:cNvSpPr>
                  <a:spLocks noChangeAspect="1"/>
                </p:cNvSpPr>
                <p:nvPr/>
              </p:nvSpPr>
              <p:spPr>
                <a:xfrm>
                  <a:off x="7704720" y="2661557"/>
                  <a:ext cx="360000" cy="360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237" name="Oval 236"/>
                <p:cNvSpPr>
                  <a:spLocks noChangeAspect="1"/>
                </p:cNvSpPr>
                <p:nvPr/>
              </p:nvSpPr>
              <p:spPr>
                <a:xfrm>
                  <a:off x="7740720" y="2697557"/>
                  <a:ext cx="288000" cy="28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238" name="Oval 237"/>
                <p:cNvSpPr>
                  <a:spLocks noChangeAspect="1"/>
                </p:cNvSpPr>
                <p:nvPr/>
              </p:nvSpPr>
              <p:spPr>
                <a:xfrm>
                  <a:off x="7776720" y="2733557"/>
                  <a:ext cx="216000" cy="216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239" name="Oval 238"/>
                <p:cNvSpPr>
                  <a:spLocks noChangeAspect="1"/>
                </p:cNvSpPr>
                <p:nvPr/>
              </p:nvSpPr>
              <p:spPr>
                <a:xfrm>
                  <a:off x="7812000" y="2772000"/>
                  <a:ext cx="144000" cy="14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sp>
            <p:nvSpPr>
              <p:cNvPr id="223" name="TextBox 222"/>
              <p:cNvSpPr txBox="1"/>
              <p:nvPr/>
            </p:nvSpPr>
            <p:spPr>
              <a:xfrm>
                <a:off x="648000" y="4638353"/>
                <a:ext cx="1070339" cy="299295"/>
              </a:xfrm>
              <a:prstGeom prst="rect">
                <a:avLst/>
              </a:prstGeom>
              <a:noFill/>
            </p:spPr>
            <p:txBody>
              <a:bodyPr wrap="none" lIns="72000" tIns="72000" rIns="72000" bIns="72000" rtlCol="0" anchor="ctr" anchorCtr="1">
                <a:spAutoFit/>
              </a:bodyPr>
              <a:lstStyle>
                <a:defPPr>
                  <a:defRPr lang="en-US"/>
                </a:defPPr>
                <a:lvl1pPr>
                  <a:defRPr sz="1000">
                    <a:latin typeface="Arial Rounded MT Bold" panose="020F0704030504030204" pitchFamily="34" charset="0"/>
                  </a:defRPr>
                </a:lvl1pPr>
              </a:lstStyle>
              <a:p>
                <a:r>
                  <a:rPr lang="en-GB" i="1" dirty="0" smtClean="0"/>
                  <a:t>Reinforcement</a:t>
                </a:r>
                <a:endParaRPr lang="en-GB" i="1" dirty="0"/>
              </a:p>
            </p:txBody>
          </p:sp>
          <p:cxnSp>
            <p:nvCxnSpPr>
              <p:cNvPr id="224" name="Straight Arrow Connector 223"/>
              <p:cNvCxnSpPr>
                <a:stCxn id="223" idx="2"/>
              </p:cNvCxnSpPr>
              <p:nvPr/>
            </p:nvCxnSpPr>
            <p:spPr>
              <a:xfrm>
                <a:off x="1183170" y="4937648"/>
                <a:ext cx="688830" cy="344027"/>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25" name="Oval 224"/>
              <p:cNvSpPr>
                <a:spLocks noChangeAspect="1"/>
              </p:cNvSpPr>
              <p:nvPr/>
            </p:nvSpPr>
            <p:spPr>
              <a:xfrm>
                <a:off x="2951521" y="5108689"/>
                <a:ext cx="108000" cy="10815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226" name="Straight Connector 225"/>
              <p:cNvCxnSpPr>
                <a:stCxn id="229" idx="2"/>
                <a:endCxn id="225" idx="2"/>
              </p:cNvCxnSpPr>
              <p:nvPr/>
            </p:nvCxnSpPr>
            <p:spPr>
              <a:xfrm>
                <a:off x="2951521" y="4391321"/>
                <a:ext cx="0" cy="771444"/>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a:stCxn id="235" idx="0"/>
                <a:endCxn id="349" idx="0"/>
              </p:cNvCxnSpPr>
              <p:nvPr/>
            </p:nvCxnSpPr>
            <p:spPr>
              <a:xfrm>
                <a:off x="2124000" y="5220000"/>
                <a:ext cx="622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8" name="Group 227"/>
              <p:cNvGrpSpPr/>
              <p:nvPr/>
            </p:nvGrpSpPr>
            <p:grpSpPr>
              <a:xfrm>
                <a:off x="2951521" y="4104000"/>
                <a:ext cx="576000" cy="574642"/>
                <a:chOff x="2880000" y="4140000"/>
                <a:chExt cx="576000" cy="576000"/>
              </a:xfrm>
            </p:grpSpPr>
            <p:sp>
              <p:nvSpPr>
                <p:cNvPr id="229" name="Oval 228"/>
                <p:cNvSpPr>
                  <a:spLocks noChangeAspect="1"/>
                </p:cNvSpPr>
                <p:nvPr/>
              </p:nvSpPr>
              <p:spPr>
                <a:xfrm>
                  <a:off x="2880000" y="4140000"/>
                  <a:ext cx="576000" cy="576000"/>
                </a:xfrm>
                <a:prstGeom prst="ellipse">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230" name="Oval 229"/>
                <p:cNvSpPr>
                  <a:spLocks noChangeAspect="1"/>
                </p:cNvSpPr>
                <p:nvPr/>
              </p:nvSpPr>
              <p:spPr>
                <a:xfrm>
                  <a:off x="2916000" y="4176000"/>
                  <a:ext cx="504000" cy="504000"/>
                </a:xfrm>
                <a:prstGeom prst="ellips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231" name="Oval 230"/>
                <p:cNvSpPr>
                  <a:spLocks noChangeAspect="1"/>
                </p:cNvSpPr>
                <p:nvPr/>
              </p:nvSpPr>
              <p:spPr>
                <a:xfrm>
                  <a:off x="2952000" y="4212000"/>
                  <a:ext cx="432000" cy="432000"/>
                </a:xfrm>
                <a:prstGeom prst="ellips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232" name="Oval 231"/>
                <p:cNvSpPr>
                  <a:spLocks noChangeAspect="1"/>
                </p:cNvSpPr>
                <p:nvPr/>
              </p:nvSpPr>
              <p:spPr>
                <a:xfrm>
                  <a:off x="2988000" y="4248000"/>
                  <a:ext cx="360000" cy="360000"/>
                </a:xfrm>
                <a:prstGeom prst="ellips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233" name="Oval 232"/>
                <p:cNvSpPr>
                  <a:spLocks noChangeAspect="1"/>
                </p:cNvSpPr>
                <p:nvPr/>
              </p:nvSpPr>
              <p:spPr>
                <a:xfrm>
                  <a:off x="3024000" y="4284000"/>
                  <a:ext cx="288000" cy="288000"/>
                </a:xfrm>
                <a:prstGeom prst="ellips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234" name="Oval 233"/>
                <p:cNvSpPr>
                  <a:spLocks noChangeAspect="1"/>
                </p:cNvSpPr>
                <p:nvPr/>
              </p:nvSpPr>
              <p:spPr>
                <a:xfrm>
                  <a:off x="3060000" y="4320000"/>
                  <a:ext cx="216000" cy="216000"/>
                </a:xfrm>
                <a:prstGeom prst="ellips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cxnSp>
          <p:nvCxnSpPr>
            <p:cNvPr id="208" name="Straight Connector 207"/>
            <p:cNvCxnSpPr/>
            <p:nvPr/>
          </p:nvCxnSpPr>
          <p:spPr>
            <a:xfrm>
              <a:off x="216000" y="5940000"/>
              <a:ext cx="871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825018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2000"/>
                            </p:stCondLst>
                            <p:childTnLst>
                              <p:par>
                                <p:cTn id="19" presetID="22" presetClass="entr" presetSubtype="8" fill="hold" nodeType="after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1000"/>
                                        <p:tgtEl>
                                          <p:spTgt spid="12"/>
                                        </p:tgtEl>
                                      </p:cBhvr>
                                    </p:animEffect>
                                  </p:childTnLst>
                                </p:cTn>
                              </p:par>
                              <p:par>
                                <p:cTn id="22" presetID="22" presetClass="entr" presetSubtype="2" fill="hold" nodeType="withEffect">
                                  <p:stCondLst>
                                    <p:cond delay="500"/>
                                  </p:stCondLst>
                                  <p:childTnLst>
                                    <p:set>
                                      <p:cBhvr>
                                        <p:cTn id="23" dur="1" fill="hold">
                                          <p:stCondLst>
                                            <p:cond delay="0"/>
                                          </p:stCondLst>
                                        </p:cTn>
                                        <p:tgtEl>
                                          <p:spTgt spid="205"/>
                                        </p:tgtEl>
                                        <p:attrNameLst>
                                          <p:attrName>style.visibility</p:attrName>
                                        </p:attrNameLst>
                                      </p:cBhvr>
                                      <p:to>
                                        <p:strVal val="visible"/>
                                      </p:to>
                                    </p:set>
                                    <p:animEffect transition="in" filter="wipe(right)">
                                      <p:cBhvr>
                                        <p:cTn id="24" dur="10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8" name="Group 187"/>
          <p:cNvGrpSpPr>
            <a:grpSpLocks noChangeAspect="1"/>
          </p:cNvGrpSpPr>
          <p:nvPr/>
        </p:nvGrpSpPr>
        <p:grpSpPr bwMode="auto">
          <a:xfrm>
            <a:off x="144000" y="144000"/>
            <a:ext cx="1440001" cy="720000"/>
            <a:chOff x="972000" y="1008000"/>
            <a:chExt cx="2016000" cy="1008000"/>
          </a:xfrm>
        </p:grpSpPr>
        <p:pic>
          <p:nvPicPr>
            <p:cNvPr id="189"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 name="Rectangle 189"/>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91"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Prepregs Lines</a:t>
            </a:r>
            <a:endParaRPr lang="en-GB" altLang="en-US" sz="2400" i="1" dirty="0">
              <a:solidFill>
                <a:schemeClr val="bg1"/>
              </a:solidFill>
              <a:latin typeface="Arial Rounded MT Bold" panose="020F0704030504030204" pitchFamily="34" charset="0"/>
            </a:endParaRPr>
          </a:p>
        </p:txBody>
      </p:sp>
      <p:grpSp>
        <p:nvGrpSpPr>
          <p:cNvPr id="192" name="Group 191"/>
          <p:cNvGrpSpPr>
            <a:grpSpLocks noChangeAspect="1"/>
          </p:cNvGrpSpPr>
          <p:nvPr/>
        </p:nvGrpSpPr>
        <p:grpSpPr bwMode="auto">
          <a:xfrm>
            <a:off x="7524000" y="5976000"/>
            <a:ext cx="1440001" cy="720000"/>
            <a:chOff x="972000" y="1008000"/>
            <a:chExt cx="2016000" cy="1008000"/>
          </a:xfrm>
        </p:grpSpPr>
        <p:pic>
          <p:nvPicPr>
            <p:cNvPr id="193"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 name="Rectangle 193"/>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95"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Technology – Process </a:t>
            </a:r>
            <a:endParaRPr lang="en-GB" altLang="en-US" sz="2400" i="1" dirty="0">
              <a:solidFill>
                <a:schemeClr val="bg1"/>
              </a:solidFill>
              <a:latin typeface="Arial Rounded MT Bold" panose="020F0704030504030204" pitchFamily="34" charset="0"/>
            </a:endParaRPr>
          </a:p>
        </p:txBody>
      </p:sp>
      <p:grpSp>
        <p:nvGrpSpPr>
          <p:cNvPr id="542" name="Group 541"/>
          <p:cNvGrpSpPr>
            <a:grpSpLocks/>
          </p:cNvGrpSpPr>
          <p:nvPr/>
        </p:nvGrpSpPr>
        <p:grpSpPr>
          <a:xfrm>
            <a:off x="180000" y="1080000"/>
            <a:ext cx="8820000" cy="2232000"/>
            <a:chOff x="144000" y="3672000"/>
            <a:chExt cx="8856000" cy="2268000"/>
          </a:xfrm>
        </p:grpSpPr>
        <p:sp>
          <p:nvSpPr>
            <p:cNvPr id="543" name="Rectangle 542"/>
            <p:cNvSpPr/>
            <p:nvPr/>
          </p:nvSpPr>
          <p:spPr>
            <a:xfrm>
              <a:off x="144000" y="3672000"/>
              <a:ext cx="8856000" cy="2268000"/>
            </a:xfrm>
            <a:prstGeom prst="rect">
              <a:avLst/>
            </a:prstGeom>
            <a:solidFill>
              <a:schemeClr val="bg1"/>
            </a:solidFill>
            <a:ln w="190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nvGrpSpPr>
            <p:cNvPr id="544" name="Group 543"/>
            <p:cNvGrpSpPr/>
            <p:nvPr/>
          </p:nvGrpSpPr>
          <p:grpSpPr>
            <a:xfrm>
              <a:off x="1044000" y="5148000"/>
              <a:ext cx="360000" cy="360000"/>
              <a:chOff x="828000" y="5148000"/>
              <a:chExt cx="360000" cy="360000"/>
            </a:xfrm>
          </p:grpSpPr>
          <p:sp>
            <p:nvSpPr>
              <p:cNvPr id="722" name="Oval 721"/>
              <p:cNvSpPr>
                <a:spLocks noChangeAspect="1"/>
              </p:cNvSpPr>
              <p:nvPr/>
            </p:nvSpPr>
            <p:spPr>
              <a:xfrm>
                <a:off x="828000" y="5148000"/>
                <a:ext cx="360000" cy="360000"/>
              </a:xfrm>
              <a:prstGeom prst="ellipse">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23" name="Oval 722"/>
              <p:cNvSpPr>
                <a:spLocks noChangeAspect="1"/>
              </p:cNvSpPr>
              <p:nvPr/>
            </p:nvSpPr>
            <p:spPr>
              <a:xfrm>
                <a:off x="864376" y="5184000"/>
                <a:ext cx="288000" cy="288000"/>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24" name="Oval 723"/>
              <p:cNvSpPr>
                <a:spLocks noChangeAspect="1"/>
              </p:cNvSpPr>
              <p:nvPr/>
            </p:nvSpPr>
            <p:spPr>
              <a:xfrm>
                <a:off x="900376" y="5220000"/>
                <a:ext cx="216000" cy="216000"/>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25" name="Oval 724"/>
              <p:cNvSpPr>
                <a:spLocks noChangeAspect="1"/>
              </p:cNvSpPr>
              <p:nvPr/>
            </p:nvSpPr>
            <p:spPr>
              <a:xfrm>
                <a:off x="936376" y="5256000"/>
                <a:ext cx="144000" cy="144000"/>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nvGrpSpPr>
            <p:cNvPr id="545" name="Group 544"/>
            <p:cNvGrpSpPr/>
            <p:nvPr/>
          </p:nvGrpSpPr>
          <p:grpSpPr>
            <a:xfrm>
              <a:off x="2412000" y="4176000"/>
              <a:ext cx="360000" cy="360000"/>
              <a:chOff x="1187624" y="1944000"/>
              <a:chExt cx="360000" cy="360000"/>
            </a:xfrm>
          </p:grpSpPr>
          <p:sp>
            <p:nvSpPr>
              <p:cNvPr id="718" name="Oval 717"/>
              <p:cNvSpPr>
                <a:spLocks noChangeAspect="1"/>
              </p:cNvSpPr>
              <p:nvPr/>
            </p:nvSpPr>
            <p:spPr>
              <a:xfrm>
                <a:off x="1187624" y="1944000"/>
                <a:ext cx="360000" cy="360000"/>
              </a:xfrm>
              <a:prstGeom prst="ellipse">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i="1"/>
              </a:p>
            </p:txBody>
          </p:sp>
          <p:sp>
            <p:nvSpPr>
              <p:cNvPr id="719" name="Oval 718"/>
              <p:cNvSpPr>
                <a:spLocks noChangeAspect="1"/>
              </p:cNvSpPr>
              <p:nvPr/>
            </p:nvSpPr>
            <p:spPr>
              <a:xfrm>
                <a:off x="1224000" y="1980000"/>
                <a:ext cx="288000" cy="288000"/>
              </a:xfrm>
              <a:prstGeom prst="ellipse">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i="1"/>
              </a:p>
            </p:txBody>
          </p:sp>
          <p:sp>
            <p:nvSpPr>
              <p:cNvPr id="720" name="Oval 719"/>
              <p:cNvSpPr>
                <a:spLocks noChangeAspect="1"/>
              </p:cNvSpPr>
              <p:nvPr/>
            </p:nvSpPr>
            <p:spPr>
              <a:xfrm>
                <a:off x="1260000" y="2016000"/>
                <a:ext cx="216000" cy="216000"/>
              </a:xfrm>
              <a:prstGeom prst="ellipse">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i="1"/>
              </a:p>
            </p:txBody>
          </p:sp>
          <p:sp>
            <p:nvSpPr>
              <p:cNvPr id="721" name="Oval 720"/>
              <p:cNvSpPr>
                <a:spLocks noChangeAspect="1"/>
              </p:cNvSpPr>
              <p:nvPr/>
            </p:nvSpPr>
            <p:spPr>
              <a:xfrm>
                <a:off x="1296000" y="2052000"/>
                <a:ext cx="144000" cy="144000"/>
              </a:xfrm>
              <a:prstGeom prst="ellipse">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i="1"/>
              </a:p>
            </p:txBody>
          </p:sp>
        </p:grpSp>
        <p:sp>
          <p:nvSpPr>
            <p:cNvPr id="546" name="Oval 545"/>
            <p:cNvSpPr>
              <a:spLocks noChangeAspect="1"/>
            </p:cNvSpPr>
            <p:nvPr/>
          </p:nvSpPr>
          <p:spPr>
            <a:xfrm>
              <a:off x="2412000" y="5040000"/>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nvGrpSpPr>
            <p:cNvPr id="547" name="Group 546"/>
            <p:cNvGrpSpPr/>
            <p:nvPr/>
          </p:nvGrpSpPr>
          <p:grpSpPr>
            <a:xfrm>
              <a:off x="3275856" y="4566804"/>
              <a:ext cx="2772000" cy="1300142"/>
              <a:chOff x="1907704" y="2006963"/>
              <a:chExt cx="4968000" cy="2349037"/>
            </a:xfrm>
          </p:grpSpPr>
          <p:sp>
            <p:nvSpPr>
              <p:cNvPr id="635" name="Rectangle 634"/>
              <p:cNvSpPr/>
              <p:nvPr/>
            </p:nvSpPr>
            <p:spPr>
              <a:xfrm>
                <a:off x="1907704" y="2016000"/>
                <a:ext cx="4968000" cy="234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36" name="Oval 95"/>
              <p:cNvSpPr>
                <a:spLocks noChangeAspect="1" noChangeArrowheads="1"/>
              </p:cNvSpPr>
              <p:nvPr/>
            </p:nvSpPr>
            <p:spPr bwMode="auto">
              <a:xfrm>
                <a:off x="1944000" y="3060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637" name="Oval 96"/>
              <p:cNvSpPr>
                <a:spLocks noChangeAspect="1" noChangeArrowheads="1"/>
              </p:cNvSpPr>
              <p:nvPr/>
            </p:nvSpPr>
            <p:spPr bwMode="auto">
              <a:xfrm>
                <a:off x="1944000" y="3276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638" name="Oval 106"/>
              <p:cNvSpPr>
                <a:spLocks noChangeAspect="1" noChangeArrowheads="1"/>
              </p:cNvSpPr>
              <p:nvPr/>
            </p:nvSpPr>
            <p:spPr bwMode="auto">
              <a:xfrm>
                <a:off x="5220776" y="3060000"/>
                <a:ext cx="193847" cy="194917"/>
              </a:xfrm>
              <a:prstGeom prst="ellipse">
                <a:avLst/>
              </a:prstGeom>
              <a:noFill/>
              <a:ln w="9525">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639" name="Oval 93"/>
              <p:cNvSpPr>
                <a:spLocks noChangeAspect="1" noChangeArrowheads="1"/>
              </p:cNvSpPr>
              <p:nvPr/>
            </p:nvSpPr>
            <p:spPr bwMode="auto">
              <a:xfrm>
                <a:off x="1980000" y="2628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640" name="Oval 94"/>
              <p:cNvSpPr>
                <a:spLocks noChangeAspect="1" noChangeArrowheads="1"/>
              </p:cNvSpPr>
              <p:nvPr/>
            </p:nvSpPr>
            <p:spPr bwMode="auto">
              <a:xfrm>
                <a:off x="1980000" y="2844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641" name="Oval 105"/>
              <p:cNvSpPr>
                <a:spLocks noChangeAspect="1" noChangeArrowheads="1"/>
              </p:cNvSpPr>
              <p:nvPr/>
            </p:nvSpPr>
            <p:spPr bwMode="auto">
              <a:xfrm>
                <a:off x="5220072" y="2772000"/>
                <a:ext cx="193847" cy="194917"/>
              </a:xfrm>
              <a:prstGeom prst="ellipse">
                <a:avLst/>
              </a:prstGeom>
              <a:noFill/>
              <a:ln w="9525">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642" name="Rounded Rectangle 641"/>
              <p:cNvSpPr/>
              <p:nvPr/>
            </p:nvSpPr>
            <p:spPr bwMode="auto">
              <a:xfrm>
                <a:off x="1980000" y="2628000"/>
                <a:ext cx="4824000" cy="359999"/>
              </a:xfrm>
              <a:prstGeom prst="roundRect">
                <a:avLst>
                  <a:gd name="adj" fmla="val 21447"/>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grpSp>
            <p:nvGrpSpPr>
              <p:cNvPr id="643" name="Group 642"/>
              <p:cNvGrpSpPr/>
              <p:nvPr/>
            </p:nvGrpSpPr>
            <p:grpSpPr>
              <a:xfrm>
                <a:off x="2196064" y="2880000"/>
                <a:ext cx="2952000" cy="72000"/>
                <a:chOff x="4605130" y="2564904"/>
                <a:chExt cx="2067780" cy="50030"/>
              </a:xfrm>
            </p:grpSpPr>
            <p:sp>
              <p:nvSpPr>
                <p:cNvPr id="700" name="AutoShape 5"/>
                <p:cNvSpPr>
                  <a:spLocks noChangeArrowheads="1"/>
                </p:cNvSpPr>
                <p:nvPr/>
              </p:nvSpPr>
              <p:spPr bwMode="auto">
                <a:xfrm rot="10800000">
                  <a:off x="5644284"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701" name="AutoShape 6"/>
                <p:cNvSpPr>
                  <a:spLocks noChangeArrowheads="1"/>
                </p:cNvSpPr>
                <p:nvPr/>
              </p:nvSpPr>
              <p:spPr bwMode="auto">
                <a:xfrm rot="10800000">
                  <a:off x="5992669"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702" name="AutoShape 7"/>
                <p:cNvSpPr>
                  <a:spLocks noChangeArrowheads="1"/>
                </p:cNvSpPr>
                <p:nvPr/>
              </p:nvSpPr>
              <p:spPr bwMode="auto">
                <a:xfrm rot="10800000">
                  <a:off x="6108798"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703" name="AutoShape 8"/>
                <p:cNvSpPr>
                  <a:spLocks noChangeArrowheads="1"/>
                </p:cNvSpPr>
                <p:nvPr/>
              </p:nvSpPr>
              <p:spPr bwMode="auto">
                <a:xfrm rot="10800000">
                  <a:off x="6224926"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704" name="AutoShape 9"/>
                <p:cNvSpPr>
                  <a:spLocks noChangeArrowheads="1"/>
                </p:cNvSpPr>
                <p:nvPr/>
              </p:nvSpPr>
              <p:spPr bwMode="auto">
                <a:xfrm rot="10800000">
                  <a:off x="6341055"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705" name="AutoShape 10"/>
                <p:cNvSpPr>
                  <a:spLocks noChangeArrowheads="1"/>
                </p:cNvSpPr>
                <p:nvPr/>
              </p:nvSpPr>
              <p:spPr bwMode="auto">
                <a:xfrm rot="10800000">
                  <a:off x="6457184"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706" name="AutoShape 11"/>
                <p:cNvSpPr>
                  <a:spLocks noChangeArrowheads="1"/>
                </p:cNvSpPr>
                <p:nvPr/>
              </p:nvSpPr>
              <p:spPr bwMode="auto">
                <a:xfrm rot="10800000">
                  <a:off x="6573371"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463 w 21600"/>
                    <a:gd name="T13" fmla="*/ 4447 h 21600"/>
                    <a:gd name="T14" fmla="*/ 17137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707" name="AutoShape 108"/>
                <p:cNvSpPr>
                  <a:spLocks noChangeArrowheads="1"/>
                </p:cNvSpPr>
                <p:nvPr/>
              </p:nvSpPr>
              <p:spPr bwMode="auto">
                <a:xfrm rot="10800000">
                  <a:off x="5528155"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708" name="AutoShape 109"/>
                <p:cNvSpPr>
                  <a:spLocks noChangeArrowheads="1"/>
                </p:cNvSpPr>
                <p:nvPr/>
              </p:nvSpPr>
              <p:spPr bwMode="auto">
                <a:xfrm rot="10800000">
                  <a:off x="5760412"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709" name="AutoShape 6"/>
                <p:cNvSpPr>
                  <a:spLocks noChangeArrowheads="1"/>
                </p:cNvSpPr>
                <p:nvPr/>
              </p:nvSpPr>
              <p:spPr bwMode="auto">
                <a:xfrm rot="10800000">
                  <a:off x="5876541"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710" name="AutoShape 6"/>
                <p:cNvSpPr>
                  <a:spLocks noChangeArrowheads="1"/>
                </p:cNvSpPr>
                <p:nvPr/>
              </p:nvSpPr>
              <p:spPr bwMode="auto">
                <a:xfrm rot="10800000">
                  <a:off x="4837387"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711" name="AutoShape 7"/>
                <p:cNvSpPr>
                  <a:spLocks noChangeArrowheads="1"/>
                </p:cNvSpPr>
                <p:nvPr/>
              </p:nvSpPr>
              <p:spPr bwMode="auto">
                <a:xfrm rot="10800000">
                  <a:off x="4953516"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712" name="AutoShape 8"/>
                <p:cNvSpPr>
                  <a:spLocks noChangeArrowheads="1"/>
                </p:cNvSpPr>
                <p:nvPr/>
              </p:nvSpPr>
              <p:spPr bwMode="auto">
                <a:xfrm rot="10800000">
                  <a:off x="5069644"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713" name="AutoShape 9"/>
                <p:cNvSpPr>
                  <a:spLocks noChangeArrowheads="1"/>
                </p:cNvSpPr>
                <p:nvPr/>
              </p:nvSpPr>
              <p:spPr bwMode="auto">
                <a:xfrm rot="10800000">
                  <a:off x="5185773"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714" name="AutoShape 10"/>
                <p:cNvSpPr>
                  <a:spLocks noChangeArrowheads="1"/>
                </p:cNvSpPr>
                <p:nvPr/>
              </p:nvSpPr>
              <p:spPr bwMode="auto">
                <a:xfrm rot="10800000">
                  <a:off x="5301902"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715" name="AutoShape 11"/>
                <p:cNvSpPr>
                  <a:spLocks noChangeArrowheads="1"/>
                </p:cNvSpPr>
                <p:nvPr/>
              </p:nvSpPr>
              <p:spPr bwMode="auto">
                <a:xfrm rot="10800000">
                  <a:off x="5418089"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463 w 21600"/>
                    <a:gd name="T13" fmla="*/ 4447 h 21600"/>
                    <a:gd name="T14" fmla="*/ 17137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716" name="AutoShape 109"/>
                <p:cNvSpPr>
                  <a:spLocks noChangeArrowheads="1"/>
                </p:cNvSpPr>
                <p:nvPr/>
              </p:nvSpPr>
              <p:spPr bwMode="auto">
                <a:xfrm rot="10800000">
                  <a:off x="4605130"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717" name="AutoShape 6"/>
                <p:cNvSpPr>
                  <a:spLocks noChangeArrowheads="1"/>
                </p:cNvSpPr>
                <p:nvPr/>
              </p:nvSpPr>
              <p:spPr bwMode="auto">
                <a:xfrm rot="10800000">
                  <a:off x="4721259"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grpSp>
          <p:grpSp>
            <p:nvGrpSpPr>
              <p:cNvPr id="644" name="Group 643"/>
              <p:cNvGrpSpPr/>
              <p:nvPr/>
            </p:nvGrpSpPr>
            <p:grpSpPr>
              <a:xfrm>
                <a:off x="5472000" y="2880000"/>
                <a:ext cx="1147970" cy="80962"/>
                <a:chOff x="2495112" y="1404000"/>
                <a:chExt cx="1147970" cy="80962"/>
              </a:xfrm>
            </p:grpSpPr>
            <p:sp>
              <p:nvSpPr>
                <p:cNvPr id="690" name="Trapezoid 689"/>
                <p:cNvSpPr/>
                <p:nvPr/>
              </p:nvSpPr>
              <p:spPr bwMode="auto">
                <a:xfrm>
                  <a:off x="3427184" y="1404000"/>
                  <a:ext cx="100013"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691" name="Trapezoid 690"/>
                <p:cNvSpPr/>
                <p:nvPr/>
              </p:nvSpPr>
              <p:spPr bwMode="auto">
                <a:xfrm>
                  <a:off x="3195409"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692" name="Trapezoid 691"/>
                <p:cNvSpPr/>
                <p:nvPr/>
              </p:nvSpPr>
              <p:spPr bwMode="auto">
                <a:xfrm>
                  <a:off x="3079522"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693" name="Trapezoid 692"/>
                <p:cNvSpPr/>
                <p:nvPr/>
              </p:nvSpPr>
              <p:spPr bwMode="auto">
                <a:xfrm>
                  <a:off x="2962047"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694" name="Trapezoid 693"/>
                <p:cNvSpPr/>
                <p:nvPr/>
              </p:nvSpPr>
              <p:spPr bwMode="auto">
                <a:xfrm>
                  <a:off x="3311297"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695" name="Trapezoid 694"/>
                <p:cNvSpPr/>
                <p:nvPr/>
              </p:nvSpPr>
              <p:spPr bwMode="auto">
                <a:xfrm>
                  <a:off x="2846159" y="1404000"/>
                  <a:ext cx="100013"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696" name="Trapezoid 695"/>
                <p:cNvSpPr/>
                <p:nvPr/>
              </p:nvSpPr>
              <p:spPr bwMode="auto">
                <a:xfrm>
                  <a:off x="2730273"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697" name="Trapezoid 696"/>
                <p:cNvSpPr/>
                <p:nvPr/>
              </p:nvSpPr>
              <p:spPr bwMode="auto">
                <a:xfrm>
                  <a:off x="3543070"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698" name="Trapezoid 697"/>
                <p:cNvSpPr/>
                <p:nvPr/>
              </p:nvSpPr>
              <p:spPr bwMode="auto">
                <a:xfrm>
                  <a:off x="2612587"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699" name="Trapezoid 698"/>
                <p:cNvSpPr/>
                <p:nvPr/>
              </p:nvSpPr>
              <p:spPr bwMode="auto">
                <a:xfrm>
                  <a:off x="2495112"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grpSp>
          <p:grpSp>
            <p:nvGrpSpPr>
              <p:cNvPr id="645" name="Group 644"/>
              <p:cNvGrpSpPr/>
              <p:nvPr/>
            </p:nvGrpSpPr>
            <p:grpSpPr>
              <a:xfrm rot="10800000">
                <a:off x="5472000" y="3096000"/>
                <a:ext cx="1147970" cy="80962"/>
                <a:chOff x="2495112" y="1404000"/>
                <a:chExt cx="1147970" cy="80962"/>
              </a:xfrm>
            </p:grpSpPr>
            <p:sp>
              <p:nvSpPr>
                <p:cNvPr id="680" name="Trapezoid 679"/>
                <p:cNvSpPr/>
                <p:nvPr/>
              </p:nvSpPr>
              <p:spPr bwMode="auto">
                <a:xfrm>
                  <a:off x="3427184" y="1404000"/>
                  <a:ext cx="100013"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681" name="Trapezoid 680"/>
                <p:cNvSpPr/>
                <p:nvPr/>
              </p:nvSpPr>
              <p:spPr bwMode="auto">
                <a:xfrm>
                  <a:off x="3195409"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682" name="Trapezoid 681"/>
                <p:cNvSpPr/>
                <p:nvPr/>
              </p:nvSpPr>
              <p:spPr bwMode="auto">
                <a:xfrm>
                  <a:off x="3079522"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683" name="Trapezoid 682"/>
                <p:cNvSpPr/>
                <p:nvPr/>
              </p:nvSpPr>
              <p:spPr bwMode="auto">
                <a:xfrm>
                  <a:off x="2962047"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684" name="Trapezoid 683"/>
                <p:cNvSpPr/>
                <p:nvPr/>
              </p:nvSpPr>
              <p:spPr bwMode="auto">
                <a:xfrm>
                  <a:off x="3311297"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685" name="Trapezoid 684"/>
                <p:cNvSpPr/>
                <p:nvPr/>
              </p:nvSpPr>
              <p:spPr bwMode="auto">
                <a:xfrm>
                  <a:off x="2846159" y="1404000"/>
                  <a:ext cx="100013"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686" name="Trapezoid 685"/>
                <p:cNvSpPr/>
                <p:nvPr/>
              </p:nvSpPr>
              <p:spPr bwMode="auto">
                <a:xfrm>
                  <a:off x="2730273"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687" name="Trapezoid 686"/>
                <p:cNvSpPr/>
                <p:nvPr/>
              </p:nvSpPr>
              <p:spPr bwMode="auto">
                <a:xfrm>
                  <a:off x="3543070"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688" name="Trapezoid 687"/>
                <p:cNvSpPr/>
                <p:nvPr/>
              </p:nvSpPr>
              <p:spPr bwMode="auto">
                <a:xfrm>
                  <a:off x="2612587"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689" name="Trapezoid 688"/>
                <p:cNvSpPr/>
                <p:nvPr/>
              </p:nvSpPr>
              <p:spPr bwMode="auto">
                <a:xfrm>
                  <a:off x="2495112"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grpSp>
          <p:sp>
            <p:nvSpPr>
              <p:cNvPr id="646" name="Oval 95"/>
              <p:cNvSpPr>
                <a:spLocks noChangeAspect="1" noChangeArrowheads="1"/>
              </p:cNvSpPr>
              <p:nvPr/>
            </p:nvSpPr>
            <p:spPr bwMode="auto">
              <a:xfrm>
                <a:off x="6660000" y="3060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647" name="Oval 96"/>
              <p:cNvSpPr>
                <a:spLocks noChangeAspect="1" noChangeArrowheads="1"/>
              </p:cNvSpPr>
              <p:nvPr/>
            </p:nvSpPr>
            <p:spPr bwMode="auto">
              <a:xfrm>
                <a:off x="6660000" y="3276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648" name="Rounded Rectangle 647"/>
              <p:cNvSpPr/>
              <p:nvPr/>
            </p:nvSpPr>
            <p:spPr bwMode="auto">
              <a:xfrm>
                <a:off x="1944000" y="3060001"/>
                <a:ext cx="4860000" cy="359999"/>
              </a:xfrm>
              <a:prstGeom prst="roundRect">
                <a:avLst>
                  <a:gd name="adj" fmla="val 22642"/>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grpSp>
            <p:nvGrpSpPr>
              <p:cNvPr id="649" name="Group 648"/>
              <p:cNvGrpSpPr/>
              <p:nvPr/>
            </p:nvGrpSpPr>
            <p:grpSpPr>
              <a:xfrm>
                <a:off x="2195736" y="2664000"/>
                <a:ext cx="305021" cy="72000"/>
                <a:chOff x="7272000" y="2340000"/>
                <a:chExt cx="305021" cy="72000"/>
              </a:xfrm>
            </p:grpSpPr>
            <p:sp>
              <p:nvSpPr>
                <p:cNvPr id="678" name="AutoShape 49"/>
                <p:cNvSpPr>
                  <a:spLocks noChangeAspect="1" noChangeArrowheads="1"/>
                </p:cNvSpPr>
                <p:nvPr/>
              </p:nvSpPr>
              <p:spPr bwMode="auto">
                <a:xfrm>
                  <a:off x="7272000" y="2340000"/>
                  <a:ext cx="143021" cy="72000"/>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679" name="AutoShape 49"/>
                <p:cNvSpPr>
                  <a:spLocks noChangeAspect="1" noChangeArrowheads="1"/>
                </p:cNvSpPr>
                <p:nvPr/>
              </p:nvSpPr>
              <p:spPr bwMode="auto">
                <a:xfrm>
                  <a:off x="7434000" y="2340000"/>
                  <a:ext cx="143021" cy="72000"/>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grpSp>
          <p:sp>
            <p:nvSpPr>
              <p:cNvPr id="650" name="Oval 93"/>
              <p:cNvSpPr>
                <a:spLocks noChangeAspect="1" noChangeArrowheads="1"/>
              </p:cNvSpPr>
              <p:nvPr/>
            </p:nvSpPr>
            <p:spPr bwMode="auto">
              <a:xfrm>
                <a:off x="6660631" y="2628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651" name="Oval 94"/>
              <p:cNvSpPr>
                <a:spLocks noChangeAspect="1" noChangeArrowheads="1"/>
              </p:cNvSpPr>
              <p:nvPr/>
            </p:nvSpPr>
            <p:spPr bwMode="auto">
              <a:xfrm>
                <a:off x="6660631" y="2844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grpSp>
            <p:nvGrpSpPr>
              <p:cNvPr id="652" name="Group 651"/>
              <p:cNvGrpSpPr/>
              <p:nvPr/>
            </p:nvGrpSpPr>
            <p:grpSpPr>
              <a:xfrm rot="10800000">
                <a:off x="2123728" y="3096000"/>
                <a:ext cx="2952000" cy="72000"/>
                <a:chOff x="4605130" y="2564904"/>
                <a:chExt cx="2067780" cy="50030"/>
              </a:xfrm>
            </p:grpSpPr>
            <p:sp>
              <p:nvSpPr>
                <p:cNvPr id="660" name="AutoShape 5"/>
                <p:cNvSpPr>
                  <a:spLocks noChangeArrowheads="1"/>
                </p:cNvSpPr>
                <p:nvPr/>
              </p:nvSpPr>
              <p:spPr bwMode="auto">
                <a:xfrm rot="10800000">
                  <a:off x="5644284"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661" name="AutoShape 6"/>
                <p:cNvSpPr>
                  <a:spLocks noChangeArrowheads="1"/>
                </p:cNvSpPr>
                <p:nvPr/>
              </p:nvSpPr>
              <p:spPr bwMode="auto">
                <a:xfrm rot="10800000">
                  <a:off x="5992669"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662" name="AutoShape 7"/>
                <p:cNvSpPr>
                  <a:spLocks noChangeArrowheads="1"/>
                </p:cNvSpPr>
                <p:nvPr/>
              </p:nvSpPr>
              <p:spPr bwMode="auto">
                <a:xfrm rot="10800000">
                  <a:off x="6108798"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663" name="AutoShape 8"/>
                <p:cNvSpPr>
                  <a:spLocks noChangeArrowheads="1"/>
                </p:cNvSpPr>
                <p:nvPr/>
              </p:nvSpPr>
              <p:spPr bwMode="auto">
                <a:xfrm rot="10800000">
                  <a:off x="6224926"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664" name="AutoShape 9"/>
                <p:cNvSpPr>
                  <a:spLocks noChangeArrowheads="1"/>
                </p:cNvSpPr>
                <p:nvPr/>
              </p:nvSpPr>
              <p:spPr bwMode="auto">
                <a:xfrm rot="10800000">
                  <a:off x="6341055"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665" name="AutoShape 10"/>
                <p:cNvSpPr>
                  <a:spLocks noChangeArrowheads="1"/>
                </p:cNvSpPr>
                <p:nvPr/>
              </p:nvSpPr>
              <p:spPr bwMode="auto">
                <a:xfrm rot="10800000">
                  <a:off x="6457184"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666" name="AutoShape 11"/>
                <p:cNvSpPr>
                  <a:spLocks noChangeArrowheads="1"/>
                </p:cNvSpPr>
                <p:nvPr/>
              </p:nvSpPr>
              <p:spPr bwMode="auto">
                <a:xfrm rot="10800000">
                  <a:off x="6573371"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463 w 21600"/>
                    <a:gd name="T13" fmla="*/ 4447 h 21600"/>
                    <a:gd name="T14" fmla="*/ 17137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667" name="AutoShape 108"/>
                <p:cNvSpPr>
                  <a:spLocks noChangeArrowheads="1"/>
                </p:cNvSpPr>
                <p:nvPr/>
              </p:nvSpPr>
              <p:spPr bwMode="auto">
                <a:xfrm rot="10800000">
                  <a:off x="5528155"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668" name="AutoShape 109"/>
                <p:cNvSpPr>
                  <a:spLocks noChangeArrowheads="1"/>
                </p:cNvSpPr>
                <p:nvPr/>
              </p:nvSpPr>
              <p:spPr bwMode="auto">
                <a:xfrm rot="10800000">
                  <a:off x="5760412"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669" name="AutoShape 6"/>
                <p:cNvSpPr>
                  <a:spLocks noChangeArrowheads="1"/>
                </p:cNvSpPr>
                <p:nvPr/>
              </p:nvSpPr>
              <p:spPr bwMode="auto">
                <a:xfrm rot="10800000">
                  <a:off x="5876541"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670" name="AutoShape 6"/>
                <p:cNvSpPr>
                  <a:spLocks noChangeArrowheads="1"/>
                </p:cNvSpPr>
                <p:nvPr/>
              </p:nvSpPr>
              <p:spPr bwMode="auto">
                <a:xfrm rot="10800000">
                  <a:off x="4837387"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671" name="AutoShape 7"/>
                <p:cNvSpPr>
                  <a:spLocks noChangeArrowheads="1"/>
                </p:cNvSpPr>
                <p:nvPr/>
              </p:nvSpPr>
              <p:spPr bwMode="auto">
                <a:xfrm rot="10800000">
                  <a:off x="4953516"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672" name="AutoShape 8"/>
                <p:cNvSpPr>
                  <a:spLocks noChangeArrowheads="1"/>
                </p:cNvSpPr>
                <p:nvPr/>
              </p:nvSpPr>
              <p:spPr bwMode="auto">
                <a:xfrm rot="10800000">
                  <a:off x="5069644"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673" name="AutoShape 9"/>
                <p:cNvSpPr>
                  <a:spLocks noChangeArrowheads="1"/>
                </p:cNvSpPr>
                <p:nvPr/>
              </p:nvSpPr>
              <p:spPr bwMode="auto">
                <a:xfrm rot="10800000">
                  <a:off x="5185773"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674" name="AutoShape 10"/>
                <p:cNvSpPr>
                  <a:spLocks noChangeArrowheads="1"/>
                </p:cNvSpPr>
                <p:nvPr/>
              </p:nvSpPr>
              <p:spPr bwMode="auto">
                <a:xfrm rot="10800000">
                  <a:off x="5301902"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675" name="AutoShape 11"/>
                <p:cNvSpPr>
                  <a:spLocks noChangeArrowheads="1"/>
                </p:cNvSpPr>
                <p:nvPr/>
              </p:nvSpPr>
              <p:spPr bwMode="auto">
                <a:xfrm rot="10800000">
                  <a:off x="5418089"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463 w 21600"/>
                    <a:gd name="T13" fmla="*/ 4447 h 21600"/>
                    <a:gd name="T14" fmla="*/ 17137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676" name="AutoShape 109"/>
                <p:cNvSpPr>
                  <a:spLocks noChangeArrowheads="1"/>
                </p:cNvSpPr>
                <p:nvPr/>
              </p:nvSpPr>
              <p:spPr bwMode="auto">
                <a:xfrm rot="10800000">
                  <a:off x="4605130"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677" name="AutoShape 6"/>
                <p:cNvSpPr>
                  <a:spLocks noChangeArrowheads="1"/>
                </p:cNvSpPr>
                <p:nvPr/>
              </p:nvSpPr>
              <p:spPr bwMode="auto">
                <a:xfrm rot="10800000">
                  <a:off x="4721259"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grpSp>
          <p:grpSp>
            <p:nvGrpSpPr>
              <p:cNvPr id="653" name="Group 652"/>
              <p:cNvGrpSpPr/>
              <p:nvPr/>
            </p:nvGrpSpPr>
            <p:grpSpPr>
              <a:xfrm rot="10800000">
                <a:off x="2123729" y="3312000"/>
                <a:ext cx="305021" cy="72000"/>
                <a:chOff x="6948000" y="2340000"/>
                <a:chExt cx="305021" cy="72000"/>
              </a:xfrm>
            </p:grpSpPr>
            <p:sp>
              <p:nvSpPr>
                <p:cNvPr id="658" name="AutoShape 50"/>
                <p:cNvSpPr>
                  <a:spLocks noChangeAspect="1" noChangeArrowheads="1"/>
                </p:cNvSpPr>
                <p:nvPr/>
              </p:nvSpPr>
              <p:spPr bwMode="auto">
                <a:xfrm>
                  <a:off x="7110000" y="2340000"/>
                  <a:ext cx="143021" cy="72000"/>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659" name="AutoShape 51"/>
                <p:cNvSpPr>
                  <a:spLocks noChangeAspect="1" noChangeArrowheads="1"/>
                </p:cNvSpPr>
                <p:nvPr/>
              </p:nvSpPr>
              <p:spPr bwMode="auto">
                <a:xfrm>
                  <a:off x="6948000" y="2340000"/>
                  <a:ext cx="143021" cy="72000"/>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grpSp>
          <p:sp>
            <p:nvSpPr>
              <p:cNvPr id="654" name="Rectangle 653"/>
              <p:cNvSpPr/>
              <p:nvPr/>
            </p:nvSpPr>
            <p:spPr>
              <a:xfrm>
                <a:off x="1907704" y="2340000"/>
                <a:ext cx="4968000" cy="180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55" name="Rectangle 654"/>
              <p:cNvSpPr/>
              <p:nvPr/>
            </p:nvSpPr>
            <p:spPr>
              <a:xfrm>
                <a:off x="1907704" y="3465112"/>
                <a:ext cx="4968000" cy="72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656" name="Straight Connector 655"/>
              <p:cNvCxnSpPr/>
              <p:nvPr/>
            </p:nvCxnSpPr>
            <p:spPr>
              <a:xfrm>
                <a:off x="5158432" y="2006963"/>
                <a:ext cx="0" cy="2340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7" name="Straight Connector 656"/>
              <p:cNvCxnSpPr/>
              <p:nvPr/>
            </p:nvCxnSpPr>
            <p:spPr>
              <a:xfrm>
                <a:off x="1907704" y="3960000"/>
                <a:ext cx="4968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8" name="Straight Connector 547"/>
            <p:cNvCxnSpPr>
              <a:stCxn id="556" idx="4"/>
              <a:endCxn id="623" idx="0"/>
            </p:cNvCxnSpPr>
            <p:nvPr/>
          </p:nvCxnSpPr>
          <p:spPr>
            <a:xfrm>
              <a:off x="1926000" y="5148000"/>
              <a:ext cx="631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49" name="TextBox 548"/>
            <p:cNvSpPr txBox="1"/>
            <p:nvPr/>
          </p:nvSpPr>
          <p:spPr>
            <a:xfrm>
              <a:off x="8136000" y="4320000"/>
              <a:ext cx="656765" cy="299295"/>
            </a:xfrm>
            <a:prstGeom prst="rect">
              <a:avLst/>
            </a:prstGeom>
            <a:noFill/>
          </p:spPr>
          <p:txBody>
            <a:bodyPr wrap="none" lIns="72000" tIns="72000" rIns="72000" bIns="72000" rtlCol="0" anchor="ctr" anchorCtr="1">
              <a:spAutoFit/>
            </a:bodyPr>
            <a:lstStyle>
              <a:defPPr>
                <a:defRPr lang="en-US"/>
              </a:defPPr>
              <a:lvl1pPr>
                <a:defRPr sz="1000">
                  <a:latin typeface="Arial Rounded MT Bold" panose="020F0704030504030204" pitchFamily="34" charset="0"/>
                </a:defRPr>
              </a:lvl1pPr>
            </a:lstStyle>
            <a:p>
              <a:r>
                <a:rPr lang="en-GB" i="1" dirty="0" smtClean="0"/>
                <a:t>Prepreg</a:t>
              </a:r>
              <a:endParaRPr lang="en-GB" i="1" dirty="0"/>
            </a:p>
          </p:txBody>
        </p:sp>
        <p:cxnSp>
          <p:nvCxnSpPr>
            <p:cNvPr id="550" name="Straight Arrow Connector 549"/>
            <p:cNvCxnSpPr>
              <a:stCxn id="549" idx="2"/>
            </p:cNvCxnSpPr>
            <p:nvPr/>
          </p:nvCxnSpPr>
          <p:spPr>
            <a:xfrm flipH="1">
              <a:off x="8352000" y="4619295"/>
              <a:ext cx="112383" cy="450640"/>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551" name="TextBox 550"/>
            <p:cNvSpPr txBox="1"/>
            <p:nvPr/>
          </p:nvSpPr>
          <p:spPr>
            <a:xfrm>
              <a:off x="180000" y="4608000"/>
              <a:ext cx="826683" cy="299295"/>
            </a:xfrm>
            <a:prstGeom prst="rect">
              <a:avLst/>
            </a:prstGeom>
            <a:noFill/>
          </p:spPr>
          <p:txBody>
            <a:bodyPr wrap="none" lIns="72000" tIns="72000" rIns="72000" bIns="72000" rtlCol="0" anchor="ctr" anchorCtr="1">
              <a:spAutoFit/>
            </a:bodyPr>
            <a:lstStyle>
              <a:defPPr>
                <a:defRPr lang="en-US"/>
              </a:defPPr>
              <a:lvl1pPr>
                <a:defRPr sz="1000">
                  <a:latin typeface="Arial Rounded MT Bold" panose="020F0704030504030204" pitchFamily="34" charset="0"/>
                </a:defRPr>
              </a:lvl1pPr>
            </a:lstStyle>
            <a:p>
              <a:r>
                <a:rPr lang="en-GB" i="1" dirty="0"/>
                <a:t>Matrix Film</a:t>
              </a:r>
            </a:p>
          </p:txBody>
        </p:sp>
        <p:grpSp>
          <p:nvGrpSpPr>
            <p:cNvPr id="552" name="Group 551"/>
            <p:cNvGrpSpPr/>
            <p:nvPr/>
          </p:nvGrpSpPr>
          <p:grpSpPr>
            <a:xfrm>
              <a:off x="1008000" y="4140000"/>
              <a:ext cx="432000" cy="432000"/>
              <a:chOff x="7668344" y="2625557"/>
              <a:chExt cx="432000" cy="432000"/>
            </a:xfrm>
          </p:grpSpPr>
          <p:sp>
            <p:nvSpPr>
              <p:cNvPr id="630" name="Oval 629"/>
              <p:cNvSpPr>
                <a:spLocks noChangeAspect="1"/>
              </p:cNvSpPr>
              <p:nvPr/>
            </p:nvSpPr>
            <p:spPr>
              <a:xfrm>
                <a:off x="7668344" y="2625557"/>
                <a:ext cx="432000" cy="432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31" name="Oval 630"/>
              <p:cNvSpPr>
                <a:spLocks noChangeAspect="1"/>
              </p:cNvSpPr>
              <p:nvPr/>
            </p:nvSpPr>
            <p:spPr>
              <a:xfrm>
                <a:off x="7704720" y="2661557"/>
                <a:ext cx="360000" cy="360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32" name="Oval 631"/>
              <p:cNvSpPr>
                <a:spLocks noChangeAspect="1"/>
              </p:cNvSpPr>
              <p:nvPr/>
            </p:nvSpPr>
            <p:spPr>
              <a:xfrm>
                <a:off x="7740720" y="2697557"/>
                <a:ext cx="288000" cy="28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33" name="Oval 632"/>
              <p:cNvSpPr>
                <a:spLocks noChangeAspect="1"/>
              </p:cNvSpPr>
              <p:nvPr/>
            </p:nvSpPr>
            <p:spPr>
              <a:xfrm>
                <a:off x="7776720" y="2733557"/>
                <a:ext cx="216000" cy="216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34" name="Oval 633"/>
              <p:cNvSpPr>
                <a:spLocks noChangeAspect="1"/>
              </p:cNvSpPr>
              <p:nvPr/>
            </p:nvSpPr>
            <p:spPr>
              <a:xfrm>
                <a:off x="7812000" y="2772000"/>
                <a:ext cx="144000" cy="14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cxnSp>
          <p:nvCxnSpPr>
            <p:cNvPr id="553" name="Straight Connector 552"/>
            <p:cNvCxnSpPr>
              <a:stCxn id="630" idx="4"/>
              <a:endCxn id="554" idx="0"/>
            </p:cNvCxnSpPr>
            <p:nvPr/>
          </p:nvCxnSpPr>
          <p:spPr>
            <a:xfrm>
              <a:off x="1224000" y="4572000"/>
              <a:ext cx="594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54" name="Oval 553"/>
            <p:cNvSpPr>
              <a:spLocks noChangeAspect="1"/>
            </p:cNvSpPr>
            <p:nvPr/>
          </p:nvSpPr>
          <p:spPr>
            <a:xfrm>
              <a:off x="1764000" y="4572000"/>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555" name="Straight Connector 554"/>
            <p:cNvCxnSpPr>
              <a:stCxn id="554" idx="6"/>
              <a:endCxn id="556" idx="2"/>
            </p:cNvCxnSpPr>
            <p:nvPr/>
          </p:nvCxnSpPr>
          <p:spPr>
            <a:xfrm>
              <a:off x="1872000" y="4626000"/>
              <a:ext cx="0" cy="46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56" name="Oval 555"/>
            <p:cNvSpPr>
              <a:spLocks noChangeAspect="1"/>
            </p:cNvSpPr>
            <p:nvPr/>
          </p:nvSpPr>
          <p:spPr>
            <a:xfrm>
              <a:off x="1872000" y="5040000"/>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557" name="Straight Connector 556"/>
            <p:cNvCxnSpPr>
              <a:stCxn id="718" idx="2"/>
              <a:endCxn id="546" idx="2"/>
            </p:cNvCxnSpPr>
            <p:nvPr/>
          </p:nvCxnSpPr>
          <p:spPr>
            <a:xfrm>
              <a:off x="2412000" y="4356000"/>
              <a:ext cx="0" cy="7380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58" name="Group 557"/>
            <p:cNvGrpSpPr/>
            <p:nvPr/>
          </p:nvGrpSpPr>
          <p:grpSpPr>
            <a:xfrm>
              <a:off x="7956000" y="5148000"/>
              <a:ext cx="576000" cy="576000"/>
              <a:chOff x="7956000" y="5148000"/>
              <a:chExt cx="576000" cy="576000"/>
            </a:xfrm>
          </p:grpSpPr>
          <p:sp>
            <p:nvSpPr>
              <p:cNvPr id="623" name="Oval 622"/>
              <p:cNvSpPr>
                <a:spLocks noChangeAspect="1"/>
              </p:cNvSpPr>
              <p:nvPr/>
            </p:nvSpPr>
            <p:spPr>
              <a:xfrm>
                <a:off x="7956000" y="5148000"/>
                <a:ext cx="576000" cy="576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24" name="Oval 623"/>
              <p:cNvSpPr>
                <a:spLocks noChangeAspect="1"/>
              </p:cNvSpPr>
              <p:nvPr/>
            </p:nvSpPr>
            <p:spPr>
              <a:xfrm>
                <a:off x="7992000" y="5184000"/>
                <a:ext cx="504000" cy="50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25" name="Oval 624"/>
              <p:cNvSpPr>
                <a:spLocks noChangeAspect="1"/>
              </p:cNvSpPr>
              <p:nvPr/>
            </p:nvSpPr>
            <p:spPr>
              <a:xfrm>
                <a:off x="8028000" y="5220000"/>
                <a:ext cx="432000" cy="432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26" name="Oval 625"/>
              <p:cNvSpPr>
                <a:spLocks noChangeAspect="1"/>
              </p:cNvSpPr>
              <p:nvPr/>
            </p:nvSpPr>
            <p:spPr>
              <a:xfrm>
                <a:off x="8064000" y="5256000"/>
                <a:ext cx="360000" cy="360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27" name="Oval 626"/>
              <p:cNvSpPr>
                <a:spLocks noChangeAspect="1"/>
              </p:cNvSpPr>
              <p:nvPr/>
            </p:nvSpPr>
            <p:spPr>
              <a:xfrm>
                <a:off x="8100000" y="5292000"/>
                <a:ext cx="288000" cy="28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28" name="Oval 627"/>
              <p:cNvSpPr>
                <a:spLocks noChangeAspect="1"/>
              </p:cNvSpPr>
              <p:nvPr/>
            </p:nvSpPr>
            <p:spPr>
              <a:xfrm>
                <a:off x="8136000" y="5328000"/>
                <a:ext cx="216000" cy="216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29" name="Oval 628"/>
              <p:cNvSpPr>
                <a:spLocks noChangeAspect="1"/>
              </p:cNvSpPr>
              <p:nvPr/>
            </p:nvSpPr>
            <p:spPr>
              <a:xfrm>
                <a:off x="8172000" y="5364000"/>
                <a:ext cx="144000" cy="14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cxnSp>
          <p:nvCxnSpPr>
            <p:cNvPr id="559" name="Straight Arrow Connector 558"/>
            <p:cNvCxnSpPr>
              <a:stCxn id="551" idx="2"/>
            </p:cNvCxnSpPr>
            <p:nvPr/>
          </p:nvCxnSpPr>
          <p:spPr>
            <a:xfrm>
              <a:off x="593342" y="4907295"/>
              <a:ext cx="413341" cy="322044"/>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560" name="TextBox 559"/>
            <p:cNvSpPr txBox="1"/>
            <p:nvPr/>
          </p:nvSpPr>
          <p:spPr>
            <a:xfrm>
              <a:off x="216000" y="3702353"/>
              <a:ext cx="1070339" cy="299295"/>
            </a:xfrm>
            <a:prstGeom prst="rect">
              <a:avLst/>
            </a:prstGeom>
            <a:noFill/>
          </p:spPr>
          <p:txBody>
            <a:bodyPr wrap="none" lIns="72000" tIns="72000" rIns="72000" bIns="72000" rtlCol="0" anchor="ctr" anchorCtr="1">
              <a:spAutoFit/>
            </a:bodyPr>
            <a:lstStyle>
              <a:defPPr>
                <a:defRPr lang="en-US"/>
              </a:defPPr>
              <a:lvl1pPr>
                <a:defRPr sz="1000">
                  <a:latin typeface="Arial Rounded MT Bold" panose="020F0704030504030204" pitchFamily="34" charset="0"/>
                </a:defRPr>
              </a:lvl1pPr>
            </a:lstStyle>
            <a:p>
              <a:r>
                <a:rPr lang="en-GB" i="1" dirty="0" smtClean="0"/>
                <a:t>Reinforcement</a:t>
              </a:r>
              <a:endParaRPr lang="en-GB" i="1" dirty="0"/>
            </a:p>
          </p:txBody>
        </p:sp>
        <p:sp>
          <p:nvSpPr>
            <p:cNvPr id="561" name="TextBox 560"/>
            <p:cNvSpPr txBox="1"/>
            <p:nvPr/>
          </p:nvSpPr>
          <p:spPr>
            <a:xfrm>
              <a:off x="3060000" y="3846353"/>
              <a:ext cx="826683" cy="299295"/>
            </a:xfrm>
            <a:prstGeom prst="rect">
              <a:avLst/>
            </a:prstGeom>
            <a:noFill/>
          </p:spPr>
          <p:txBody>
            <a:bodyPr wrap="none" lIns="72000" tIns="72000" rIns="72000" bIns="72000" rtlCol="0" anchor="ctr" anchorCtr="1">
              <a:spAutoFit/>
            </a:bodyPr>
            <a:lstStyle>
              <a:defPPr>
                <a:defRPr lang="en-US"/>
              </a:defPPr>
              <a:lvl1pPr>
                <a:defRPr sz="1000">
                  <a:latin typeface="Arial Rounded MT Bold" panose="020F0704030504030204" pitchFamily="34" charset="0"/>
                </a:defRPr>
              </a:lvl1pPr>
            </a:lstStyle>
            <a:p>
              <a:r>
                <a:rPr lang="en-GB" i="1" dirty="0"/>
                <a:t>Matrix Film</a:t>
              </a:r>
            </a:p>
          </p:txBody>
        </p:sp>
        <p:cxnSp>
          <p:nvCxnSpPr>
            <p:cNvPr id="562" name="Straight Arrow Connector 561"/>
            <p:cNvCxnSpPr>
              <a:stCxn id="560" idx="2"/>
            </p:cNvCxnSpPr>
            <p:nvPr/>
          </p:nvCxnSpPr>
          <p:spPr>
            <a:xfrm>
              <a:off x="751170" y="4001648"/>
              <a:ext cx="256830" cy="168272"/>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563" name="Straight Arrow Connector 562"/>
            <p:cNvCxnSpPr>
              <a:stCxn id="561" idx="1"/>
            </p:cNvCxnSpPr>
            <p:nvPr/>
          </p:nvCxnSpPr>
          <p:spPr>
            <a:xfrm flipH="1">
              <a:off x="2772000" y="3996001"/>
              <a:ext cx="288000" cy="215999"/>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grpSp>
          <p:nvGrpSpPr>
            <p:cNvPr id="564" name="Group 563"/>
            <p:cNvGrpSpPr/>
            <p:nvPr/>
          </p:nvGrpSpPr>
          <p:grpSpPr>
            <a:xfrm>
              <a:off x="6840000" y="4176000"/>
              <a:ext cx="360000" cy="360000"/>
              <a:chOff x="1187624" y="1944000"/>
              <a:chExt cx="360000" cy="360000"/>
            </a:xfrm>
          </p:grpSpPr>
          <p:sp>
            <p:nvSpPr>
              <p:cNvPr id="619" name="Oval 618"/>
              <p:cNvSpPr>
                <a:spLocks noChangeAspect="1"/>
              </p:cNvSpPr>
              <p:nvPr/>
            </p:nvSpPr>
            <p:spPr>
              <a:xfrm>
                <a:off x="1187624" y="1944000"/>
                <a:ext cx="360000" cy="360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20" name="Oval 619"/>
              <p:cNvSpPr>
                <a:spLocks noChangeAspect="1"/>
              </p:cNvSpPr>
              <p:nvPr/>
            </p:nvSpPr>
            <p:spPr>
              <a:xfrm>
                <a:off x="1224000" y="1980000"/>
                <a:ext cx="288000" cy="28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21" name="Oval 620"/>
              <p:cNvSpPr>
                <a:spLocks noChangeAspect="1"/>
              </p:cNvSpPr>
              <p:nvPr/>
            </p:nvSpPr>
            <p:spPr>
              <a:xfrm>
                <a:off x="1260000" y="2016000"/>
                <a:ext cx="216000" cy="216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22" name="Oval 621"/>
              <p:cNvSpPr>
                <a:spLocks noChangeAspect="1"/>
              </p:cNvSpPr>
              <p:nvPr/>
            </p:nvSpPr>
            <p:spPr>
              <a:xfrm>
                <a:off x="1296000" y="2052000"/>
                <a:ext cx="144000" cy="14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sp>
          <p:nvSpPr>
            <p:cNvPr id="565" name="Oval 564"/>
            <p:cNvSpPr>
              <a:spLocks noChangeAspect="1"/>
            </p:cNvSpPr>
            <p:nvPr/>
          </p:nvSpPr>
          <p:spPr>
            <a:xfrm>
              <a:off x="6840000" y="5040000"/>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566" name="Straight Connector 565"/>
            <p:cNvCxnSpPr>
              <a:stCxn id="619" idx="2"/>
              <a:endCxn id="565" idx="2"/>
            </p:cNvCxnSpPr>
            <p:nvPr/>
          </p:nvCxnSpPr>
          <p:spPr>
            <a:xfrm>
              <a:off x="6840000" y="4356000"/>
              <a:ext cx="0" cy="73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67" name="TextBox 566"/>
            <p:cNvSpPr txBox="1"/>
            <p:nvPr/>
          </p:nvSpPr>
          <p:spPr>
            <a:xfrm>
              <a:off x="7488000" y="3846353"/>
              <a:ext cx="1368498" cy="299295"/>
            </a:xfrm>
            <a:prstGeom prst="rect">
              <a:avLst/>
            </a:prstGeom>
            <a:noFill/>
          </p:spPr>
          <p:txBody>
            <a:bodyPr wrap="none" lIns="72000" tIns="72000" rIns="72000" bIns="72000" rtlCol="0" anchor="ctr" anchorCtr="1">
              <a:spAutoFit/>
            </a:bodyPr>
            <a:lstStyle>
              <a:defPPr>
                <a:defRPr lang="en-US"/>
              </a:defPPr>
              <a:lvl1pPr>
                <a:defRPr sz="1000">
                  <a:latin typeface="Arial Rounded MT Bold" panose="020F0704030504030204" pitchFamily="34" charset="0"/>
                </a:defRPr>
              </a:lvl1pPr>
            </a:lstStyle>
            <a:p>
              <a:r>
                <a:rPr lang="en-GB" i="1" dirty="0" smtClean="0"/>
                <a:t>New Release </a:t>
              </a:r>
              <a:r>
                <a:rPr lang="en-GB" i="1" dirty="0"/>
                <a:t>Paper</a:t>
              </a:r>
            </a:p>
          </p:txBody>
        </p:sp>
        <p:cxnSp>
          <p:nvCxnSpPr>
            <p:cNvPr id="568" name="Straight Arrow Connector 567"/>
            <p:cNvCxnSpPr>
              <a:stCxn id="567" idx="1"/>
            </p:cNvCxnSpPr>
            <p:nvPr/>
          </p:nvCxnSpPr>
          <p:spPr>
            <a:xfrm flipH="1">
              <a:off x="7236000" y="3996001"/>
              <a:ext cx="252000" cy="179999"/>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569" name="Oval 568"/>
            <p:cNvSpPr>
              <a:spLocks noChangeAspect="1"/>
            </p:cNvSpPr>
            <p:nvPr/>
          </p:nvSpPr>
          <p:spPr>
            <a:xfrm>
              <a:off x="7236000" y="4860000"/>
              <a:ext cx="288000" cy="2880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570" name="Oval 569"/>
            <p:cNvSpPr>
              <a:spLocks noChangeAspect="1"/>
            </p:cNvSpPr>
            <p:nvPr/>
          </p:nvSpPr>
          <p:spPr>
            <a:xfrm>
              <a:off x="7236000" y="5148000"/>
              <a:ext cx="288000" cy="2880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nvGrpSpPr>
            <p:cNvPr id="571" name="Group 570"/>
            <p:cNvGrpSpPr>
              <a:grpSpLocks noChangeAspect="1"/>
            </p:cNvGrpSpPr>
            <p:nvPr/>
          </p:nvGrpSpPr>
          <p:grpSpPr>
            <a:xfrm>
              <a:off x="6264000" y="4248000"/>
              <a:ext cx="216000" cy="216000"/>
              <a:chOff x="1187624" y="1944000"/>
              <a:chExt cx="360000" cy="360000"/>
            </a:xfrm>
          </p:grpSpPr>
          <p:sp>
            <p:nvSpPr>
              <p:cNvPr id="615" name="Oval 614"/>
              <p:cNvSpPr>
                <a:spLocks noChangeAspect="1"/>
              </p:cNvSpPr>
              <p:nvPr/>
            </p:nvSpPr>
            <p:spPr>
              <a:xfrm>
                <a:off x="1187624" y="1944000"/>
                <a:ext cx="360000" cy="3600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16" name="Oval 615"/>
              <p:cNvSpPr>
                <a:spLocks noChangeAspect="1"/>
              </p:cNvSpPr>
              <p:nvPr/>
            </p:nvSpPr>
            <p:spPr>
              <a:xfrm>
                <a:off x="1224000" y="1980000"/>
                <a:ext cx="288000" cy="28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17" name="Oval 616"/>
              <p:cNvSpPr>
                <a:spLocks noChangeAspect="1"/>
              </p:cNvSpPr>
              <p:nvPr/>
            </p:nvSpPr>
            <p:spPr>
              <a:xfrm>
                <a:off x="1260000" y="2016000"/>
                <a:ext cx="216000" cy="216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18" name="Oval 617"/>
              <p:cNvSpPr>
                <a:spLocks noChangeAspect="1"/>
              </p:cNvSpPr>
              <p:nvPr/>
            </p:nvSpPr>
            <p:spPr>
              <a:xfrm>
                <a:off x="1296000" y="2052000"/>
                <a:ext cx="144000" cy="14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sp>
          <p:nvSpPr>
            <p:cNvPr id="572" name="Oval 571"/>
            <p:cNvSpPr>
              <a:spLocks noChangeAspect="1"/>
            </p:cNvSpPr>
            <p:nvPr/>
          </p:nvSpPr>
          <p:spPr>
            <a:xfrm>
              <a:off x="6372000" y="5040000"/>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573" name="Oval 572"/>
            <p:cNvSpPr>
              <a:spLocks noChangeAspect="1"/>
            </p:cNvSpPr>
            <p:nvPr/>
          </p:nvSpPr>
          <p:spPr>
            <a:xfrm>
              <a:off x="2880000" y="5148000"/>
              <a:ext cx="108000" cy="10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574" name="Straight Connector 573"/>
            <p:cNvCxnSpPr>
              <a:stCxn id="572" idx="6"/>
              <a:endCxn id="615" idx="6"/>
            </p:cNvCxnSpPr>
            <p:nvPr/>
          </p:nvCxnSpPr>
          <p:spPr>
            <a:xfrm flipV="1">
              <a:off x="6480000" y="4356000"/>
              <a:ext cx="0" cy="73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75" name="TextBox 574"/>
            <p:cNvSpPr txBox="1"/>
            <p:nvPr/>
          </p:nvSpPr>
          <p:spPr>
            <a:xfrm>
              <a:off x="4464000" y="3846353"/>
              <a:ext cx="1305980" cy="299295"/>
            </a:xfrm>
            <a:prstGeom prst="rect">
              <a:avLst/>
            </a:prstGeom>
            <a:noFill/>
          </p:spPr>
          <p:txBody>
            <a:bodyPr wrap="none" lIns="72000" tIns="72000" rIns="72000" bIns="72000" rtlCol="0" anchor="ctr" anchorCtr="1">
              <a:spAutoFit/>
            </a:bodyPr>
            <a:lstStyle>
              <a:defPPr>
                <a:defRPr lang="en-US"/>
              </a:defPPr>
              <a:lvl1pPr>
                <a:defRPr sz="1000">
                  <a:latin typeface="Arial Rounded MT Bold" panose="020F0704030504030204" pitchFamily="34" charset="0"/>
                </a:defRPr>
              </a:lvl1pPr>
            </a:lstStyle>
            <a:p>
              <a:r>
                <a:rPr lang="en-GB" i="1" dirty="0" smtClean="0"/>
                <a:t>Old Release </a:t>
              </a:r>
              <a:r>
                <a:rPr lang="en-GB" i="1" dirty="0"/>
                <a:t>Paper</a:t>
              </a:r>
            </a:p>
          </p:txBody>
        </p:sp>
        <p:cxnSp>
          <p:nvCxnSpPr>
            <p:cNvPr id="576" name="Straight Arrow Connector 575"/>
            <p:cNvCxnSpPr>
              <a:stCxn id="575" idx="3"/>
            </p:cNvCxnSpPr>
            <p:nvPr/>
          </p:nvCxnSpPr>
          <p:spPr>
            <a:xfrm>
              <a:off x="5769980" y="3996001"/>
              <a:ext cx="487356" cy="290442"/>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grpSp>
          <p:nvGrpSpPr>
            <p:cNvPr id="577" name="Group 576"/>
            <p:cNvGrpSpPr>
              <a:grpSpLocks noChangeAspect="1"/>
            </p:cNvGrpSpPr>
            <p:nvPr/>
          </p:nvGrpSpPr>
          <p:grpSpPr>
            <a:xfrm>
              <a:off x="2772000" y="5544000"/>
              <a:ext cx="216000" cy="216000"/>
              <a:chOff x="1187624" y="1944000"/>
              <a:chExt cx="360000" cy="360000"/>
            </a:xfrm>
          </p:grpSpPr>
          <p:sp>
            <p:nvSpPr>
              <p:cNvPr id="611" name="Oval 610"/>
              <p:cNvSpPr>
                <a:spLocks noChangeAspect="1"/>
              </p:cNvSpPr>
              <p:nvPr/>
            </p:nvSpPr>
            <p:spPr>
              <a:xfrm>
                <a:off x="1187624" y="1944000"/>
                <a:ext cx="360000" cy="360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12" name="Oval 611"/>
              <p:cNvSpPr>
                <a:spLocks noChangeAspect="1"/>
              </p:cNvSpPr>
              <p:nvPr/>
            </p:nvSpPr>
            <p:spPr>
              <a:xfrm>
                <a:off x="1224000" y="1980000"/>
                <a:ext cx="288000" cy="28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13" name="Oval 612"/>
              <p:cNvSpPr>
                <a:spLocks noChangeAspect="1"/>
              </p:cNvSpPr>
              <p:nvPr/>
            </p:nvSpPr>
            <p:spPr>
              <a:xfrm>
                <a:off x="1260000" y="2016000"/>
                <a:ext cx="216000" cy="216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14" name="Oval 613"/>
              <p:cNvSpPr>
                <a:spLocks noChangeAspect="1"/>
              </p:cNvSpPr>
              <p:nvPr/>
            </p:nvSpPr>
            <p:spPr>
              <a:xfrm>
                <a:off x="1296000" y="2052000"/>
                <a:ext cx="144000" cy="14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cxnSp>
          <p:nvCxnSpPr>
            <p:cNvPr id="578" name="Straight Connector 577"/>
            <p:cNvCxnSpPr>
              <a:stCxn id="573" idx="6"/>
              <a:endCxn id="611" idx="6"/>
            </p:cNvCxnSpPr>
            <p:nvPr/>
          </p:nvCxnSpPr>
          <p:spPr>
            <a:xfrm>
              <a:off x="2988000" y="5202000"/>
              <a:ext cx="0" cy="45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79" name="TextBox 578"/>
            <p:cNvSpPr txBox="1"/>
            <p:nvPr/>
          </p:nvSpPr>
          <p:spPr>
            <a:xfrm>
              <a:off x="1152000" y="5508000"/>
              <a:ext cx="1305980" cy="299295"/>
            </a:xfrm>
            <a:prstGeom prst="rect">
              <a:avLst/>
            </a:prstGeom>
            <a:noFill/>
          </p:spPr>
          <p:txBody>
            <a:bodyPr wrap="none" lIns="72000" tIns="72000" rIns="72000" bIns="72000" rtlCol="0" anchor="ctr" anchorCtr="1">
              <a:spAutoFit/>
            </a:bodyPr>
            <a:lstStyle>
              <a:defPPr>
                <a:defRPr lang="en-US"/>
              </a:defPPr>
              <a:lvl1pPr>
                <a:defRPr sz="1000">
                  <a:latin typeface="Arial Rounded MT Bold" panose="020F0704030504030204" pitchFamily="34" charset="0"/>
                </a:defRPr>
              </a:lvl1pPr>
            </a:lstStyle>
            <a:p>
              <a:r>
                <a:rPr lang="en-GB" i="1" dirty="0" smtClean="0"/>
                <a:t>Old Release </a:t>
              </a:r>
              <a:r>
                <a:rPr lang="en-GB" i="1" dirty="0"/>
                <a:t>Paper</a:t>
              </a:r>
            </a:p>
          </p:txBody>
        </p:sp>
        <p:cxnSp>
          <p:nvCxnSpPr>
            <p:cNvPr id="580" name="Straight Arrow Connector 579"/>
            <p:cNvCxnSpPr/>
            <p:nvPr/>
          </p:nvCxnSpPr>
          <p:spPr>
            <a:xfrm flipV="1">
              <a:off x="2411760" y="5652000"/>
              <a:ext cx="314020" cy="5648"/>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581" name="Straight Connector 580"/>
            <p:cNvCxnSpPr/>
            <p:nvPr/>
          </p:nvCxnSpPr>
          <p:spPr>
            <a:xfrm>
              <a:off x="216000" y="5868000"/>
              <a:ext cx="871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2" name="Group 581"/>
            <p:cNvGrpSpPr/>
            <p:nvPr/>
          </p:nvGrpSpPr>
          <p:grpSpPr>
            <a:xfrm>
              <a:off x="4032000" y="4500000"/>
              <a:ext cx="288000" cy="1440000"/>
              <a:chOff x="4846477" y="610864"/>
              <a:chExt cx="533621" cy="4194767"/>
            </a:xfrm>
          </p:grpSpPr>
          <p:grpSp>
            <p:nvGrpSpPr>
              <p:cNvPr id="598" name="Group 597"/>
              <p:cNvGrpSpPr/>
              <p:nvPr/>
            </p:nvGrpSpPr>
            <p:grpSpPr>
              <a:xfrm>
                <a:off x="4949656" y="610864"/>
                <a:ext cx="430442" cy="4089898"/>
                <a:chOff x="4682243" y="746144"/>
                <a:chExt cx="430442" cy="4089898"/>
              </a:xfrm>
            </p:grpSpPr>
            <p:sp>
              <p:nvSpPr>
                <p:cNvPr id="606" name="Parallelogram 605"/>
                <p:cNvSpPr/>
                <p:nvPr/>
              </p:nvSpPr>
              <p:spPr>
                <a:xfrm>
                  <a:off x="4724142" y="248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07" name="Parallelogram 606"/>
                <p:cNvSpPr/>
                <p:nvPr/>
              </p:nvSpPr>
              <p:spPr>
                <a:xfrm>
                  <a:off x="4824000" y="104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608" name="Straight Connector 607"/>
                <p:cNvCxnSpPr>
                  <a:endCxn id="607" idx="3"/>
                </p:cNvCxnSpPr>
                <p:nvPr/>
              </p:nvCxnSpPr>
              <p:spPr>
                <a:xfrm flipH="1">
                  <a:off x="4864466" y="746144"/>
                  <a:ext cx="248219" cy="195385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p:cNvCxnSpPr>
                  <a:stCxn id="606" idx="1"/>
                </p:cNvCxnSpPr>
                <p:nvPr/>
              </p:nvCxnSpPr>
              <p:spPr>
                <a:xfrm flipH="1">
                  <a:off x="4682243" y="2484001"/>
                  <a:ext cx="289433" cy="235204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p:cNvCxnSpPr>
                  <a:stCxn id="607" idx="3"/>
                  <a:endCxn id="606" idx="1"/>
                </p:cNvCxnSpPr>
                <p:nvPr/>
              </p:nvCxnSpPr>
              <p:spPr>
                <a:xfrm flipV="1">
                  <a:off x="4864467" y="2484000"/>
                  <a:ext cx="107208"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9" name="Group 598"/>
              <p:cNvGrpSpPr/>
              <p:nvPr/>
            </p:nvGrpSpPr>
            <p:grpSpPr>
              <a:xfrm>
                <a:off x="4846477" y="710149"/>
                <a:ext cx="433078" cy="4095482"/>
                <a:chOff x="4693219" y="565723"/>
                <a:chExt cx="433078" cy="4095482"/>
              </a:xfrm>
            </p:grpSpPr>
            <p:sp>
              <p:nvSpPr>
                <p:cNvPr id="601" name="Parallelogram 600"/>
                <p:cNvSpPr/>
                <p:nvPr/>
              </p:nvSpPr>
              <p:spPr>
                <a:xfrm>
                  <a:off x="4724142" y="248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602" name="Parallelogram 601"/>
                <p:cNvSpPr/>
                <p:nvPr/>
              </p:nvSpPr>
              <p:spPr>
                <a:xfrm>
                  <a:off x="4824000" y="104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603" name="Straight Connector 602"/>
                <p:cNvCxnSpPr>
                  <a:endCxn id="602" idx="3"/>
                </p:cNvCxnSpPr>
                <p:nvPr/>
              </p:nvCxnSpPr>
              <p:spPr>
                <a:xfrm flipH="1">
                  <a:off x="4864466" y="565723"/>
                  <a:ext cx="261831" cy="213427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p:cNvCxnSpPr>
                  <a:stCxn id="601" idx="1"/>
                </p:cNvCxnSpPr>
                <p:nvPr/>
              </p:nvCxnSpPr>
              <p:spPr>
                <a:xfrm flipH="1">
                  <a:off x="4693219" y="2484001"/>
                  <a:ext cx="278457" cy="217720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p:cNvCxnSpPr>
                  <a:stCxn id="602" idx="3"/>
                  <a:endCxn id="601" idx="1"/>
                </p:cNvCxnSpPr>
                <p:nvPr/>
              </p:nvCxnSpPr>
              <p:spPr>
                <a:xfrm flipV="1">
                  <a:off x="4864467" y="2484000"/>
                  <a:ext cx="107208"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0" name="Rectangle 599"/>
              <p:cNvSpPr/>
              <p:nvPr/>
            </p:nvSpPr>
            <p:spPr>
              <a:xfrm>
                <a:off x="5077212" y="2563974"/>
                <a:ext cx="108000" cy="6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nvGrpSpPr>
            <p:cNvPr id="583" name="Group 582"/>
            <p:cNvGrpSpPr/>
            <p:nvPr/>
          </p:nvGrpSpPr>
          <p:grpSpPr>
            <a:xfrm>
              <a:off x="5364000" y="4500000"/>
              <a:ext cx="288000" cy="1440000"/>
              <a:chOff x="4846477" y="610864"/>
              <a:chExt cx="533621" cy="4194767"/>
            </a:xfrm>
          </p:grpSpPr>
          <p:grpSp>
            <p:nvGrpSpPr>
              <p:cNvPr id="585" name="Group 584"/>
              <p:cNvGrpSpPr/>
              <p:nvPr/>
            </p:nvGrpSpPr>
            <p:grpSpPr>
              <a:xfrm>
                <a:off x="4949656" y="610864"/>
                <a:ext cx="430442" cy="4089898"/>
                <a:chOff x="4682243" y="746144"/>
                <a:chExt cx="430442" cy="4089898"/>
              </a:xfrm>
            </p:grpSpPr>
            <p:sp>
              <p:nvSpPr>
                <p:cNvPr id="593" name="Parallelogram 592"/>
                <p:cNvSpPr/>
                <p:nvPr/>
              </p:nvSpPr>
              <p:spPr>
                <a:xfrm>
                  <a:off x="4724142" y="248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594" name="Parallelogram 593"/>
                <p:cNvSpPr/>
                <p:nvPr/>
              </p:nvSpPr>
              <p:spPr>
                <a:xfrm>
                  <a:off x="4824000" y="104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595" name="Straight Connector 594"/>
                <p:cNvCxnSpPr>
                  <a:endCxn id="594" idx="3"/>
                </p:cNvCxnSpPr>
                <p:nvPr/>
              </p:nvCxnSpPr>
              <p:spPr>
                <a:xfrm flipH="1">
                  <a:off x="4864466" y="746144"/>
                  <a:ext cx="248219" cy="195385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p:cNvCxnSpPr>
                  <a:stCxn id="593" idx="1"/>
                </p:cNvCxnSpPr>
                <p:nvPr/>
              </p:nvCxnSpPr>
              <p:spPr>
                <a:xfrm flipH="1">
                  <a:off x="4682243" y="2484001"/>
                  <a:ext cx="289433" cy="235204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p:cNvCxnSpPr>
                  <a:stCxn id="594" idx="3"/>
                  <a:endCxn id="593" idx="1"/>
                </p:cNvCxnSpPr>
                <p:nvPr/>
              </p:nvCxnSpPr>
              <p:spPr>
                <a:xfrm flipV="1">
                  <a:off x="4864467" y="2484000"/>
                  <a:ext cx="107208"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6" name="Group 585"/>
              <p:cNvGrpSpPr/>
              <p:nvPr/>
            </p:nvGrpSpPr>
            <p:grpSpPr>
              <a:xfrm>
                <a:off x="4846477" y="710149"/>
                <a:ext cx="433078" cy="4095482"/>
                <a:chOff x="4693219" y="565723"/>
                <a:chExt cx="433078" cy="4095482"/>
              </a:xfrm>
            </p:grpSpPr>
            <p:sp>
              <p:nvSpPr>
                <p:cNvPr id="588" name="Parallelogram 587"/>
                <p:cNvSpPr/>
                <p:nvPr/>
              </p:nvSpPr>
              <p:spPr>
                <a:xfrm>
                  <a:off x="4724142" y="248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589" name="Parallelogram 588"/>
                <p:cNvSpPr/>
                <p:nvPr/>
              </p:nvSpPr>
              <p:spPr>
                <a:xfrm>
                  <a:off x="4824000" y="104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590" name="Straight Connector 589"/>
                <p:cNvCxnSpPr>
                  <a:endCxn id="589" idx="3"/>
                </p:cNvCxnSpPr>
                <p:nvPr/>
              </p:nvCxnSpPr>
              <p:spPr>
                <a:xfrm flipH="1">
                  <a:off x="4864466" y="565723"/>
                  <a:ext cx="261831" cy="213427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p:cNvCxnSpPr>
                  <a:stCxn id="588" idx="1"/>
                </p:cNvCxnSpPr>
                <p:nvPr/>
              </p:nvCxnSpPr>
              <p:spPr>
                <a:xfrm flipH="1">
                  <a:off x="4693219" y="2484001"/>
                  <a:ext cx="278457" cy="217720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p:cNvCxnSpPr>
                  <a:stCxn id="589" idx="3"/>
                  <a:endCxn id="588" idx="1"/>
                </p:cNvCxnSpPr>
                <p:nvPr/>
              </p:nvCxnSpPr>
              <p:spPr>
                <a:xfrm flipV="1">
                  <a:off x="4864467" y="2484000"/>
                  <a:ext cx="107208"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7" name="Rectangle 586"/>
              <p:cNvSpPr/>
              <p:nvPr/>
            </p:nvSpPr>
            <p:spPr>
              <a:xfrm>
                <a:off x="5077212" y="2563974"/>
                <a:ext cx="108000" cy="6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cxnSp>
          <p:nvCxnSpPr>
            <p:cNvPr id="584" name="Straight Connector 583"/>
            <p:cNvCxnSpPr>
              <a:stCxn id="722" idx="0"/>
            </p:cNvCxnSpPr>
            <p:nvPr/>
          </p:nvCxnSpPr>
          <p:spPr>
            <a:xfrm>
              <a:off x="1224000" y="5148000"/>
              <a:ext cx="774000" cy="1638"/>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726" name="Group 725"/>
          <p:cNvGrpSpPr>
            <a:grpSpLocks/>
          </p:cNvGrpSpPr>
          <p:nvPr/>
        </p:nvGrpSpPr>
        <p:grpSpPr>
          <a:xfrm>
            <a:off x="180000" y="3456000"/>
            <a:ext cx="8820000" cy="2412000"/>
            <a:chOff x="144000" y="2232000"/>
            <a:chExt cx="8857322" cy="2448000"/>
          </a:xfrm>
        </p:grpSpPr>
        <p:sp>
          <p:nvSpPr>
            <p:cNvPr id="727" name="Rectangle 726"/>
            <p:cNvSpPr/>
            <p:nvPr/>
          </p:nvSpPr>
          <p:spPr>
            <a:xfrm>
              <a:off x="144000" y="2232000"/>
              <a:ext cx="8856000" cy="2448000"/>
            </a:xfrm>
            <a:prstGeom prst="rect">
              <a:avLst/>
            </a:prstGeom>
            <a:solidFill>
              <a:schemeClr val="bg1"/>
            </a:solidFill>
            <a:ln w="190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nvGrpSpPr>
            <p:cNvPr id="728" name="Group 727"/>
            <p:cNvGrpSpPr/>
            <p:nvPr/>
          </p:nvGrpSpPr>
          <p:grpSpPr>
            <a:xfrm>
              <a:off x="3492000" y="3024000"/>
              <a:ext cx="360000" cy="1548000"/>
              <a:chOff x="11740849" y="2160000"/>
              <a:chExt cx="608015" cy="2880000"/>
            </a:xfrm>
          </p:grpSpPr>
          <p:sp>
            <p:nvSpPr>
              <p:cNvPr id="1025" name="Rectangle 1024"/>
              <p:cNvSpPr/>
              <p:nvPr/>
            </p:nvSpPr>
            <p:spPr>
              <a:xfrm>
                <a:off x="11740849" y="2160000"/>
                <a:ext cx="608015" cy="288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26" name="Oval 1025"/>
              <p:cNvSpPr>
                <a:spLocks/>
              </p:cNvSpPr>
              <p:nvPr/>
            </p:nvSpPr>
            <p:spPr>
              <a:xfrm>
                <a:off x="11801651" y="3030696"/>
                <a:ext cx="486412" cy="53581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27" name="Oval 1026"/>
              <p:cNvSpPr>
                <a:spLocks/>
              </p:cNvSpPr>
              <p:nvPr/>
            </p:nvSpPr>
            <p:spPr>
              <a:xfrm>
                <a:off x="11801651" y="3566512"/>
                <a:ext cx="486412" cy="53581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nvGrpSpPr>
              <p:cNvPr id="1028" name="Group 1027"/>
              <p:cNvGrpSpPr>
                <a:grpSpLocks/>
              </p:cNvGrpSpPr>
              <p:nvPr/>
            </p:nvGrpSpPr>
            <p:grpSpPr>
              <a:xfrm>
                <a:off x="11911877" y="2730002"/>
                <a:ext cx="240947" cy="272842"/>
                <a:chOff x="3779952" y="332656"/>
                <a:chExt cx="2952001" cy="4383344"/>
              </a:xfrm>
            </p:grpSpPr>
            <p:sp>
              <p:nvSpPr>
                <p:cNvPr id="1029" name="Rectangle 1028"/>
                <p:cNvSpPr/>
                <p:nvPr/>
              </p:nvSpPr>
              <p:spPr>
                <a:xfrm>
                  <a:off x="4139953" y="332656"/>
                  <a:ext cx="2592000" cy="3599997"/>
                </a:xfrm>
                <a:prstGeom prst="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30" name="Rectangle 1029"/>
                <p:cNvSpPr/>
                <p:nvPr/>
              </p:nvSpPr>
              <p:spPr>
                <a:xfrm>
                  <a:off x="4139952" y="1080000"/>
                  <a:ext cx="2592000" cy="216000"/>
                </a:xfrm>
                <a:prstGeom prst="rect">
                  <a:avLst/>
                </a:prstGeom>
                <a:solidFill>
                  <a:schemeClr val="bg1">
                    <a:lumMod val="75000"/>
                  </a:schemeClr>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31" name="Rectangle 1030"/>
                <p:cNvSpPr/>
                <p:nvPr/>
              </p:nvSpPr>
              <p:spPr>
                <a:xfrm>
                  <a:off x="5364000" y="1296000"/>
                  <a:ext cx="144000" cy="3420000"/>
                </a:xfrm>
                <a:prstGeom prst="rect">
                  <a:avLst/>
                </a:prstGeom>
                <a:solidFill>
                  <a:schemeClr val="bg1">
                    <a:lumMod val="75000"/>
                  </a:schemeClr>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32" name="Rectangle 1031"/>
                <p:cNvSpPr>
                  <a:spLocks/>
                </p:cNvSpPr>
                <p:nvPr/>
              </p:nvSpPr>
              <p:spPr>
                <a:xfrm>
                  <a:off x="3779952" y="612000"/>
                  <a:ext cx="360000" cy="144000"/>
                </a:xfrm>
                <a:prstGeom prst="rect">
                  <a:avLst/>
                </a:prstGeom>
                <a:solidFill>
                  <a:schemeClr val="bg1">
                    <a:lumMod val="75000"/>
                  </a:schemeClr>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33" name="Rectangle 1032"/>
                <p:cNvSpPr>
                  <a:spLocks/>
                </p:cNvSpPr>
                <p:nvPr/>
              </p:nvSpPr>
              <p:spPr>
                <a:xfrm>
                  <a:off x="3779952" y="3528000"/>
                  <a:ext cx="360000" cy="144000"/>
                </a:xfrm>
                <a:prstGeom prst="rect">
                  <a:avLst/>
                </a:prstGeom>
                <a:solidFill>
                  <a:schemeClr val="bg1">
                    <a:lumMod val="75000"/>
                  </a:schemeClr>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sp>
          <p:nvSpPr>
            <p:cNvPr id="729" name="Rectangle 728"/>
            <p:cNvSpPr/>
            <p:nvPr/>
          </p:nvSpPr>
          <p:spPr>
            <a:xfrm>
              <a:off x="2115709" y="3736492"/>
              <a:ext cx="1368000" cy="322352"/>
            </a:xfrm>
            <a:prstGeom prst="rect">
              <a:avLst/>
            </a:prstGeom>
            <a:solidFill>
              <a:schemeClr val="bg1"/>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30" name="Oval 729"/>
            <p:cNvSpPr>
              <a:spLocks noChangeAspect="1"/>
            </p:cNvSpPr>
            <p:nvPr/>
          </p:nvSpPr>
          <p:spPr>
            <a:xfrm>
              <a:off x="2151709" y="3772309"/>
              <a:ext cx="72000" cy="71634"/>
            </a:xfrm>
            <a:prstGeom prst="ellips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31" name="Oval 730"/>
            <p:cNvSpPr>
              <a:spLocks noChangeAspect="1"/>
            </p:cNvSpPr>
            <p:nvPr/>
          </p:nvSpPr>
          <p:spPr>
            <a:xfrm>
              <a:off x="2151709" y="3915577"/>
              <a:ext cx="72000" cy="71634"/>
            </a:xfrm>
            <a:prstGeom prst="ellips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nvGrpSpPr>
            <p:cNvPr id="732" name="Group 731"/>
            <p:cNvGrpSpPr/>
            <p:nvPr/>
          </p:nvGrpSpPr>
          <p:grpSpPr>
            <a:xfrm>
              <a:off x="2412000" y="3023999"/>
              <a:ext cx="1080000" cy="1548000"/>
              <a:chOff x="3168007" y="2916000"/>
              <a:chExt cx="1113807" cy="1547999"/>
            </a:xfrm>
          </p:grpSpPr>
          <p:grpSp>
            <p:nvGrpSpPr>
              <p:cNvPr id="933" name="Group 932"/>
              <p:cNvGrpSpPr/>
              <p:nvPr/>
            </p:nvGrpSpPr>
            <p:grpSpPr>
              <a:xfrm>
                <a:off x="3356788" y="3348000"/>
                <a:ext cx="755124" cy="490346"/>
                <a:chOff x="12816001" y="3060000"/>
                <a:chExt cx="1440000" cy="935079"/>
              </a:xfrm>
            </p:grpSpPr>
            <p:grpSp>
              <p:nvGrpSpPr>
                <p:cNvPr id="937" name="Group 936"/>
                <p:cNvGrpSpPr/>
                <p:nvPr/>
              </p:nvGrpSpPr>
              <p:grpSpPr>
                <a:xfrm>
                  <a:off x="12816001" y="3060000"/>
                  <a:ext cx="1440000" cy="287079"/>
                  <a:chOff x="2952000" y="792000"/>
                  <a:chExt cx="3600000" cy="541194"/>
                </a:xfrm>
              </p:grpSpPr>
              <p:sp>
                <p:nvSpPr>
                  <p:cNvPr id="982" name="Rectangle 981"/>
                  <p:cNvSpPr/>
                  <p:nvPr/>
                </p:nvSpPr>
                <p:spPr>
                  <a:xfrm>
                    <a:off x="2952000" y="792000"/>
                    <a:ext cx="3600000" cy="540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nvGrpSpPr>
                  <p:cNvPr id="983" name="Group 982"/>
                  <p:cNvGrpSpPr/>
                  <p:nvPr/>
                </p:nvGrpSpPr>
                <p:grpSpPr>
                  <a:xfrm>
                    <a:off x="2987785" y="874718"/>
                    <a:ext cx="360000" cy="396000"/>
                    <a:chOff x="4140000" y="4320000"/>
                    <a:chExt cx="360000" cy="396000"/>
                  </a:xfrm>
                </p:grpSpPr>
                <p:sp>
                  <p:nvSpPr>
                    <p:cNvPr id="1021" name="Trapezoid 1020"/>
                    <p:cNvSpPr/>
                    <p:nvPr/>
                  </p:nvSpPr>
                  <p:spPr>
                    <a:xfrm>
                      <a:off x="4140000" y="4320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22" name="Trapezoid 1021"/>
                    <p:cNvSpPr/>
                    <p:nvPr/>
                  </p:nvSpPr>
                  <p:spPr>
                    <a:xfrm>
                      <a:off x="4140000" y="4428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23" name="Trapezoid 1022"/>
                    <p:cNvSpPr/>
                    <p:nvPr/>
                  </p:nvSpPr>
                  <p:spPr>
                    <a:xfrm>
                      <a:off x="4140000" y="4536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24" name="Trapezoid 1023"/>
                    <p:cNvSpPr/>
                    <p:nvPr/>
                  </p:nvSpPr>
                  <p:spPr>
                    <a:xfrm>
                      <a:off x="4140000" y="4644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nvGrpSpPr>
                  <p:cNvPr id="984" name="Group 983"/>
                  <p:cNvGrpSpPr/>
                  <p:nvPr/>
                </p:nvGrpSpPr>
                <p:grpSpPr>
                  <a:xfrm>
                    <a:off x="3419785" y="874718"/>
                    <a:ext cx="360000" cy="396000"/>
                    <a:chOff x="4140000" y="4320000"/>
                    <a:chExt cx="360000" cy="396000"/>
                  </a:xfrm>
                </p:grpSpPr>
                <p:sp>
                  <p:nvSpPr>
                    <p:cNvPr id="1017" name="Trapezoid 1016"/>
                    <p:cNvSpPr/>
                    <p:nvPr/>
                  </p:nvSpPr>
                  <p:spPr>
                    <a:xfrm>
                      <a:off x="4140000" y="4320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18" name="Trapezoid 1017"/>
                    <p:cNvSpPr/>
                    <p:nvPr/>
                  </p:nvSpPr>
                  <p:spPr>
                    <a:xfrm>
                      <a:off x="4140000" y="4428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19" name="Trapezoid 1018"/>
                    <p:cNvSpPr/>
                    <p:nvPr/>
                  </p:nvSpPr>
                  <p:spPr>
                    <a:xfrm>
                      <a:off x="4140000" y="4536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20" name="Trapezoid 1019"/>
                    <p:cNvSpPr/>
                    <p:nvPr/>
                  </p:nvSpPr>
                  <p:spPr>
                    <a:xfrm>
                      <a:off x="4140000" y="4644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nvGrpSpPr>
                  <p:cNvPr id="985" name="Group 984"/>
                  <p:cNvGrpSpPr/>
                  <p:nvPr/>
                </p:nvGrpSpPr>
                <p:grpSpPr>
                  <a:xfrm>
                    <a:off x="4283785" y="874718"/>
                    <a:ext cx="360000" cy="396000"/>
                    <a:chOff x="4140000" y="4320000"/>
                    <a:chExt cx="360000" cy="396000"/>
                  </a:xfrm>
                </p:grpSpPr>
                <p:sp>
                  <p:nvSpPr>
                    <p:cNvPr id="1013" name="Trapezoid 1012"/>
                    <p:cNvSpPr/>
                    <p:nvPr/>
                  </p:nvSpPr>
                  <p:spPr>
                    <a:xfrm>
                      <a:off x="4140000" y="4320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14" name="Trapezoid 1013"/>
                    <p:cNvSpPr/>
                    <p:nvPr/>
                  </p:nvSpPr>
                  <p:spPr>
                    <a:xfrm>
                      <a:off x="4140000" y="4428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15" name="Trapezoid 1014"/>
                    <p:cNvSpPr/>
                    <p:nvPr/>
                  </p:nvSpPr>
                  <p:spPr>
                    <a:xfrm>
                      <a:off x="4140000" y="4536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16" name="Trapezoid 1015"/>
                    <p:cNvSpPr/>
                    <p:nvPr/>
                  </p:nvSpPr>
                  <p:spPr>
                    <a:xfrm>
                      <a:off x="4140000" y="4644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nvGrpSpPr>
                  <p:cNvPr id="986" name="Group 985"/>
                  <p:cNvGrpSpPr/>
                  <p:nvPr/>
                </p:nvGrpSpPr>
                <p:grpSpPr>
                  <a:xfrm>
                    <a:off x="3851785" y="874718"/>
                    <a:ext cx="360000" cy="396000"/>
                    <a:chOff x="4140000" y="4320000"/>
                    <a:chExt cx="360000" cy="396000"/>
                  </a:xfrm>
                </p:grpSpPr>
                <p:sp>
                  <p:nvSpPr>
                    <p:cNvPr id="1009" name="Trapezoid 1008"/>
                    <p:cNvSpPr/>
                    <p:nvPr/>
                  </p:nvSpPr>
                  <p:spPr>
                    <a:xfrm>
                      <a:off x="4140000" y="4320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10" name="Trapezoid 1009"/>
                    <p:cNvSpPr/>
                    <p:nvPr/>
                  </p:nvSpPr>
                  <p:spPr>
                    <a:xfrm>
                      <a:off x="4140000" y="4428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11" name="Trapezoid 1010"/>
                    <p:cNvSpPr/>
                    <p:nvPr/>
                  </p:nvSpPr>
                  <p:spPr>
                    <a:xfrm>
                      <a:off x="4140000" y="4536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12" name="Trapezoid 1011"/>
                    <p:cNvSpPr/>
                    <p:nvPr/>
                  </p:nvSpPr>
                  <p:spPr>
                    <a:xfrm>
                      <a:off x="4140000" y="4644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nvGrpSpPr>
                  <p:cNvPr id="987" name="Group 986"/>
                  <p:cNvGrpSpPr/>
                  <p:nvPr/>
                </p:nvGrpSpPr>
                <p:grpSpPr>
                  <a:xfrm>
                    <a:off x="5291785" y="874718"/>
                    <a:ext cx="360000" cy="396000"/>
                    <a:chOff x="4140000" y="4320000"/>
                    <a:chExt cx="360000" cy="396000"/>
                  </a:xfrm>
                </p:grpSpPr>
                <p:sp>
                  <p:nvSpPr>
                    <p:cNvPr id="1005" name="Trapezoid 1004"/>
                    <p:cNvSpPr/>
                    <p:nvPr/>
                  </p:nvSpPr>
                  <p:spPr>
                    <a:xfrm>
                      <a:off x="4140000" y="4320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06" name="Trapezoid 1005"/>
                    <p:cNvSpPr/>
                    <p:nvPr/>
                  </p:nvSpPr>
                  <p:spPr>
                    <a:xfrm>
                      <a:off x="4140000" y="4428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07" name="Trapezoid 1006"/>
                    <p:cNvSpPr/>
                    <p:nvPr/>
                  </p:nvSpPr>
                  <p:spPr>
                    <a:xfrm>
                      <a:off x="4140000" y="4536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08" name="Trapezoid 1007"/>
                    <p:cNvSpPr/>
                    <p:nvPr/>
                  </p:nvSpPr>
                  <p:spPr>
                    <a:xfrm>
                      <a:off x="4140000" y="4644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nvGrpSpPr>
                  <p:cNvPr id="988" name="Group 987"/>
                  <p:cNvGrpSpPr/>
                  <p:nvPr/>
                </p:nvGrpSpPr>
                <p:grpSpPr>
                  <a:xfrm>
                    <a:off x="6155785" y="874718"/>
                    <a:ext cx="360000" cy="396000"/>
                    <a:chOff x="4140000" y="4320000"/>
                    <a:chExt cx="360000" cy="396000"/>
                  </a:xfrm>
                </p:grpSpPr>
                <p:sp>
                  <p:nvSpPr>
                    <p:cNvPr id="1001" name="Trapezoid 1000"/>
                    <p:cNvSpPr/>
                    <p:nvPr/>
                  </p:nvSpPr>
                  <p:spPr>
                    <a:xfrm>
                      <a:off x="4140000" y="4320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02" name="Trapezoid 1001"/>
                    <p:cNvSpPr/>
                    <p:nvPr/>
                  </p:nvSpPr>
                  <p:spPr>
                    <a:xfrm>
                      <a:off x="4140000" y="4428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03" name="Trapezoid 1002"/>
                    <p:cNvSpPr/>
                    <p:nvPr/>
                  </p:nvSpPr>
                  <p:spPr>
                    <a:xfrm>
                      <a:off x="4140000" y="4536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04" name="Trapezoid 1003"/>
                    <p:cNvSpPr/>
                    <p:nvPr/>
                  </p:nvSpPr>
                  <p:spPr>
                    <a:xfrm>
                      <a:off x="4140000" y="4644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nvGrpSpPr>
                  <p:cNvPr id="989" name="Group 988"/>
                  <p:cNvGrpSpPr/>
                  <p:nvPr/>
                </p:nvGrpSpPr>
                <p:grpSpPr>
                  <a:xfrm>
                    <a:off x="5723785" y="874718"/>
                    <a:ext cx="360000" cy="396000"/>
                    <a:chOff x="4140000" y="4320000"/>
                    <a:chExt cx="360000" cy="396000"/>
                  </a:xfrm>
                </p:grpSpPr>
                <p:sp>
                  <p:nvSpPr>
                    <p:cNvPr id="997" name="Trapezoid 996"/>
                    <p:cNvSpPr/>
                    <p:nvPr/>
                  </p:nvSpPr>
                  <p:spPr>
                    <a:xfrm>
                      <a:off x="4140000" y="4320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98" name="Trapezoid 997"/>
                    <p:cNvSpPr/>
                    <p:nvPr/>
                  </p:nvSpPr>
                  <p:spPr>
                    <a:xfrm>
                      <a:off x="4140000" y="4428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99" name="Trapezoid 998"/>
                    <p:cNvSpPr/>
                    <p:nvPr/>
                  </p:nvSpPr>
                  <p:spPr>
                    <a:xfrm>
                      <a:off x="4140000" y="4536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1000" name="Trapezoid 999"/>
                    <p:cNvSpPr/>
                    <p:nvPr/>
                  </p:nvSpPr>
                  <p:spPr>
                    <a:xfrm>
                      <a:off x="4140000" y="4644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nvGrpSpPr>
                  <p:cNvPr id="990" name="Group 989"/>
                  <p:cNvGrpSpPr/>
                  <p:nvPr/>
                </p:nvGrpSpPr>
                <p:grpSpPr>
                  <a:xfrm>
                    <a:off x="4859785" y="874718"/>
                    <a:ext cx="360000" cy="396000"/>
                    <a:chOff x="4140000" y="4320000"/>
                    <a:chExt cx="360000" cy="396000"/>
                  </a:xfrm>
                </p:grpSpPr>
                <p:sp>
                  <p:nvSpPr>
                    <p:cNvPr id="993" name="Trapezoid 992"/>
                    <p:cNvSpPr/>
                    <p:nvPr/>
                  </p:nvSpPr>
                  <p:spPr>
                    <a:xfrm>
                      <a:off x="4140000" y="4320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94" name="Trapezoid 993"/>
                    <p:cNvSpPr/>
                    <p:nvPr/>
                  </p:nvSpPr>
                  <p:spPr>
                    <a:xfrm>
                      <a:off x="4140000" y="4428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95" name="Trapezoid 994"/>
                    <p:cNvSpPr/>
                    <p:nvPr/>
                  </p:nvSpPr>
                  <p:spPr>
                    <a:xfrm>
                      <a:off x="4140000" y="4536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96" name="Trapezoid 995"/>
                    <p:cNvSpPr/>
                    <p:nvPr/>
                  </p:nvSpPr>
                  <p:spPr>
                    <a:xfrm>
                      <a:off x="4140000" y="4644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cxnSp>
                <p:nvCxnSpPr>
                  <p:cNvPr id="991" name="Straight Connector 990"/>
                  <p:cNvCxnSpPr/>
                  <p:nvPr/>
                </p:nvCxnSpPr>
                <p:spPr>
                  <a:xfrm>
                    <a:off x="4715785" y="793194"/>
                    <a:ext cx="0" cy="540000"/>
                  </a:xfrm>
                  <a:prstGeom prst="line">
                    <a:avLst/>
                  </a:prstGeom>
                  <a:ln w="63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2" name="Straight Connector 991"/>
                  <p:cNvCxnSpPr/>
                  <p:nvPr/>
                </p:nvCxnSpPr>
                <p:spPr>
                  <a:xfrm>
                    <a:off x="4787785" y="793194"/>
                    <a:ext cx="0" cy="540000"/>
                  </a:xfrm>
                  <a:prstGeom prst="line">
                    <a:avLst/>
                  </a:prstGeom>
                  <a:ln w="635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38" name="Group 937"/>
                <p:cNvGrpSpPr/>
                <p:nvPr/>
              </p:nvGrpSpPr>
              <p:grpSpPr>
                <a:xfrm>
                  <a:off x="12816001" y="3708000"/>
                  <a:ext cx="1440000" cy="287079"/>
                  <a:chOff x="2952000" y="792000"/>
                  <a:chExt cx="3600000" cy="541194"/>
                </a:xfrm>
              </p:grpSpPr>
              <p:sp>
                <p:nvSpPr>
                  <p:cNvPr id="939" name="Rectangle 938"/>
                  <p:cNvSpPr/>
                  <p:nvPr/>
                </p:nvSpPr>
                <p:spPr>
                  <a:xfrm>
                    <a:off x="2952000" y="792000"/>
                    <a:ext cx="3600000" cy="540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nvGrpSpPr>
                  <p:cNvPr id="940" name="Group 939"/>
                  <p:cNvGrpSpPr/>
                  <p:nvPr/>
                </p:nvGrpSpPr>
                <p:grpSpPr>
                  <a:xfrm>
                    <a:off x="2987785" y="874718"/>
                    <a:ext cx="360000" cy="396000"/>
                    <a:chOff x="4140000" y="4320000"/>
                    <a:chExt cx="360000" cy="396000"/>
                  </a:xfrm>
                </p:grpSpPr>
                <p:sp>
                  <p:nvSpPr>
                    <p:cNvPr id="978" name="Trapezoid 977"/>
                    <p:cNvSpPr/>
                    <p:nvPr/>
                  </p:nvSpPr>
                  <p:spPr>
                    <a:xfrm>
                      <a:off x="4140000" y="4320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79" name="Trapezoid 978"/>
                    <p:cNvSpPr/>
                    <p:nvPr/>
                  </p:nvSpPr>
                  <p:spPr>
                    <a:xfrm>
                      <a:off x="4140000" y="4428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80" name="Trapezoid 979"/>
                    <p:cNvSpPr/>
                    <p:nvPr/>
                  </p:nvSpPr>
                  <p:spPr>
                    <a:xfrm>
                      <a:off x="4140000" y="4536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81" name="Trapezoid 980"/>
                    <p:cNvSpPr/>
                    <p:nvPr/>
                  </p:nvSpPr>
                  <p:spPr>
                    <a:xfrm>
                      <a:off x="4140000" y="4644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nvGrpSpPr>
                  <p:cNvPr id="941" name="Group 940"/>
                  <p:cNvGrpSpPr/>
                  <p:nvPr/>
                </p:nvGrpSpPr>
                <p:grpSpPr>
                  <a:xfrm>
                    <a:off x="3419785" y="874718"/>
                    <a:ext cx="360000" cy="396000"/>
                    <a:chOff x="4140000" y="4320000"/>
                    <a:chExt cx="360000" cy="396000"/>
                  </a:xfrm>
                </p:grpSpPr>
                <p:sp>
                  <p:nvSpPr>
                    <p:cNvPr id="974" name="Trapezoid 973"/>
                    <p:cNvSpPr/>
                    <p:nvPr/>
                  </p:nvSpPr>
                  <p:spPr>
                    <a:xfrm>
                      <a:off x="4140000" y="4320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75" name="Trapezoid 974"/>
                    <p:cNvSpPr/>
                    <p:nvPr/>
                  </p:nvSpPr>
                  <p:spPr>
                    <a:xfrm>
                      <a:off x="4140000" y="4428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76" name="Trapezoid 975"/>
                    <p:cNvSpPr/>
                    <p:nvPr/>
                  </p:nvSpPr>
                  <p:spPr>
                    <a:xfrm>
                      <a:off x="4140000" y="4536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77" name="Trapezoid 976"/>
                    <p:cNvSpPr/>
                    <p:nvPr/>
                  </p:nvSpPr>
                  <p:spPr>
                    <a:xfrm>
                      <a:off x="4140000" y="4644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nvGrpSpPr>
                  <p:cNvPr id="942" name="Group 941"/>
                  <p:cNvGrpSpPr/>
                  <p:nvPr/>
                </p:nvGrpSpPr>
                <p:grpSpPr>
                  <a:xfrm>
                    <a:off x="4283785" y="874718"/>
                    <a:ext cx="360000" cy="396000"/>
                    <a:chOff x="4140000" y="4320000"/>
                    <a:chExt cx="360000" cy="396000"/>
                  </a:xfrm>
                </p:grpSpPr>
                <p:sp>
                  <p:nvSpPr>
                    <p:cNvPr id="970" name="Trapezoid 969"/>
                    <p:cNvSpPr/>
                    <p:nvPr/>
                  </p:nvSpPr>
                  <p:spPr>
                    <a:xfrm>
                      <a:off x="4140000" y="4320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71" name="Trapezoid 970"/>
                    <p:cNvSpPr/>
                    <p:nvPr/>
                  </p:nvSpPr>
                  <p:spPr>
                    <a:xfrm>
                      <a:off x="4140000" y="4428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72" name="Trapezoid 971"/>
                    <p:cNvSpPr/>
                    <p:nvPr/>
                  </p:nvSpPr>
                  <p:spPr>
                    <a:xfrm>
                      <a:off x="4140000" y="4536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73" name="Trapezoid 972"/>
                    <p:cNvSpPr/>
                    <p:nvPr/>
                  </p:nvSpPr>
                  <p:spPr>
                    <a:xfrm>
                      <a:off x="4140000" y="4644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nvGrpSpPr>
                  <p:cNvPr id="943" name="Group 942"/>
                  <p:cNvGrpSpPr/>
                  <p:nvPr/>
                </p:nvGrpSpPr>
                <p:grpSpPr>
                  <a:xfrm>
                    <a:off x="3851785" y="874718"/>
                    <a:ext cx="360000" cy="396000"/>
                    <a:chOff x="4140000" y="4320000"/>
                    <a:chExt cx="360000" cy="396000"/>
                  </a:xfrm>
                </p:grpSpPr>
                <p:sp>
                  <p:nvSpPr>
                    <p:cNvPr id="966" name="Trapezoid 965"/>
                    <p:cNvSpPr/>
                    <p:nvPr/>
                  </p:nvSpPr>
                  <p:spPr>
                    <a:xfrm>
                      <a:off x="4140000" y="4320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67" name="Trapezoid 966"/>
                    <p:cNvSpPr/>
                    <p:nvPr/>
                  </p:nvSpPr>
                  <p:spPr>
                    <a:xfrm>
                      <a:off x="4140000" y="4428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68" name="Trapezoid 967"/>
                    <p:cNvSpPr/>
                    <p:nvPr/>
                  </p:nvSpPr>
                  <p:spPr>
                    <a:xfrm>
                      <a:off x="4140000" y="4536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69" name="Trapezoid 968"/>
                    <p:cNvSpPr/>
                    <p:nvPr/>
                  </p:nvSpPr>
                  <p:spPr>
                    <a:xfrm>
                      <a:off x="4140000" y="4644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nvGrpSpPr>
                  <p:cNvPr id="944" name="Group 943"/>
                  <p:cNvGrpSpPr/>
                  <p:nvPr/>
                </p:nvGrpSpPr>
                <p:grpSpPr>
                  <a:xfrm>
                    <a:off x="5291785" y="874718"/>
                    <a:ext cx="360000" cy="396000"/>
                    <a:chOff x="4140000" y="4320000"/>
                    <a:chExt cx="360000" cy="396000"/>
                  </a:xfrm>
                </p:grpSpPr>
                <p:sp>
                  <p:nvSpPr>
                    <p:cNvPr id="962" name="Trapezoid 961"/>
                    <p:cNvSpPr/>
                    <p:nvPr/>
                  </p:nvSpPr>
                  <p:spPr>
                    <a:xfrm>
                      <a:off x="4140000" y="4320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63" name="Trapezoid 962"/>
                    <p:cNvSpPr/>
                    <p:nvPr/>
                  </p:nvSpPr>
                  <p:spPr>
                    <a:xfrm>
                      <a:off x="4140000" y="4428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64" name="Trapezoid 963"/>
                    <p:cNvSpPr/>
                    <p:nvPr/>
                  </p:nvSpPr>
                  <p:spPr>
                    <a:xfrm>
                      <a:off x="4140000" y="4536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65" name="Trapezoid 964"/>
                    <p:cNvSpPr/>
                    <p:nvPr/>
                  </p:nvSpPr>
                  <p:spPr>
                    <a:xfrm>
                      <a:off x="4140000" y="4644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nvGrpSpPr>
                  <p:cNvPr id="945" name="Group 944"/>
                  <p:cNvGrpSpPr/>
                  <p:nvPr/>
                </p:nvGrpSpPr>
                <p:grpSpPr>
                  <a:xfrm>
                    <a:off x="6155785" y="874718"/>
                    <a:ext cx="360000" cy="396000"/>
                    <a:chOff x="4140000" y="4320000"/>
                    <a:chExt cx="360000" cy="396000"/>
                  </a:xfrm>
                </p:grpSpPr>
                <p:sp>
                  <p:nvSpPr>
                    <p:cNvPr id="958" name="Trapezoid 957"/>
                    <p:cNvSpPr/>
                    <p:nvPr/>
                  </p:nvSpPr>
                  <p:spPr>
                    <a:xfrm>
                      <a:off x="4140000" y="4320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59" name="Trapezoid 958"/>
                    <p:cNvSpPr/>
                    <p:nvPr/>
                  </p:nvSpPr>
                  <p:spPr>
                    <a:xfrm>
                      <a:off x="4140000" y="4428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60" name="Trapezoid 959"/>
                    <p:cNvSpPr/>
                    <p:nvPr/>
                  </p:nvSpPr>
                  <p:spPr>
                    <a:xfrm>
                      <a:off x="4140000" y="4536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61" name="Trapezoid 960"/>
                    <p:cNvSpPr/>
                    <p:nvPr/>
                  </p:nvSpPr>
                  <p:spPr>
                    <a:xfrm>
                      <a:off x="4140000" y="4644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nvGrpSpPr>
                  <p:cNvPr id="946" name="Group 945"/>
                  <p:cNvGrpSpPr/>
                  <p:nvPr/>
                </p:nvGrpSpPr>
                <p:grpSpPr>
                  <a:xfrm>
                    <a:off x="5723785" y="874718"/>
                    <a:ext cx="360000" cy="396000"/>
                    <a:chOff x="4140000" y="4320000"/>
                    <a:chExt cx="360000" cy="396000"/>
                  </a:xfrm>
                </p:grpSpPr>
                <p:sp>
                  <p:nvSpPr>
                    <p:cNvPr id="954" name="Trapezoid 953"/>
                    <p:cNvSpPr/>
                    <p:nvPr/>
                  </p:nvSpPr>
                  <p:spPr>
                    <a:xfrm>
                      <a:off x="4140000" y="4320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55" name="Trapezoid 954"/>
                    <p:cNvSpPr/>
                    <p:nvPr/>
                  </p:nvSpPr>
                  <p:spPr>
                    <a:xfrm>
                      <a:off x="4140000" y="4428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56" name="Trapezoid 955"/>
                    <p:cNvSpPr/>
                    <p:nvPr/>
                  </p:nvSpPr>
                  <p:spPr>
                    <a:xfrm>
                      <a:off x="4140000" y="4536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57" name="Trapezoid 956"/>
                    <p:cNvSpPr/>
                    <p:nvPr/>
                  </p:nvSpPr>
                  <p:spPr>
                    <a:xfrm>
                      <a:off x="4140000" y="4644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nvGrpSpPr>
                  <p:cNvPr id="947" name="Group 946"/>
                  <p:cNvGrpSpPr/>
                  <p:nvPr/>
                </p:nvGrpSpPr>
                <p:grpSpPr>
                  <a:xfrm>
                    <a:off x="4859785" y="874718"/>
                    <a:ext cx="360000" cy="396000"/>
                    <a:chOff x="4140000" y="4320000"/>
                    <a:chExt cx="360000" cy="396000"/>
                  </a:xfrm>
                </p:grpSpPr>
                <p:sp>
                  <p:nvSpPr>
                    <p:cNvPr id="950" name="Trapezoid 949"/>
                    <p:cNvSpPr/>
                    <p:nvPr/>
                  </p:nvSpPr>
                  <p:spPr>
                    <a:xfrm>
                      <a:off x="4140000" y="4320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51" name="Trapezoid 950"/>
                    <p:cNvSpPr/>
                    <p:nvPr/>
                  </p:nvSpPr>
                  <p:spPr>
                    <a:xfrm>
                      <a:off x="4140000" y="4428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52" name="Trapezoid 951"/>
                    <p:cNvSpPr/>
                    <p:nvPr/>
                  </p:nvSpPr>
                  <p:spPr>
                    <a:xfrm>
                      <a:off x="4140000" y="4536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53" name="Trapezoid 952"/>
                    <p:cNvSpPr/>
                    <p:nvPr/>
                  </p:nvSpPr>
                  <p:spPr>
                    <a:xfrm>
                      <a:off x="4140000" y="4644000"/>
                      <a:ext cx="360000" cy="72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cxnSp>
                <p:nvCxnSpPr>
                  <p:cNvPr id="948" name="Straight Connector 947"/>
                  <p:cNvCxnSpPr/>
                  <p:nvPr/>
                </p:nvCxnSpPr>
                <p:spPr>
                  <a:xfrm>
                    <a:off x="4715785" y="793194"/>
                    <a:ext cx="0" cy="540000"/>
                  </a:xfrm>
                  <a:prstGeom prst="line">
                    <a:avLst/>
                  </a:prstGeom>
                  <a:ln w="63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9" name="Straight Connector 948"/>
                  <p:cNvCxnSpPr/>
                  <p:nvPr/>
                </p:nvCxnSpPr>
                <p:spPr>
                  <a:xfrm>
                    <a:off x="4787785" y="793194"/>
                    <a:ext cx="0" cy="540000"/>
                  </a:xfrm>
                  <a:prstGeom prst="line">
                    <a:avLst/>
                  </a:prstGeom>
                  <a:ln w="6350" cmpd="sng">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34" name="Rectangle 933"/>
              <p:cNvSpPr/>
              <p:nvPr/>
            </p:nvSpPr>
            <p:spPr>
              <a:xfrm>
                <a:off x="3168007" y="2916000"/>
                <a:ext cx="1113807" cy="1547999"/>
              </a:xfrm>
              <a:prstGeom prst="rect">
                <a:avLst/>
              </a:prstGeom>
              <a:no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35" name="Rectangle 934"/>
              <p:cNvSpPr/>
              <p:nvPr/>
            </p:nvSpPr>
            <p:spPr>
              <a:xfrm>
                <a:off x="3281276" y="3218049"/>
                <a:ext cx="887270" cy="943902"/>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936" name="Straight Connector 935"/>
              <p:cNvCxnSpPr>
                <a:stCxn id="935" idx="0"/>
                <a:endCxn id="935" idx="2"/>
              </p:cNvCxnSpPr>
              <p:nvPr/>
            </p:nvCxnSpPr>
            <p:spPr>
              <a:xfrm>
                <a:off x="3724911" y="3218049"/>
                <a:ext cx="0" cy="943902"/>
              </a:xfrm>
              <a:prstGeom prst="lin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grpSp>
        <p:grpSp>
          <p:nvGrpSpPr>
            <p:cNvPr id="733" name="Group 732"/>
            <p:cNvGrpSpPr>
              <a:grpSpLocks/>
            </p:cNvGrpSpPr>
            <p:nvPr/>
          </p:nvGrpSpPr>
          <p:grpSpPr>
            <a:xfrm>
              <a:off x="1188000" y="3024000"/>
              <a:ext cx="900000" cy="1540126"/>
              <a:chOff x="3816000" y="900000"/>
              <a:chExt cx="2682798" cy="4464000"/>
            </a:xfrm>
          </p:grpSpPr>
          <p:grpSp>
            <p:nvGrpSpPr>
              <p:cNvPr id="886" name="Group 885"/>
              <p:cNvGrpSpPr>
                <a:grpSpLocks noChangeAspect="1"/>
              </p:cNvGrpSpPr>
              <p:nvPr/>
            </p:nvGrpSpPr>
            <p:grpSpPr>
              <a:xfrm>
                <a:off x="4932056" y="2244960"/>
                <a:ext cx="576000" cy="576000"/>
                <a:chOff x="5292000" y="1620000"/>
                <a:chExt cx="900000" cy="900000"/>
              </a:xfrm>
            </p:grpSpPr>
            <p:grpSp>
              <p:nvGrpSpPr>
                <p:cNvPr id="926" name="Group 925"/>
                <p:cNvGrpSpPr/>
                <p:nvPr/>
              </p:nvGrpSpPr>
              <p:grpSpPr>
                <a:xfrm>
                  <a:off x="5292000" y="1620000"/>
                  <a:ext cx="900000" cy="900000"/>
                  <a:chOff x="5292000" y="1620000"/>
                  <a:chExt cx="900000" cy="900000"/>
                </a:xfrm>
              </p:grpSpPr>
              <p:sp>
                <p:nvSpPr>
                  <p:cNvPr id="931" name="Oval 930"/>
                  <p:cNvSpPr>
                    <a:spLocks noChangeAspect="1"/>
                  </p:cNvSpPr>
                  <p:nvPr/>
                </p:nvSpPr>
                <p:spPr>
                  <a:xfrm>
                    <a:off x="5292000" y="1620000"/>
                    <a:ext cx="900000" cy="900000"/>
                  </a:xfrm>
                  <a:prstGeom prst="ellipse">
                    <a:avLst/>
                  </a:prstGeom>
                  <a:noFill/>
                  <a:ln w="12700" cap="flat" cmpd="sng">
                    <a:solidFill>
                      <a:schemeClr val="tx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32" name="Oval 931"/>
                  <p:cNvSpPr>
                    <a:spLocks noChangeAspect="1"/>
                  </p:cNvSpPr>
                  <p:nvPr/>
                </p:nvSpPr>
                <p:spPr>
                  <a:xfrm>
                    <a:off x="5328000" y="1656000"/>
                    <a:ext cx="828000" cy="82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nvGrpSpPr>
                <p:cNvPr id="927" name="Group 926"/>
                <p:cNvGrpSpPr/>
                <p:nvPr/>
              </p:nvGrpSpPr>
              <p:grpSpPr>
                <a:xfrm>
                  <a:off x="5562000" y="1890000"/>
                  <a:ext cx="360000" cy="360000"/>
                  <a:chOff x="5562000" y="1890000"/>
                  <a:chExt cx="360000" cy="360000"/>
                </a:xfrm>
              </p:grpSpPr>
              <p:sp>
                <p:nvSpPr>
                  <p:cNvPr id="929" name="Oval 928"/>
                  <p:cNvSpPr>
                    <a:spLocks noChangeAspect="1"/>
                  </p:cNvSpPr>
                  <p:nvPr/>
                </p:nvSpPr>
                <p:spPr>
                  <a:xfrm>
                    <a:off x="5562000" y="1890000"/>
                    <a:ext cx="360000" cy="360000"/>
                  </a:xfrm>
                  <a:prstGeom prst="ellipse">
                    <a:avLst/>
                  </a:prstGeom>
                  <a:noFill/>
                  <a:ln w="12700" cap="flat" cmpd="dbl">
                    <a:solidFill>
                      <a:schemeClr val="tx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30" name="Oval 929"/>
                  <p:cNvSpPr>
                    <a:spLocks noChangeAspect="1"/>
                  </p:cNvSpPr>
                  <p:nvPr/>
                </p:nvSpPr>
                <p:spPr>
                  <a:xfrm>
                    <a:off x="5576400" y="1904400"/>
                    <a:ext cx="331200" cy="3312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sp>
              <p:nvSpPr>
                <p:cNvPr id="928" name="Oval 927"/>
                <p:cNvSpPr>
                  <a:spLocks noChangeAspect="1"/>
                </p:cNvSpPr>
                <p:nvPr/>
              </p:nvSpPr>
              <p:spPr>
                <a:xfrm>
                  <a:off x="5670000" y="1998000"/>
                  <a:ext cx="144000" cy="14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cxnSp>
            <p:nvCxnSpPr>
              <p:cNvPr id="887" name="Straight Connector 886"/>
              <p:cNvCxnSpPr/>
              <p:nvPr/>
            </p:nvCxnSpPr>
            <p:spPr>
              <a:xfrm>
                <a:off x="4674130" y="936000"/>
                <a:ext cx="0" cy="28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8" name="Straight Connector 887"/>
              <p:cNvCxnSpPr/>
              <p:nvPr/>
            </p:nvCxnSpPr>
            <p:spPr>
              <a:xfrm>
                <a:off x="4674130" y="1224000"/>
                <a:ext cx="432000" cy="86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9" name="Straight Connector 888"/>
              <p:cNvCxnSpPr/>
              <p:nvPr/>
            </p:nvCxnSpPr>
            <p:spPr>
              <a:xfrm>
                <a:off x="5106130" y="2088000"/>
                <a:ext cx="0" cy="18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0" name="Straight Connector 889"/>
              <p:cNvCxnSpPr/>
              <p:nvPr/>
            </p:nvCxnSpPr>
            <p:spPr>
              <a:xfrm flipV="1">
                <a:off x="5429890" y="1692000"/>
                <a:ext cx="360240" cy="63731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1" name="Straight Connector 890"/>
              <p:cNvCxnSpPr/>
              <p:nvPr/>
            </p:nvCxnSpPr>
            <p:spPr>
              <a:xfrm>
                <a:off x="5790130" y="936000"/>
                <a:ext cx="0" cy="75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p:cNvCxnSpPr/>
              <p:nvPr/>
            </p:nvCxnSpPr>
            <p:spPr>
              <a:xfrm>
                <a:off x="4674130" y="936000"/>
                <a:ext cx="111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93" name="Rectangle 892"/>
              <p:cNvSpPr/>
              <p:nvPr/>
            </p:nvSpPr>
            <p:spPr>
              <a:xfrm>
                <a:off x="4248000" y="2412000"/>
                <a:ext cx="1692008" cy="46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894" name="Straight Connector 893"/>
              <p:cNvCxnSpPr/>
              <p:nvPr/>
            </p:nvCxnSpPr>
            <p:spPr>
              <a:xfrm>
                <a:off x="5940008" y="900000"/>
                <a:ext cx="0" cy="180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5" name="Straight Connector 894"/>
              <p:cNvCxnSpPr/>
              <p:nvPr/>
            </p:nvCxnSpPr>
            <p:spPr>
              <a:xfrm>
                <a:off x="4536008" y="900000"/>
                <a:ext cx="1404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6" name="Straight Connector 895"/>
              <p:cNvCxnSpPr/>
              <p:nvPr/>
            </p:nvCxnSpPr>
            <p:spPr>
              <a:xfrm flipH="1">
                <a:off x="4248000" y="900000"/>
                <a:ext cx="288024" cy="151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7" name="Straight Connector 896"/>
              <p:cNvCxnSpPr/>
              <p:nvPr/>
            </p:nvCxnSpPr>
            <p:spPr>
              <a:xfrm>
                <a:off x="4499992" y="1124744"/>
                <a:ext cx="14401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98" name="Rectangle 897"/>
              <p:cNvSpPr/>
              <p:nvPr/>
            </p:nvSpPr>
            <p:spPr>
              <a:xfrm>
                <a:off x="4248000" y="2880000"/>
                <a:ext cx="1692008" cy="36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899" name="Rectangle 898"/>
              <p:cNvSpPr/>
              <p:nvPr/>
            </p:nvSpPr>
            <p:spPr>
              <a:xfrm rot="5400000">
                <a:off x="5813336" y="2808000"/>
                <a:ext cx="288000" cy="36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00" name="Trapezoid 899"/>
              <p:cNvSpPr/>
              <p:nvPr/>
            </p:nvSpPr>
            <p:spPr>
              <a:xfrm>
                <a:off x="4248000" y="3060000"/>
                <a:ext cx="216000" cy="36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01" name="Trapezoid 900"/>
              <p:cNvSpPr/>
              <p:nvPr/>
            </p:nvSpPr>
            <p:spPr>
              <a:xfrm>
                <a:off x="5724152" y="3060000"/>
                <a:ext cx="216000" cy="36000"/>
              </a:xfrm>
              <a:prstGeom prst="trapezoid">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02" name="Rectangle 901"/>
              <p:cNvSpPr/>
              <p:nvPr/>
            </p:nvSpPr>
            <p:spPr>
              <a:xfrm>
                <a:off x="4356000" y="2916237"/>
                <a:ext cx="72000" cy="144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03" name="Rectangle 902"/>
              <p:cNvSpPr/>
              <p:nvPr/>
            </p:nvSpPr>
            <p:spPr>
              <a:xfrm>
                <a:off x="5796000" y="2915009"/>
                <a:ext cx="72000" cy="144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904" name="Straight Connector 903"/>
              <p:cNvCxnSpPr/>
              <p:nvPr/>
            </p:nvCxnSpPr>
            <p:spPr>
              <a:xfrm>
                <a:off x="3816000" y="3312000"/>
                <a:ext cx="255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5" name="Straight Connector 904"/>
              <p:cNvCxnSpPr/>
              <p:nvPr/>
            </p:nvCxnSpPr>
            <p:spPr>
              <a:xfrm flipH="1">
                <a:off x="6372000" y="3096000"/>
                <a:ext cx="10800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6" name="Straight Connector 905"/>
              <p:cNvCxnSpPr/>
              <p:nvPr/>
            </p:nvCxnSpPr>
            <p:spPr>
              <a:xfrm>
                <a:off x="3816000" y="3096000"/>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07" name="Rounded Rectangle 906"/>
              <p:cNvSpPr/>
              <p:nvPr/>
            </p:nvSpPr>
            <p:spPr>
              <a:xfrm>
                <a:off x="3852000" y="3132000"/>
                <a:ext cx="2520000" cy="144000"/>
              </a:xfrm>
              <a:prstGeom prst="roundRect">
                <a:avLst>
                  <a:gd name="adj" fmla="val 50000"/>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08" name="Oval 907"/>
              <p:cNvSpPr>
                <a:spLocks noChangeAspect="1"/>
              </p:cNvSpPr>
              <p:nvPr/>
            </p:nvSpPr>
            <p:spPr>
              <a:xfrm>
                <a:off x="6228000" y="3132000"/>
                <a:ext cx="144000" cy="1440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09" name="Rounded Rectangle 908"/>
              <p:cNvSpPr/>
              <p:nvPr/>
            </p:nvSpPr>
            <p:spPr>
              <a:xfrm rot="1649411">
                <a:off x="6394946" y="3052912"/>
                <a:ext cx="36000" cy="108000"/>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10" name="Rounded Rectangle 909"/>
              <p:cNvSpPr/>
              <p:nvPr/>
            </p:nvSpPr>
            <p:spPr>
              <a:xfrm rot="1649411">
                <a:off x="6426798" y="2957106"/>
                <a:ext cx="72000" cy="10800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11" name="Oval 910"/>
              <p:cNvSpPr>
                <a:spLocks noChangeAspect="1"/>
              </p:cNvSpPr>
              <p:nvPr/>
            </p:nvSpPr>
            <p:spPr>
              <a:xfrm>
                <a:off x="3852000" y="3132000"/>
                <a:ext cx="144000" cy="1440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912" name="Straight Connector 911"/>
              <p:cNvCxnSpPr/>
              <p:nvPr/>
            </p:nvCxnSpPr>
            <p:spPr>
              <a:xfrm>
                <a:off x="3816000" y="3096000"/>
                <a:ext cx="2664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13" name="Rectangle 912"/>
              <p:cNvSpPr/>
              <p:nvPr/>
            </p:nvSpPr>
            <p:spPr>
              <a:xfrm>
                <a:off x="4248000" y="3312000"/>
                <a:ext cx="216024" cy="2052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14" name="Rectangle 913"/>
              <p:cNvSpPr/>
              <p:nvPr/>
            </p:nvSpPr>
            <p:spPr>
              <a:xfrm>
                <a:off x="6155976" y="3312000"/>
                <a:ext cx="216024" cy="2052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915" name="Straight Connector 914"/>
              <p:cNvCxnSpPr/>
              <p:nvPr/>
            </p:nvCxnSpPr>
            <p:spPr>
              <a:xfrm>
                <a:off x="4464024" y="3492000"/>
                <a:ext cx="16919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16" name="Snip Same Side Corner Rectangle 915"/>
              <p:cNvSpPr/>
              <p:nvPr/>
            </p:nvSpPr>
            <p:spPr>
              <a:xfrm rot="10800000">
                <a:off x="4572000" y="3600000"/>
                <a:ext cx="1476000" cy="837112"/>
              </a:xfrm>
              <a:prstGeom prst="snip2SameRect">
                <a:avLst>
                  <a:gd name="adj1" fmla="val 32635"/>
                  <a:gd name="adj2" fmla="val 0"/>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17" name="Rounded Rectangle 916"/>
              <p:cNvSpPr>
                <a:spLocks/>
              </p:cNvSpPr>
              <p:nvPr/>
            </p:nvSpPr>
            <p:spPr>
              <a:xfrm>
                <a:off x="4482000" y="3636000"/>
                <a:ext cx="72000" cy="7200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18" name="Rounded Rectangle 917"/>
              <p:cNvSpPr>
                <a:spLocks/>
              </p:cNvSpPr>
              <p:nvPr/>
            </p:nvSpPr>
            <p:spPr>
              <a:xfrm>
                <a:off x="6066000" y="3636000"/>
                <a:ext cx="72000" cy="7200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19" name="Rounded Rectangle 918"/>
              <p:cNvSpPr>
                <a:spLocks/>
              </p:cNvSpPr>
              <p:nvPr/>
            </p:nvSpPr>
            <p:spPr>
              <a:xfrm>
                <a:off x="4482000" y="3852000"/>
                <a:ext cx="72000" cy="7200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920" name="Rounded Rectangle 919"/>
              <p:cNvSpPr>
                <a:spLocks/>
              </p:cNvSpPr>
              <p:nvPr/>
            </p:nvSpPr>
            <p:spPr>
              <a:xfrm>
                <a:off x="6066000" y="3852000"/>
                <a:ext cx="72000" cy="7200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921" name="Straight Connector 920"/>
              <p:cNvCxnSpPr/>
              <p:nvPr/>
            </p:nvCxnSpPr>
            <p:spPr>
              <a:xfrm>
                <a:off x="3816000" y="3312000"/>
                <a:ext cx="0" cy="72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2" name="Straight Connector 921"/>
              <p:cNvCxnSpPr/>
              <p:nvPr/>
            </p:nvCxnSpPr>
            <p:spPr>
              <a:xfrm>
                <a:off x="3816000" y="3384000"/>
                <a:ext cx="755999"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3" name="Straight Connector 922"/>
              <p:cNvCxnSpPr/>
              <p:nvPr/>
            </p:nvCxnSpPr>
            <p:spPr>
              <a:xfrm flipH="1">
                <a:off x="6048000" y="3312000"/>
                <a:ext cx="324052" cy="28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24" name="Rectangle 923"/>
              <p:cNvSpPr/>
              <p:nvPr/>
            </p:nvSpPr>
            <p:spPr>
              <a:xfrm>
                <a:off x="4248000" y="4941168"/>
                <a:ext cx="2124000"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925" name="Straight Connector 924"/>
              <p:cNvCxnSpPr/>
              <p:nvPr/>
            </p:nvCxnSpPr>
            <p:spPr>
              <a:xfrm>
                <a:off x="4464000" y="5076000"/>
                <a:ext cx="16919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4" name="Rounded Rectangle 733"/>
            <p:cNvSpPr/>
            <p:nvPr/>
          </p:nvSpPr>
          <p:spPr>
            <a:xfrm>
              <a:off x="2151709" y="3772309"/>
              <a:ext cx="1296000" cy="214901"/>
            </a:xfrm>
            <a:prstGeom prst="roundRect">
              <a:avLst>
                <a:gd name="adj" fmla="val 18338"/>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35" name="Oval 734"/>
            <p:cNvSpPr>
              <a:spLocks noChangeAspect="1"/>
            </p:cNvSpPr>
            <p:nvPr/>
          </p:nvSpPr>
          <p:spPr>
            <a:xfrm>
              <a:off x="3375709" y="3772309"/>
              <a:ext cx="72000" cy="71634"/>
            </a:xfrm>
            <a:prstGeom prst="ellips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36" name="Oval 735"/>
            <p:cNvSpPr>
              <a:spLocks noChangeAspect="1"/>
            </p:cNvSpPr>
            <p:nvPr/>
          </p:nvSpPr>
          <p:spPr>
            <a:xfrm>
              <a:off x="3375709" y="3915577"/>
              <a:ext cx="72000" cy="71634"/>
            </a:xfrm>
            <a:prstGeom prst="ellips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nvGrpSpPr>
            <p:cNvPr id="737" name="Group 736"/>
            <p:cNvGrpSpPr/>
            <p:nvPr/>
          </p:nvGrpSpPr>
          <p:grpSpPr>
            <a:xfrm>
              <a:off x="3960000" y="3166109"/>
              <a:ext cx="2952000" cy="1404000"/>
              <a:chOff x="1907704" y="2006963"/>
              <a:chExt cx="4968000" cy="2349037"/>
            </a:xfrm>
          </p:grpSpPr>
          <p:sp>
            <p:nvSpPr>
              <p:cNvPr id="803" name="Rectangle 802"/>
              <p:cNvSpPr/>
              <p:nvPr/>
            </p:nvSpPr>
            <p:spPr>
              <a:xfrm>
                <a:off x="1907704" y="2016000"/>
                <a:ext cx="4968000" cy="234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804" name="Oval 95"/>
              <p:cNvSpPr>
                <a:spLocks noChangeAspect="1" noChangeArrowheads="1"/>
              </p:cNvSpPr>
              <p:nvPr/>
            </p:nvSpPr>
            <p:spPr bwMode="auto">
              <a:xfrm>
                <a:off x="1944000" y="3060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805" name="Oval 96"/>
              <p:cNvSpPr>
                <a:spLocks noChangeAspect="1" noChangeArrowheads="1"/>
              </p:cNvSpPr>
              <p:nvPr/>
            </p:nvSpPr>
            <p:spPr bwMode="auto">
              <a:xfrm>
                <a:off x="1944000" y="3276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806" name="Oval 106"/>
              <p:cNvSpPr>
                <a:spLocks noChangeAspect="1" noChangeArrowheads="1"/>
              </p:cNvSpPr>
              <p:nvPr/>
            </p:nvSpPr>
            <p:spPr bwMode="auto">
              <a:xfrm>
                <a:off x="5220776" y="3060000"/>
                <a:ext cx="193847" cy="194917"/>
              </a:xfrm>
              <a:prstGeom prst="ellipse">
                <a:avLst/>
              </a:prstGeom>
              <a:noFill/>
              <a:ln w="9525">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807" name="Oval 93"/>
              <p:cNvSpPr>
                <a:spLocks noChangeAspect="1" noChangeArrowheads="1"/>
              </p:cNvSpPr>
              <p:nvPr/>
            </p:nvSpPr>
            <p:spPr bwMode="auto">
              <a:xfrm>
                <a:off x="1980000" y="2628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808" name="Oval 94"/>
              <p:cNvSpPr>
                <a:spLocks noChangeAspect="1" noChangeArrowheads="1"/>
              </p:cNvSpPr>
              <p:nvPr/>
            </p:nvSpPr>
            <p:spPr bwMode="auto">
              <a:xfrm>
                <a:off x="1980000" y="2844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809" name="Oval 105"/>
              <p:cNvSpPr>
                <a:spLocks noChangeAspect="1" noChangeArrowheads="1"/>
              </p:cNvSpPr>
              <p:nvPr/>
            </p:nvSpPr>
            <p:spPr bwMode="auto">
              <a:xfrm>
                <a:off x="5220072" y="2772000"/>
                <a:ext cx="193847" cy="194917"/>
              </a:xfrm>
              <a:prstGeom prst="ellipse">
                <a:avLst/>
              </a:prstGeom>
              <a:noFill/>
              <a:ln w="9525">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810" name="Rounded Rectangle 809"/>
              <p:cNvSpPr/>
              <p:nvPr/>
            </p:nvSpPr>
            <p:spPr bwMode="auto">
              <a:xfrm>
                <a:off x="1980000" y="2628000"/>
                <a:ext cx="4824000" cy="36000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grpSp>
            <p:nvGrpSpPr>
              <p:cNvPr id="811" name="Group 810"/>
              <p:cNvGrpSpPr/>
              <p:nvPr/>
            </p:nvGrpSpPr>
            <p:grpSpPr>
              <a:xfrm>
                <a:off x="2196064" y="2880000"/>
                <a:ext cx="2952000" cy="72000"/>
                <a:chOff x="4605130" y="2564904"/>
                <a:chExt cx="2067780" cy="50030"/>
              </a:xfrm>
            </p:grpSpPr>
            <p:sp>
              <p:nvSpPr>
                <p:cNvPr id="868" name="AutoShape 5"/>
                <p:cNvSpPr>
                  <a:spLocks noChangeArrowheads="1"/>
                </p:cNvSpPr>
                <p:nvPr/>
              </p:nvSpPr>
              <p:spPr bwMode="auto">
                <a:xfrm rot="10800000">
                  <a:off x="5644284"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69" name="AutoShape 6"/>
                <p:cNvSpPr>
                  <a:spLocks noChangeArrowheads="1"/>
                </p:cNvSpPr>
                <p:nvPr/>
              </p:nvSpPr>
              <p:spPr bwMode="auto">
                <a:xfrm rot="10800000">
                  <a:off x="5992669"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70" name="AutoShape 7"/>
                <p:cNvSpPr>
                  <a:spLocks noChangeArrowheads="1"/>
                </p:cNvSpPr>
                <p:nvPr/>
              </p:nvSpPr>
              <p:spPr bwMode="auto">
                <a:xfrm rot="10800000">
                  <a:off x="6108798"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71" name="AutoShape 8"/>
                <p:cNvSpPr>
                  <a:spLocks noChangeArrowheads="1"/>
                </p:cNvSpPr>
                <p:nvPr/>
              </p:nvSpPr>
              <p:spPr bwMode="auto">
                <a:xfrm rot="10800000">
                  <a:off x="6224926"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72" name="AutoShape 9"/>
                <p:cNvSpPr>
                  <a:spLocks noChangeArrowheads="1"/>
                </p:cNvSpPr>
                <p:nvPr/>
              </p:nvSpPr>
              <p:spPr bwMode="auto">
                <a:xfrm rot="10800000">
                  <a:off x="6341055"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73" name="AutoShape 10"/>
                <p:cNvSpPr>
                  <a:spLocks noChangeArrowheads="1"/>
                </p:cNvSpPr>
                <p:nvPr/>
              </p:nvSpPr>
              <p:spPr bwMode="auto">
                <a:xfrm rot="10800000">
                  <a:off x="6457184"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74" name="AutoShape 11"/>
                <p:cNvSpPr>
                  <a:spLocks noChangeArrowheads="1"/>
                </p:cNvSpPr>
                <p:nvPr/>
              </p:nvSpPr>
              <p:spPr bwMode="auto">
                <a:xfrm rot="10800000">
                  <a:off x="6573371"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463 w 21600"/>
                    <a:gd name="T13" fmla="*/ 4447 h 21600"/>
                    <a:gd name="T14" fmla="*/ 17137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75" name="AutoShape 108"/>
                <p:cNvSpPr>
                  <a:spLocks noChangeArrowheads="1"/>
                </p:cNvSpPr>
                <p:nvPr/>
              </p:nvSpPr>
              <p:spPr bwMode="auto">
                <a:xfrm rot="10800000">
                  <a:off x="5528155"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76" name="AutoShape 109"/>
                <p:cNvSpPr>
                  <a:spLocks noChangeArrowheads="1"/>
                </p:cNvSpPr>
                <p:nvPr/>
              </p:nvSpPr>
              <p:spPr bwMode="auto">
                <a:xfrm rot="10800000">
                  <a:off x="5760412"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77" name="AutoShape 6"/>
                <p:cNvSpPr>
                  <a:spLocks noChangeArrowheads="1"/>
                </p:cNvSpPr>
                <p:nvPr/>
              </p:nvSpPr>
              <p:spPr bwMode="auto">
                <a:xfrm rot="10800000">
                  <a:off x="5876541"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78" name="AutoShape 6"/>
                <p:cNvSpPr>
                  <a:spLocks noChangeArrowheads="1"/>
                </p:cNvSpPr>
                <p:nvPr/>
              </p:nvSpPr>
              <p:spPr bwMode="auto">
                <a:xfrm rot="10800000">
                  <a:off x="4837387"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79" name="AutoShape 7"/>
                <p:cNvSpPr>
                  <a:spLocks noChangeArrowheads="1"/>
                </p:cNvSpPr>
                <p:nvPr/>
              </p:nvSpPr>
              <p:spPr bwMode="auto">
                <a:xfrm rot="10800000">
                  <a:off x="4953516"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80" name="AutoShape 8"/>
                <p:cNvSpPr>
                  <a:spLocks noChangeArrowheads="1"/>
                </p:cNvSpPr>
                <p:nvPr/>
              </p:nvSpPr>
              <p:spPr bwMode="auto">
                <a:xfrm rot="10800000">
                  <a:off x="5069644"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81" name="AutoShape 9"/>
                <p:cNvSpPr>
                  <a:spLocks noChangeArrowheads="1"/>
                </p:cNvSpPr>
                <p:nvPr/>
              </p:nvSpPr>
              <p:spPr bwMode="auto">
                <a:xfrm rot="10800000">
                  <a:off x="5185773"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82" name="AutoShape 10"/>
                <p:cNvSpPr>
                  <a:spLocks noChangeArrowheads="1"/>
                </p:cNvSpPr>
                <p:nvPr/>
              </p:nvSpPr>
              <p:spPr bwMode="auto">
                <a:xfrm rot="10800000">
                  <a:off x="5301902"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83" name="AutoShape 11"/>
                <p:cNvSpPr>
                  <a:spLocks noChangeArrowheads="1"/>
                </p:cNvSpPr>
                <p:nvPr/>
              </p:nvSpPr>
              <p:spPr bwMode="auto">
                <a:xfrm rot="10800000">
                  <a:off x="5418089"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463 w 21600"/>
                    <a:gd name="T13" fmla="*/ 4447 h 21600"/>
                    <a:gd name="T14" fmla="*/ 17137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84" name="AutoShape 109"/>
                <p:cNvSpPr>
                  <a:spLocks noChangeArrowheads="1"/>
                </p:cNvSpPr>
                <p:nvPr/>
              </p:nvSpPr>
              <p:spPr bwMode="auto">
                <a:xfrm rot="10800000">
                  <a:off x="4605130"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85" name="AutoShape 6"/>
                <p:cNvSpPr>
                  <a:spLocks noChangeArrowheads="1"/>
                </p:cNvSpPr>
                <p:nvPr/>
              </p:nvSpPr>
              <p:spPr bwMode="auto">
                <a:xfrm rot="10800000">
                  <a:off x="4721259"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grpSp>
          <p:grpSp>
            <p:nvGrpSpPr>
              <p:cNvPr id="812" name="Group 811"/>
              <p:cNvGrpSpPr/>
              <p:nvPr/>
            </p:nvGrpSpPr>
            <p:grpSpPr>
              <a:xfrm>
                <a:off x="5472000" y="2880000"/>
                <a:ext cx="1147970" cy="80962"/>
                <a:chOff x="2495112" y="1404000"/>
                <a:chExt cx="1147970" cy="80962"/>
              </a:xfrm>
            </p:grpSpPr>
            <p:sp>
              <p:nvSpPr>
                <p:cNvPr id="858" name="Trapezoid 857"/>
                <p:cNvSpPr/>
                <p:nvPr/>
              </p:nvSpPr>
              <p:spPr bwMode="auto">
                <a:xfrm>
                  <a:off x="3427184" y="1404000"/>
                  <a:ext cx="100013"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859" name="Trapezoid 858"/>
                <p:cNvSpPr/>
                <p:nvPr/>
              </p:nvSpPr>
              <p:spPr bwMode="auto">
                <a:xfrm>
                  <a:off x="3195409"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860" name="Trapezoid 859"/>
                <p:cNvSpPr/>
                <p:nvPr/>
              </p:nvSpPr>
              <p:spPr bwMode="auto">
                <a:xfrm>
                  <a:off x="3079522"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861" name="Trapezoid 860"/>
                <p:cNvSpPr/>
                <p:nvPr/>
              </p:nvSpPr>
              <p:spPr bwMode="auto">
                <a:xfrm>
                  <a:off x="2962047"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862" name="Trapezoid 861"/>
                <p:cNvSpPr/>
                <p:nvPr/>
              </p:nvSpPr>
              <p:spPr bwMode="auto">
                <a:xfrm>
                  <a:off x="3311297"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863" name="Trapezoid 862"/>
                <p:cNvSpPr/>
                <p:nvPr/>
              </p:nvSpPr>
              <p:spPr bwMode="auto">
                <a:xfrm>
                  <a:off x="2846159" y="1404000"/>
                  <a:ext cx="100013"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864" name="Trapezoid 863"/>
                <p:cNvSpPr/>
                <p:nvPr/>
              </p:nvSpPr>
              <p:spPr bwMode="auto">
                <a:xfrm>
                  <a:off x="2730273"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865" name="Trapezoid 864"/>
                <p:cNvSpPr/>
                <p:nvPr/>
              </p:nvSpPr>
              <p:spPr bwMode="auto">
                <a:xfrm>
                  <a:off x="3543070"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866" name="Trapezoid 865"/>
                <p:cNvSpPr/>
                <p:nvPr/>
              </p:nvSpPr>
              <p:spPr bwMode="auto">
                <a:xfrm>
                  <a:off x="2612587"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867" name="Trapezoid 866"/>
                <p:cNvSpPr/>
                <p:nvPr/>
              </p:nvSpPr>
              <p:spPr bwMode="auto">
                <a:xfrm>
                  <a:off x="2495112"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grpSp>
          <p:grpSp>
            <p:nvGrpSpPr>
              <p:cNvPr id="813" name="Group 812"/>
              <p:cNvGrpSpPr/>
              <p:nvPr/>
            </p:nvGrpSpPr>
            <p:grpSpPr>
              <a:xfrm rot="10800000">
                <a:off x="5472000" y="3096000"/>
                <a:ext cx="1147970" cy="80962"/>
                <a:chOff x="2495112" y="1404000"/>
                <a:chExt cx="1147970" cy="80962"/>
              </a:xfrm>
            </p:grpSpPr>
            <p:sp>
              <p:nvSpPr>
                <p:cNvPr id="848" name="Trapezoid 847"/>
                <p:cNvSpPr/>
                <p:nvPr/>
              </p:nvSpPr>
              <p:spPr bwMode="auto">
                <a:xfrm>
                  <a:off x="3427184" y="1404000"/>
                  <a:ext cx="100013"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849" name="Trapezoid 848"/>
                <p:cNvSpPr/>
                <p:nvPr/>
              </p:nvSpPr>
              <p:spPr bwMode="auto">
                <a:xfrm>
                  <a:off x="3195409"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850" name="Trapezoid 849"/>
                <p:cNvSpPr/>
                <p:nvPr/>
              </p:nvSpPr>
              <p:spPr bwMode="auto">
                <a:xfrm>
                  <a:off x="3079522"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851" name="Trapezoid 850"/>
                <p:cNvSpPr/>
                <p:nvPr/>
              </p:nvSpPr>
              <p:spPr bwMode="auto">
                <a:xfrm>
                  <a:off x="2962047"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852" name="Trapezoid 851"/>
                <p:cNvSpPr/>
                <p:nvPr/>
              </p:nvSpPr>
              <p:spPr bwMode="auto">
                <a:xfrm>
                  <a:off x="3311297"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853" name="Trapezoid 852"/>
                <p:cNvSpPr/>
                <p:nvPr/>
              </p:nvSpPr>
              <p:spPr bwMode="auto">
                <a:xfrm>
                  <a:off x="2846159" y="1404000"/>
                  <a:ext cx="100013"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854" name="Trapezoid 853"/>
                <p:cNvSpPr/>
                <p:nvPr/>
              </p:nvSpPr>
              <p:spPr bwMode="auto">
                <a:xfrm>
                  <a:off x="2730273"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855" name="Trapezoid 854"/>
                <p:cNvSpPr/>
                <p:nvPr/>
              </p:nvSpPr>
              <p:spPr bwMode="auto">
                <a:xfrm>
                  <a:off x="3543070"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856" name="Trapezoid 855"/>
                <p:cNvSpPr/>
                <p:nvPr/>
              </p:nvSpPr>
              <p:spPr bwMode="auto">
                <a:xfrm>
                  <a:off x="2612587" y="1404000"/>
                  <a:ext cx="98425"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sp>
              <p:nvSpPr>
                <p:cNvPr id="857" name="Trapezoid 856"/>
                <p:cNvSpPr/>
                <p:nvPr/>
              </p:nvSpPr>
              <p:spPr bwMode="auto">
                <a:xfrm>
                  <a:off x="2495112" y="1404000"/>
                  <a:ext cx="100012" cy="80962"/>
                </a:xfrm>
                <a:prstGeom prst="trapezoid">
                  <a:avLst>
                    <a:gd name="adj" fmla="val 8298"/>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grpSp>
          <p:sp>
            <p:nvSpPr>
              <p:cNvPr id="814" name="Oval 95"/>
              <p:cNvSpPr>
                <a:spLocks noChangeAspect="1" noChangeArrowheads="1"/>
              </p:cNvSpPr>
              <p:nvPr/>
            </p:nvSpPr>
            <p:spPr bwMode="auto">
              <a:xfrm>
                <a:off x="6660000" y="3060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815" name="Oval 96"/>
              <p:cNvSpPr>
                <a:spLocks noChangeAspect="1" noChangeArrowheads="1"/>
              </p:cNvSpPr>
              <p:nvPr/>
            </p:nvSpPr>
            <p:spPr bwMode="auto">
              <a:xfrm>
                <a:off x="6660000" y="3276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816" name="Rounded Rectangle 815"/>
              <p:cNvSpPr/>
              <p:nvPr/>
            </p:nvSpPr>
            <p:spPr bwMode="auto">
              <a:xfrm>
                <a:off x="1944000" y="3060000"/>
                <a:ext cx="4860000" cy="36000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i="1"/>
              </a:p>
            </p:txBody>
          </p:sp>
          <p:grpSp>
            <p:nvGrpSpPr>
              <p:cNvPr id="817" name="Group 816"/>
              <p:cNvGrpSpPr/>
              <p:nvPr/>
            </p:nvGrpSpPr>
            <p:grpSpPr>
              <a:xfrm>
                <a:off x="2195736" y="2664000"/>
                <a:ext cx="305021" cy="72000"/>
                <a:chOff x="7272000" y="2340000"/>
                <a:chExt cx="305021" cy="72000"/>
              </a:xfrm>
            </p:grpSpPr>
            <p:sp>
              <p:nvSpPr>
                <p:cNvPr id="846" name="AutoShape 49"/>
                <p:cNvSpPr>
                  <a:spLocks noChangeAspect="1" noChangeArrowheads="1"/>
                </p:cNvSpPr>
                <p:nvPr/>
              </p:nvSpPr>
              <p:spPr bwMode="auto">
                <a:xfrm>
                  <a:off x="7272000" y="2340000"/>
                  <a:ext cx="143021" cy="72000"/>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47" name="AutoShape 49"/>
                <p:cNvSpPr>
                  <a:spLocks noChangeAspect="1" noChangeArrowheads="1"/>
                </p:cNvSpPr>
                <p:nvPr/>
              </p:nvSpPr>
              <p:spPr bwMode="auto">
                <a:xfrm>
                  <a:off x="7434000" y="2340000"/>
                  <a:ext cx="143021" cy="72000"/>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grpSp>
          <p:sp>
            <p:nvSpPr>
              <p:cNvPr id="818" name="Oval 93"/>
              <p:cNvSpPr>
                <a:spLocks noChangeAspect="1" noChangeArrowheads="1"/>
              </p:cNvSpPr>
              <p:nvPr/>
            </p:nvSpPr>
            <p:spPr bwMode="auto">
              <a:xfrm>
                <a:off x="6660631" y="2628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sp>
            <p:nvSpPr>
              <p:cNvPr id="819" name="Oval 94"/>
              <p:cNvSpPr>
                <a:spLocks noChangeAspect="1" noChangeArrowheads="1"/>
              </p:cNvSpPr>
              <p:nvPr/>
            </p:nvSpPr>
            <p:spPr bwMode="auto">
              <a:xfrm>
                <a:off x="6660631" y="2844000"/>
                <a:ext cx="143617" cy="144000"/>
              </a:xfrm>
              <a:prstGeom prst="ellipse">
                <a:avLst/>
              </a:prstGeom>
              <a:noFill/>
              <a:ln w="6350">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1"/>
              </a:p>
            </p:txBody>
          </p:sp>
          <p:grpSp>
            <p:nvGrpSpPr>
              <p:cNvPr id="820" name="Group 819"/>
              <p:cNvGrpSpPr/>
              <p:nvPr/>
            </p:nvGrpSpPr>
            <p:grpSpPr>
              <a:xfrm rot="10800000">
                <a:off x="2123728" y="3096000"/>
                <a:ext cx="2952000" cy="72000"/>
                <a:chOff x="4605130" y="2564904"/>
                <a:chExt cx="2067780" cy="50030"/>
              </a:xfrm>
            </p:grpSpPr>
            <p:sp>
              <p:nvSpPr>
                <p:cNvPr id="828" name="AutoShape 5"/>
                <p:cNvSpPr>
                  <a:spLocks noChangeArrowheads="1"/>
                </p:cNvSpPr>
                <p:nvPr/>
              </p:nvSpPr>
              <p:spPr bwMode="auto">
                <a:xfrm rot="10800000">
                  <a:off x="5644284"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29" name="AutoShape 6"/>
                <p:cNvSpPr>
                  <a:spLocks noChangeArrowheads="1"/>
                </p:cNvSpPr>
                <p:nvPr/>
              </p:nvSpPr>
              <p:spPr bwMode="auto">
                <a:xfrm rot="10800000">
                  <a:off x="5992669"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30" name="AutoShape 7"/>
                <p:cNvSpPr>
                  <a:spLocks noChangeArrowheads="1"/>
                </p:cNvSpPr>
                <p:nvPr/>
              </p:nvSpPr>
              <p:spPr bwMode="auto">
                <a:xfrm rot="10800000">
                  <a:off x="6108798"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31" name="AutoShape 8"/>
                <p:cNvSpPr>
                  <a:spLocks noChangeArrowheads="1"/>
                </p:cNvSpPr>
                <p:nvPr/>
              </p:nvSpPr>
              <p:spPr bwMode="auto">
                <a:xfrm rot="10800000">
                  <a:off x="6224926"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32" name="AutoShape 9"/>
                <p:cNvSpPr>
                  <a:spLocks noChangeArrowheads="1"/>
                </p:cNvSpPr>
                <p:nvPr/>
              </p:nvSpPr>
              <p:spPr bwMode="auto">
                <a:xfrm rot="10800000">
                  <a:off x="6341055"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33" name="AutoShape 10"/>
                <p:cNvSpPr>
                  <a:spLocks noChangeArrowheads="1"/>
                </p:cNvSpPr>
                <p:nvPr/>
              </p:nvSpPr>
              <p:spPr bwMode="auto">
                <a:xfrm rot="10800000">
                  <a:off x="6457184"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34" name="AutoShape 11"/>
                <p:cNvSpPr>
                  <a:spLocks noChangeArrowheads="1"/>
                </p:cNvSpPr>
                <p:nvPr/>
              </p:nvSpPr>
              <p:spPr bwMode="auto">
                <a:xfrm rot="10800000">
                  <a:off x="6573371"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463 w 21600"/>
                    <a:gd name="T13" fmla="*/ 4447 h 21600"/>
                    <a:gd name="T14" fmla="*/ 17137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35" name="AutoShape 108"/>
                <p:cNvSpPr>
                  <a:spLocks noChangeArrowheads="1"/>
                </p:cNvSpPr>
                <p:nvPr/>
              </p:nvSpPr>
              <p:spPr bwMode="auto">
                <a:xfrm rot="10800000">
                  <a:off x="5528155"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36" name="AutoShape 109"/>
                <p:cNvSpPr>
                  <a:spLocks noChangeArrowheads="1"/>
                </p:cNvSpPr>
                <p:nvPr/>
              </p:nvSpPr>
              <p:spPr bwMode="auto">
                <a:xfrm rot="10800000">
                  <a:off x="5760412"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37" name="AutoShape 6"/>
                <p:cNvSpPr>
                  <a:spLocks noChangeArrowheads="1"/>
                </p:cNvSpPr>
                <p:nvPr/>
              </p:nvSpPr>
              <p:spPr bwMode="auto">
                <a:xfrm rot="10800000">
                  <a:off x="5876541"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38" name="AutoShape 6"/>
                <p:cNvSpPr>
                  <a:spLocks noChangeArrowheads="1"/>
                </p:cNvSpPr>
                <p:nvPr/>
              </p:nvSpPr>
              <p:spPr bwMode="auto">
                <a:xfrm rot="10800000">
                  <a:off x="4837387"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39" name="AutoShape 7"/>
                <p:cNvSpPr>
                  <a:spLocks noChangeArrowheads="1"/>
                </p:cNvSpPr>
                <p:nvPr/>
              </p:nvSpPr>
              <p:spPr bwMode="auto">
                <a:xfrm rot="10800000">
                  <a:off x="4953516"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40" name="AutoShape 8"/>
                <p:cNvSpPr>
                  <a:spLocks noChangeArrowheads="1"/>
                </p:cNvSpPr>
                <p:nvPr/>
              </p:nvSpPr>
              <p:spPr bwMode="auto">
                <a:xfrm rot="10800000">
                  <a:off x="5069644"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41" name="AutoShape 9"/>
                <p:cNvSpPr>
                  <a:spLocks noChangeArrowheads="1"/>
                </p:cNvSpPr>
                <p:nvPr/>
              </p:nvSpPr>
              <p:spPr bwMode="auto">
                <a:xfrm rot="10800000">
                  <a:off x="5185773"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42" name="AutoShape 10"/>
                <p:cNvSpPr>
                  <a:spLocks noChangeArrowheads="1"/>
                </p:cNvSpPr>
                <p:nvPr/>
              </p:nvSpPr>
              <p:spPr bwMode="auto">
                <a:xfrm rot="10800000">
                  <a:off x="5301902"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43" name="AutoShape 11"/>
                <p:cNvSpPr>
                  <a:spLocks noChangeArrowheads="1"/>
                </p:cNvSpPr>
                <p:nvPr/>
              </p:nvSpPr>
              <p:spPr bwMode="auto">
                <a:xfrm rot="10800000">
                  <a:off x="5418089"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463 w 21600"/>
                    <a:gd name="T13" fmla="*/ 4447 h 21600"/>
                    <a:gd name="T14" fmla="*/ 17137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44" name="AutoShape 109"/>
                <p:cNvSpPr>
                  <a:spLocks noChangeArrowheads="1"/>
                </p:cNvSpPr>
                <p:nvPr/>
              </p:nvSpPr>
              <p:spPr bwMode="auto">
                <a:xfrm rot="10800000">
                  <a:off x="4605130" y="2564904"/>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45" name="AutoShape 6"/>
                <p:cNvSpPr>
                  <a:spLocks noChangeArrowheads="1"/>
                </p:cNvSpPr>
                <p:nvPr/>
              </p:nvSpPr>
              <p:spPr bwMode="auto">
                <a:xfrm rot="10800000">
                  <a:off x="4721259" y="2564906"/>
                  <a:ext cx="99539" cy="50028"/>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grpSp>
          <p:grpSp>
            <p:nvGrpSpPr>
              <p:cNvPr id="821" name="Group 820"/>
              <p:cNvGrpSpPr/>
              <p:nvPr/>
            </p:nvGrpSpPr>
            <p:grpSpPr>
              <a:xfrm rot="10800000">
                <a:off x="2123729" y="3312000"/>
                <a:ext cx="305021" cy="72000"/>
                <a:chOff x="6948000" y="2340000"/>
                <a:chExt cx="305021" cy="72000"/>
              </a:xfrm>
            </p:grpSpPr>
            <p:sp>
              <p:nvSpPr>
                <p:cNvPr id="826" name="AutoShape 50"/>
                <p:cNvSpPr>
                  <a:spLocks noChangeAspect="1" noChangeArrowheads="1"/>
                </p:cNvSpPr>
                <p:nvPr/>
              </p:nvSpPr>
              <p:spPr bwMode="auto">
                <a:xfrm>
                  <a:off x="7110000" y="2340000"/>
                  <a:ext cx="143021" cy="72000"/>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sp>
              <p:nvSpPr>
                <p:cNvPr id="827" name="AutoShape 51"/>
                <p:cNvSpPr>
                  <a:spLocks noChangeAspect="1" noChangeArrowheads="1"/>
                </p:cNvSpPr>
                <p:nvPr/>
              </p:nvSpPr>
              <p:spPr bwMode="auto">
                <a:xfrm>
                  <a:off x="6948000" y="2340000"/>
                  <a:ext cx="143021" cy="72000"/>
                </a:xfrm>
                <a:custGeom>
                  <a:avLst/>
                  <a:gdLst>
                    <a:gd name="T0" fmla="*/ 300 w 21600"/>
                    <a:gd name="T1" fmla="*/ 0 h 21600"/>
                    <a:gd name="T2" fmla="*/ 200 w 21600"/>
                    <a:gd name="T3" fmla="*/ 25 h 21600"/>
                    <a:gd name="T4" fmla="*/ 0 w 21600"/>
                    <a:gd name="T5" fmla="*/ 0 h 21600"/>
                    <a:gd name="T6" fmla="*/ 200 w 21600"/>
                    <a:gd name="T7" fmla="*/ 0 h 21600"/>
                    <a:gd name="T8" fmla="*/ 0 60000 65536"/>
                    <a:gd name="T9" fmla="*/ 0 60000 65536"/>
                    <a:gd name="T10" fmla="*/ 0 60000 65536"/>
                    <a:gd name="T11" fmla="*/ 0 60000 65536"/>
                    <a:gd name="T12" fmla="*/ 4526 w 21600"/>
                    <a:gd name="T13" fmla="*/ 4447 h 21600"/>
                    <a:gd name="T14" fmla="*/ 17074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i="1"/>
                </a:p>
              </p:txBody>
            </p:sp>
          </p:grpSp>
          <p:sp>
            <p:nvSpPr>
              <p:cNvPr id="822" name="Rectangle 821"/>
              <p:cNvSpPr/>
              <p:nvPr/>
            </p:nvSpPr>
            <p:spPr>
              <a:xfrm>
                <a:off x="1907704" y="2340000"/>
                <a:ext cx="4968000" cy="180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823" name="Rectangle 822"/>
              <p:cNvSpPr/>
              <p:nvPr/>
            </p:nvSpPr>
            <p:spPr>
              <a:xfrm>
                <a:off x="1907704" y="3465112"/>
                <a:ext cx="4968000" cy="72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824" name="Straight Connector 823"/>
              <p:cNvCxnSpPr/>
              <p:nvPr/>
            </p:nvCxnSpPr>
            <p:spPr>
              <a:xfrm>
                <a:off x="5158432" y="2006963"/>
                <a:ext cx="0" cy="2340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5" name="Straight Connector 824"/>
              <p:cNvCxnSpPr/>
              <p:nvPr/>
            </p:nvCxnSpPr>
            <p:spPr>
              <a:xfrm>
                <a:off x="1907704" y="3960000"/>
                <a:ext cx="4968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8" name="Group 737"/>
            <p:cNvGrpSpPr/>
            <p:nvPr/>
          </p:nvGrpSpPr>
          <p:grpSpPr>
            <a:xfrm>
              <a:off x="4756410" y="3103874"/>
              <a:ext cx="306701" cy="1540126"/>
              <a:chOff x="4846477" y="610864"/>
              <a:chExt cx="533621" cy="4194767"/>
            </a:xfrm>
          </p:grpSpPr>
          <p:grpSp>
            <p:nvGrpSpPr>
              <p:cNvPr id="790" name="Group 789"/>
              <p:cNvGrpSpPr/>
              <p:nvPr/>
            </p:nvGrpSpPr>
            <p:grpSpPr>
              <a:xfrm>
                <a:off x="4949656" y="610864"/>
                <a:ext cx="430442" cy="4089898"/>
                <a:chOff x="4682243" y="746144"/>
                <a:chExt cx="430442" cy="4089898"/>
              </a:xfrm>
            </p:grpSpPr>
            <p:sp>
              <p:nvSpPr>
                <p:cNvPr id="798" name="Parallelogram 797"/>
                <p:cNvSpPr/>
                <p:nvPr/>
              </p:nvSpPr>
              <p:spPr>
                <a:xfrm>
                  <a:off x="4724142" y="248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99" name="Parallelogram 798"/>
                <p:cNvSpPr/>
                <p:nvPr/>
              </p:nvSpPr>
              <p:spPr>
                <a:xfrm>
                  <a:off x="4824000" y="104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800" name="Straight Connector 799"/>
                <p:cNvCxnSpPr>
                  <a:endCxn id="799" idx="3"/>
                </p:cNvCxnSpPr>
                <p:nvPr/>
              </p:nvCxnSpPr>
              <p:spPr>
                <a:xfrm flipH="1">
                  <a:off x="4864466" y="746144"/>
                  <a:ext cx="248219" cy="195385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1" name="Straight Connector 800"/>
                <p:cNvCxnSpPr>
                  <a:stCxn id="798" idx="1"/>
                </p:cNvCxnSpPr>
                <p:nvPr/>
              </p:nvCxnSpPr>
              <p:spPr>
                <a:xfrm flipH="1">
                  <a:off x="4682243" y="2484001"/>
                  <a:ext cx="289433" cy="235204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p:cNvCxnSpPr>
                  <a:stCxn id="799" idx="3"/>
                  <a:endCxn id="798" idx="1"/>
                </p:cNvCxnSpPr>
                <p:nvPr/>
              </p:nvCxnSpPr>
              <p:spPr>
                <a:xfrm flipV="1">
                  <a:off x="4864467" y="2484000"/>
                  <a:ext cx="107208"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1" name="Group 790"/>
              <p:cNvGrpSpPr/>
              <p:nvPr/>
            </p:nvGrpSpPr>
            <p:grpSpPr>
              <a:xfrm>
                <a:off x="4846477" y="710149"/>
                <a:ext cx="433078" cy="4095482"/>
                <a:chOff x="4693219" y="565723"/>
                <a:chExt cx="433078" cy="4095482"/>
              </a:xfrm>
            </p:grpSpPr>
            <p:sp>
              <p:nvSpPr>
                <p:cNvPr id="793" name="Parallelogram 792"/>
                <p:cNvSpPr/>
                <p:nvPr/>
              </p:nvSpPr>
              <p:spPr>
                <a:xfrm>
                  <a:off x="4724142" y="248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94" name="Parallelogram 793"/>
                <p:cNvSpPr/>
                <p:nvPr/>
              </p:nvSpPr>
              <p:spPr>
                <a:xfrm>
                  <a:off x="4824000" y="104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795" name="Straight Connector 794"/>
                <p:cNvCxnSpPr>
                  <a:endCxn id="794" idx="3"/>
                </p:cNvCxnSpPr>
                <p:nvPr/>
              </p:nvCxnSpPr>
              <p:spPr>
                <a:xfrm flipH="1">
                  <a:off x="4864466" y="565723"/>
                  <a:ext cx="261831" cy="213427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p:cNvCxnSpPr>
                  <a:stCxn id="793" idx="1"/>
                </p:cNvCxnSpPr>
                <p:nvPr/>
              </p:nvCxnSpPr>
              <p:spPr>
                <a:xfrm flipH="1">
                  <a:off x="4693219" y="2484001"/>
                  <a:ext cx="278457" cy="217720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p:cNvCxnSpPr>
                  <a:stCxn id="794" idx="3"/>
                  <a:endCxn id="793" idx="1"/>
                </p:cNvCxnSpPr>
                <p:nvPr/>
              </p:nvCxnSpPr>
              <p:spPr>
                <a:xfrm flipV="1">
                  <a:off x="4864467" y="2484000"/>
                  <a:ext cx="107208"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92" name="Rectangle 791"/>
              <p:cNvSpPr/>
              <p:nvPr/>
            </p:nvSpPr>
            <p:spPr>
              <a:xfrm>
                <a:off x="5077212" y="2563974"/>
                <a:ext cx="108000" cy="6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nvGrpSpPr>
            <p:cNvPr id="739" name="Group 738"/>
            <p:cNvGrpSpPr/>
            <p:nvPr/>
          </p:nvGrpSpPr>
          <p:grpSpPr>
            <a:xfrm>
              <a:off x="6213241" y="3103874"/>
              <a:ext cx="306701" cy="1540126"/>
              <a:chOff x="4846477" y="610864"/>
              <a:chExt cx="533621" cy="4194767"/>
            </a:xfrm>
          </p:grpSpPr>
          <p:grpSp>
            <p:nvGrpSpPr>
              <p:cNvPr id="777" name="Group 776"/>
              <p:cNvGrpSpPr/>
              <p:nvPr/>
            </p:nvGrpSpPr>
            <p:grpSpPr>
              <a:xfrm>
                <a:off x="4949656" y="610864"/>
                <a:ext cx="430442" cy="4089898"/>
                <a:chOff x="4682243" y="746144"/>
                <a:chExt cx="430442" cy="4089898"/>
              </a:xfrm>
            </p:grpSpPr>
            <p:sp>
              <p:nvSpPr>
                <p:cNvPr id="785" name="Parallelogram 784"/>
                <p:cNvSpPr/>
                <p:nvPr/>
              </p:nvSpPr>
              <p:spPr>
                <a:xfrm>
                  <a:off x="4724142" y="248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86" name="Parallelogram 785"/>
                <p:cNvSpPr/>
                <p:nvPr/>
              </p:nvSpPr>
              <p:spPr>
                <a:xfrm>
                  <a:off x="4824000" y="104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787" name="Straight Connector 786"/>
                <p:cNvCxnSpPr>
                  <a:endCxn id="786" idx="3"/>
                </p:cNvCxnSpPr>
                <p:nvPr/>
              </p:nvCxnSpPr>
              <p:spPr>
                <a:xfrm flipH="1">
                  <a:off x="4864466" y="746144"/>
                  <a:ext cx="248219" cy="195385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8" name="Straight Connector 787"/>
                <p:cNvCxnSpPr>
                  <a:stCxn id="785" idx="1"/>
                </p:cNvCxnSpPr>
                <p:nvPr/>
              </p:nvCxnSpPr>
              <p:spPr>
                <a:xfrm flipH="1">
                  <a:off x="4682243" y="2484001"/>
                  <a:ext cx="289433" cy="235204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p:cNvCxnSpPr>
                  <a:stCxn id="786" idx="3"/>
                  <a:endCxn id="785" idx="1"/>
                </p:cNvCxnSpPr>
                <p:nvPr/>
              </p:nvCxnSpPr>
              <p:spPr>
                <a:xfrm flipV="1">
                  <a:off x="4864467" y="2484000"/>
                  <a:ext cx="107208"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8" name="Group 777"/>
              <p:cNvGrpSpPr/>
              <p:nvPr/>
            </p:nvGrpSpPr>
            <p:grpSpPr>
              <a:xfrm>
                <a:off x="4846477" y="710149"/>
                <a:ext cx="433078" cy="4095482"/>
                <a:chOff x="4693219" y="565723"/>
                <a:chExt cx="433078" cy="4095482"/>
              </a:xfrm>
            </p:grpSpPr>
            <p:sp>
              <p:nvSpPr>
                <p:cNvPr id="780" name="Parallelogram 779"/>
                <p:cNvSpPr/>
                <p:nvPr/>
              </p:nvSpPr>
              <p:spPr>
                <a:xfrm>
                  <a:off x="4724142" y="248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81" name="Parallelogram 780"/>
                <p:cNvSpPr/>
                <p:nvPr/>
              </p:nvSpPr>
              <p:spPr>
                <a:xfrm>
                  <a:off x="4824000" y="1044000"/>
                  <a:ext cx="288000" cy="1656000"/>
                </a:xfrm>
                <a:prstGeom prst="parallelogram">
                  <a:avLst>
                    <a:gd name="adj" fmla="val 71898"/>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782" name="Straight Connector 781"/>
                <p:cNvCxnSpPr>
                  <a:endCxn id="781" idx="3"/>
                </p:cNvCxnSpPr>
                <p:nvPr/>
              </p:nvCxnSpPr>
              <p:spPr>
                <a:xfrm flipH="1">
                  <a:off x="4864466" y="565723"/>
                  <a:ext cx="261831" cy="213427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3" name="Straight Connector 782"/>
                <p:cNvCxnSpPr>
                  <a:stCxn id="780" idx="1"/>
                </p:cNvCxnSpPr>
                <p:nvPr/>
              </p:nvCxnSpPr>
              <p:spPr>
                <a:xfrm flipH="1">
                  <a:off x="4693219" y="2484001"/>
                  <a:ext cx="278457" cy="217720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4" name="Straight Connector 783"/>
                <p:cNvCxnSpPr>
                  <a:stCxn id="781" idx="3"/>
                  <a:endCxn id="780" idx="1"/>
                </p:cNvCxnSpPr>
                <p:nvPr/>
              </p:nvCxnSpPr>
              <p:spPr>
                <a:xfrm flipV="1">
                  <a:off x="4864467" y="2484000"/>
                  <a:ext cx="107208"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79" name="Rectangle 778"/>
              <p:cNvSpPr/>
              <p:nvPr/>
            </p:nvSpPr>
            <p:spPr>
              <a:xfrm>
                <a:off x="5077212" y="2563974"/>
                <a:ext cx="108000" cy="6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cxnSp>
          <p:nvCxnSpPr>
            <p:cNvPr id="740" name="Straight Connector 739"/>
            <p:cNvCxnSpPr>
              <a:stCxn id="760" idx="0"/>
              <a:endCxn id="770" idx="0"/>
            </p:cNvCxnSpPr>
            <p:nvPr/>
          </p:nvCxnSpPr>
          <p:spPr>
            <a:xfrm>
              <a:off x="540000" y="3780000"/>
              <a:ext cx="802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741" name="TextBox 740"/>
            <p:cNvSpPr txBox="1"/>
            <p:nvPr/>
          </p:nvSpPr>
          <p:spPr>
            <a:xfrm>
              <a:off x="8172000" y="2948521"/>
              <a:ext cx="656765" cy="297773"/>
            </a:xfrm>
            <a:prstGeom prst="rect">
              <a:avLst/>
            </a:prstGeom>
            <a:noFill/>
          </p:spPr>
          <p:txBody>
            <a:bodyPr wrap="none" lIns="72000" tIns="72000" rIns="72000" bIns="72000" rtlCol="0" anchor="ctr" anchorCtr="1">
              <a:spAutoFit/>
            </a:bodyPr>
            <a:lstStyle>
              <a:defPPr>
                <a:defRPr lang="en-US"/>
              </a:defPPr>
              <a:lvl1pPr>
                <a:defRPr sz="1000">
                  <a:latin typeface="Arial Rounded MT Bold" panose="020F0704030504030204" pitchFamily="34" charset="0"/>
                </a:defRPr>
              </a:lvl1pPr>
            </a:lstStyle>
            <a:p>
              <a:r>
                <a:rPr lang="en-GB" i="1" dirty="0" smtClean="0"/>
                <a:t>Prepreg</a:t>
              </a:r>
              <a:endParaRPr lang="en-GB" i="1" dirty="0"/>
            </a:p>
          </p:txBody>
        </p:sp>
        <p:cxnSp>
          <p:nvCxnSpPr>
            <p:cNvPr id="742" name="Straight Arrow Connector 741"/>
            <p:cNvCxnSpPr>
              <a:stCxn id="741" idx="2"/>
            </p:cNvCxnSpPr>
            <p:nvPr/>
          </p:nvCxnSpPr>
          <p:spPr>
            <a:xfrm>
              <a:off x="8500383" y="3246294"/>
              <a:ext cx="23364" cy="436612"/>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grpSp>
          <p:nvGrpSpPr>
            <p:cNvPr id="743" name="Group 742"/>
            <p:cNvGrpSpPr/>
            <p:nvPr/>
          </p:nvGrpSpPr>
          <p:grpSpPr>
            <a:xfrm>
              <a:off x="8280000" y="3780000"/>
              <a:ext cx="576000" cy="573070"/>
              <a:chOff x="7956000" y="5148000"/>
              <a:chExt cx="576000" cy="576000"/>
            </a:xfrm>
          </p:grpSpPr>
          <p:sp>
            <p:nvSpPr>
              <p:cNvPr id="770" name="Oval 769"/>
              <p:cNvSpPr>
                <a:spLocks noChangeAspect="1"/>
              </p:cNvSpPr>
              <p:nvPr/>
            </p:nvSpPr>
            <p:spPr>
              <a:xfrm>
                <a:off x="7956000" y="5148000"/>
                <a:ext cx="576000" cy="576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71" name="Oval 770"/>
              <p:cNvSpPr>
                <a:spLocks noChangeAspect="1"/>
              </p:cNvSpPr>
              <p:nvPr/>
            </p:nvSpPr>
            <p:spPr>
              <a:xfrm>
                <a:off x="7992000" y="5184000"/>
                <a:ext cx="504000" cy="50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72" name="Oval 771"/>
              <p:cNvSpPr>
                <a:spLocks noChangeAspect="1"/>
              </p:cNvSpPr>
              <p:nvPr/>
            </p:nvSpPr>
            <p:spPr>
              <a:xfrm>
                <a:off x="8028000" y="5220000"/>
                <a:ext cx="432000" cy="432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73" name="Oval 772"/>
              <p:cNvSpPr>
                <a:spLocks noChangeAspect="1"/>
              </p:cNvSpPr>
              <p:nvPr/>
            </p:nvSpPr>
            <p:spPr>
              <a:xfrm>
                <a:off x="8064000" y="5256000"/>
                <a:ext cx="360000" cy="360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74" name="Oval 773"/>
              <p:cNvSpPr>
                <a:spLocks noChangeAspect="1"/>
              </p:cNvSpPr>
              <p:nvPr/>
            </p:nvSpPr>
            <p:spPr>
              <a:xfrm>
                <a:off x="8100000" y="5292000"/>
                <a:ext cx="288000" cy="28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75" name="Oval 774"/>
              <p:cNvSpPr>
                <a:spLocks noChangeAspect="1"/>
              </p:cNvSpPr>
              <p:nvPr/>
            </p:nvSpPr>
            <p:spPr>
              <a:xfrm>
                <a:off x="8136000" y="5328000"/>
                <a:ext cx="216000" cy="216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76" name="Oval 775"/>
              <p:cNvSpPr>
                <a:spLocks noChangeAspect="1"/>
              </p:cNvSpPr>
              <p:nvPr/>
            </p:nvSpPr>
            <p:spPr>
              <a:xfrm>
                <a:off x="8172000" y="5364000"/>
                <a:ext cx="144000" cy="14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grpSp>
          <p:nvGrpSpPr>
            <p:cNvPr id="744" name="Group 743"/>
            <p:cNvGrpSpPr/>
            <p:nvPr/>
          </p:nvGrpSpPr>
          <p:grpSpPr>
            <a:xfrm>
              <a:off x="7200000" y="2626169"/>
              <a:ext cx="360000" cy="358169"/>
              <a:chOff x="1187624" y="1944000"/>
              <a:chExt cx="360000" cy="360000"/>
            </a:xfrm>
          </p:grpSpPr>
          <p:sp>
            <p:nvSpPr>
              <p:cNvPr id="766" name="Oval 765"/>
              <p:cNvSpPr>
                <a:spLocks noChangeAspect="1"/>
              </p:cNvSpPr>
              <p:nvPr/>
            </p:nvSpPr>
            <p:spPr>
              <a:xfrm>
                <a:off x="1187624" y="1944000"/>
                <a:ext cx="360000" cy="360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67" name="Oval 766"/>
              <p:cNvSpPr>
                <a:spLocks noChangeAspect="1"/>
              </p:cNvSpPr>
              <p:nvPr/>
            </p:nvSpPr>
            <p:spPr>
              <a:xfrm>
                <a:off x="1224000" y="1980000"/>
                <a:ext cx="288000" cy="28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68" name="Oval 767"/>
              <p:cNvSpPr>
                <a:spLocks noChangeAspect="1"/>
              </p:cNvSpPr>
              <p:nvPr/>
            </p:nvSpPr>
            <p:spPr>
              <a:xfrm>
                <a:off x="1260000" y="2016000"/>
                <a:ext cx="216000" cy="216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69" name="Oval 768"/>
              <p:cNvSpPr>
                <a:spLocks noChangeAspect="1"/>
              </p:cNvSpPr>
              <p:nvPr/>
            </p:nvSpPr>
            <p:spPr>
              <a:xfrm>
                <a:off x="1296000" y="2052000"/>
                <a:ext cx="144000" cy="14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sp>
          <p:nvSpPr>
            <p:cNvPr id="745" name="Oval 744"/>
            <p:cNvSpPr>
              <a:spLocks noChangeAspect="1"/>
            </p:cNvSpPr>
            <p:nvPr/>
          </p:nvSpPr>
          <p:spPr>
            <a:xfrm>
              <a:off x="7200000" y="3672000"/>
              <a:ext cx="108000" cy="107451"/>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cxnSp>
          <p:nvCxnSpPr>
            <p:cNvPr id="746" name="Straight Connector 745"/>
            <p:cNvCxnSpPr>
              <a:stCxn id="766" idx="2"/>
              <a:endCxn id="745" idx="2"/>
            </p:cNvCxnSpPr>
            <p:nvPr/>
          </p:nvCxnSpPr>
          <p:spPr>
            <a:xfrm>
              <a:off x="7200000" y="2805254"/>
              <a:ext cx="0" cy="92047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747" name="TextBox 746"/>
            <p:cNvSpPr txBox="1"/>
            <p:nvPr/>
          </p:nvSpPr>
          <p:spPr>
            <a:xfrm>
              <a:off x="7911747" y="2268000"/>
              <a:ext cx="1089575" cy="297773"/>
            </a:xfrm>
            <a:prstGeom prst="rect">
              <a:avLst/>
            </a:prstGeom>
            <a:noFill/>
          </p:spPr>
          <p:txBody>
            <a:bodyPr wrap="none" lIns="72000" tIns="72000" rIns="72000" bIns="72000" rtlCol="0" anchor="ctr" anchorCtr="1">
              <a:spAutoFit/>
            </a:bodyPr>
            <a:lstStyle>
              <a:defPPr>
                <a:defRPr lang="en-US"/>
              </a:defPPr>
              <a:lvl1pPr>
                <a:defRPr sz="1000">
                  <a:latin typeface="Arial Rounded MT Bold" panose="020F0704030504030204" pitchFamily="34" charset="0"/>
                </a:defRPr>
              </a:lvl1pPr>
            </a:lstStyle>
            <a:p>
              <a:r>
                <a:rPr lang="en-GB" i="1" dirty="0" smtClean="0"/>
                <a:t>Release </a:t>
              </a:r>
              <a:r>
                <a:rPr lang="en-GB" i="1" dirty="0"/>
                <a:t>Paper</a:t>
              </a:r>
            </a:p>
          </p:txBody>
        </p:sp>
        <p:cxnSp>
          <p:nvCxnSpPr>
            <p:cNvPr id="748" name="Straight Arrow Connector 747"/>
            <p:cNvCxnSpPr>
              <a:stCxn id="747" idx="1"/>
            </p:cNvCxnSpPr>
            <p:nvPr/>
          </p:nvCxnSpPr>
          <p:spPr>
            <a:xfrm flipH="1">
              <a:off x="7551747" y="2416887"/>
              <a:ext cx="360000" cy="209282"/>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749" name="Oval 748"/>
            <p:cNvSpPr>
              <a:spLocks noChangeAspect="1"/>
            </p:cNvSpPr>
            <p:nvPr/>
          </p:nvSpPr>
          <p:spPr>
            <a:xfrm>
              <a:off x="7560000" y="3492000"/>
              <a:ext cx="288000" cy="286535"/>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50" name="Oval 749"/>
            <p:cNvSpPr>
              <a:spLocks noChangeAspect="1"/>
            </p:cNvSpPr>
            <p:nvPr/>
          </p:nvSpPr>
          <p:spPr>
            <a:xfrm>
              <a:off x="7560000" y="3780000"/>
              <a:ext cx="288000" cy="286535"/>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nvGrpSpPr>
            <p:cNvPr id="751" name="Group 750"/>
            <p:cNvGrpSpPr/>
            <p:nvPr/>
          </p:nvGrpSpPr>
          <p:grpSpPr>
            <a:xfrm>
              <a:off x="324000" y="3780000"/>
              <a:ext cx="432000" cy="431428"/>
              <a:chOff x="7668344" y="2625557"/>
              <a:chExt cx="432000" cy="432000"/>
            </a:xfrm>
          </p:grpSpPr>
          <p:sp>
            <p:nvSpPr>
              <p:cNvPr id="760" name="Oval 759"/>
              <p:cNvSpPr>
                <a:spLocks noChangeAspect="1"/>
              </p:cNvSpPr>
              <p:nvPr/>
            </p:nvSpPr>
            <p:spPr>
              <a:xfrm>
                <a:off x="7668344" y="2625557"/>
                <a:ext cx="432000" cy="432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61" name="Oval 760"/>
              <p:cNvSpPr>
                <a:spLocks noChangeAspect="1"/>
              </p:cNvSpPr>
              <p:nvPr/>
            </p:nvSpPr>
            <p:spPr>
              <a:xfrm>
                <a:off x="7704720" y="2661557"/>
                <a:ext cx="360000" cy="360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62" name="Oval 761"/>
              <p:cNvSpPr>
                <a:spLocks noChangeAspect="1"/>
              </p:cNvSpPr>
              <p:nvPr/>
            </p:nvSpPr>
            <p:spPr>
              <a:xfrm>
                <a:off x="7740720" y="2697557"/>
                <a:ext cx="288000" cy="288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63" name="Oval 762"/>
              <p:cNvSpPr>
                <a:spLocks noChangeAspect="1"/>
              </p:cNvSpPr>
              <p:nvPr/>
            </p:nvSpPr>
            <p:spPr>
              <a:xfrm>
                <a:off x="7776720" y="2733557"/>
                <a:ext cx="216000" cy="216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64" name="Oval 763"/>
              <p:cNvSpPr>
                <a:spLocks noChangeAspect="1"/>
              </p:cNvSpPr>
              <p:nvPr/>
            </p:nvSpPr>
            <p:spPr>
              <a:xfrm>
                <a:off x="7812000" y="2772000"/>
                <a:ext cx="144000" cy="14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sp>
            <p:nvSpPr>
              <p:cNvPr id="765" name="Oval 764"/>
              <p:cNvSpPr>
                <a:spLocks noChangeAspect="1"/>
              </p:cNvSpPr>
              <p:nvPr/>
            </p:nvSpPr>
            <p:spPr>
              <a:xfrm>
                <a:off x="7848000" y="2808000"/>
                <a:ext cx="72000" cy="72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p>
            </p:txBody>
          </p:sp>
        </p:grpSp>
        <p:sp>
          <p:nvSpPr>
            <p:cNvPr id="752" name="TextBox 751"/>
            <p:cNvSpPr txBox="1"/>
            <p:nvPr/>
          </p:nvSpPr>
          <p:spPr>
            <a:xfrm>
              <a:off x="1259061" y="2268000"/>
              <a:ext cx="1044691" cy="297773"/>
            </a:xfrm>
            <a:prstGeom prst="rect">
              <a:avLst/>
            </a:prstGeom>
            <a:noFill/>
          </p:spPr>
          <p:txBody>
            <a:bodyPr wrap="none" lIns="72000" tIns="72000" rIns="72000" bIns="72000" rtlCol="0" anchor="ctr" anchorCtr="1">
              <a:spAutoFit/>
            </a:bodyPr>
            <a:lstStyle>
              <a:defPPr>
                <a:defRPr lang="en-US"/>
              </a:defPPr>
              <a:lvl1pPr>
                <a:defRPr sz="1000">
                  <a:latin typeface="Arial Rounded MT Bold" panose="020F0704030504030204" pitchFamily="34" charset="0"/>
                </a:defRPr>
              </a:lvl1pPr>
            </a:lstStyle>
            <a:p>
              <a:r>
                <a:rPr lang="en-GB" i="1" dirty="0" smtClean="0"/>
                <a:t>Powder Matrix</a:t>
              </a:r>
              <a:endParaRPr lang="en-GB" i="1" dirty="0"/>
            </a:p>
          </p:txBody>
        </p:sp>
        <p:sp>
          <p:nvSpPr>
            <p:cNvPr id="753" name="TextBox 752"/>
            <p:cNvSpPr txBox="1"/>
            <p:nvPr/>
          </p:nvSpPr>
          <p:spPr>
            <a:xfrm>
              <a:off x="144000" y="2769436"/>
              <a:ext cx="1070339" cy="297773"/>
            </a:xfrm>
            <a:prstGeom prst="rect">
              <a:avLst/>
            </a:prstGeom>
            <a:noFill/>
          </p:spPr>
          <p:txBody>
            <a:bodyPr wrap="none" lIns="72000" tIns="72000" rIns="72000" bIns="72000" rtlCol="0" anchor="ctr" anchorCtr="1">
              <a:spAutoFit/>
            </a:bodyPr>
            <a:lstStyle>
              <a:defPPr>
                <a:defRPr lang="en-US"/>
              </a:defPPr>
              <a:lvl1pPr>
                <a:defRPr sz="1000">
                  <a:latin typeface="Arial Rounded MT Bold" panose="020F0704030504030204" pitchFamily="34" charset="0"/>
                </a:defRPr>
              </a:lvl1pPr>
            </a:lstStyle>
            <a:p>
              <a:r>
                <a:rPr lang="en-GB" i="1" dirty="0" smtClean="0"/>
                <a:t>Reinforcement</a:t>
              </a:r>
              <a:endParaRPr lang="en-GB" i="1" dirty="0"/>
            </a:p>
          </p:txBody>
        </p:sp>
        <p:sp>
          <p:nvSpPr>
            <p:cNvPr id="754" name="TextBox 753"/>
            <p:cNvSpPr txBox="1"/>
            <p:nvPr/>
          </p:nvSpPr>
          <p:spPr>
            <a:xfrm>
              <a:off x="2677563" y="2268000"/>
              <a:ext cx="1289950" cy="297773"/>
            </a:xfrm>
            <a:prstGeom prst="rect">
              <a:avLst/>
            </a:prstGeom>
            <a:noFill/>
          </p:spPr>
          <p:txBody>
            <a:bodyPr wrap="none" lIns="72000" tIns="72000" rIns="72000" bIns="72000" rtlCol="0" anchor="ctr" anchorCtr="1">
              <a:spAutoFit/>
            </a:bodyPr>
            <a:lstStyle>
              <a:defPPr>
                <a:defRPr lang="en-US"/>
              </a:defPPr>
              <a:lvl1pPr>
                <a:defRPr sz="1000">
                  <a:latin typeface="Arial Rounded MT Bold" panose="020F0704030504030204" pitchFamily="34" charset="0"/>
                </a:defRPr>
              </a:lvl1pPr>
            </a:lstStyle>
            <a:p>
              <a:r>
                <a:rPr lang="en-GB" i="1" dirty="0" smtClean="0"/>
                <a:t>HT and HP Module</a:t>
              </a:r>
              <a:endParaRPr lang="en-GB" i="1" dirty="0"/>
            </a:p>
          </p:txBody>
        </p:sp>
        <p:cxnSp>
          <p:nvCxnSpPr>
            <p:cNvPr id="755" name="Straight Arrow Connector 754"/>
            <p:cNvCxnSpPr>
              <a:stCxn id="753" idx="2"/>
            </p:cNvCxnSpPr>
            <p:nvPr/>
          </p:nvCxnSpPr>
          <p:spPr>
            <a:xfrm flipH="1">
              <a:off x="600241" y="3067209"/>
              <a:ext cx="78929" cy="556079"/>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756" name="Straight Arrow Connector 755"/>
            <p:cNvCxnSpPr>
              <a:stCxn id="752" idx="2"/>
            </p:cNvCxnSpPr>
            <p:nvPr/>
          </p:nvCxnSpPr>
          <p:spPr>
            <a:xfrm flipH="1">
              <a:off x="1756762" y="2565773"/>
              <a:ext cx="24645" cy="346931"/>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757" name="Straight Arrow Connector 756"/>
            <p:cNvCxnSpPr>
              <a:stCxn id="754" idx="2"/>
            </p:cNvCxnSpPr>
            <p:nvPr/>
          </p:nvCxnSpPr>
          <p:spPr>
            <a:xfrm flipH="1">
              <a:off x="3158788" y="2565773"/>
              <a:ext cx="163750" cy="382748"/>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758" name="Straight Connector 757"/>
            <p:cNvCxnSpPr/>
            <p:nvPr/>
          </p:nvCxnSpPr>
          <p:spPr>
            <a:xfrm>
              <a:off x="216000" y="4572000"/>
              <a:ext cx="871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9" name="Straight Connector 758"/>
            <p:cNvCxnSpPr/>
            <p:nvPr/>
          </p:nvCxnSpPr>
          <p:spPr>
            <a:xfrm>
              <a:off x="1582774" y="3561590"/>
              <a:ext cx="0" cy="215714"/>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186336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188"/>
                                        </p:tgtEl>
                                        <p:attrNameLst>
                                          <p:attrName>style.visibility</p:attrName>
                                        </p:attrNameLst>
                                      </p:cBhvr>
                                      <p:to>
                                        <p:strVal val="visible"/>
                                      </p:to>
                                    </p:set>
                                    <p:animEffect transition="in" filter="wipe(left)">
                                      <p:cBhvr>
                                        <p:cTn id="7" dur="500"/>
                                        <p:tgtEl>
                                          <p:spTgt spid="188"/>
                                        </p:tgtEl>
                                      </p:cBhvr>
                                    </p:animEffect>
                                  </p:childTnLst>
                                </p:cTn>
                              </p:par>
                              <p:par>
                                <p:cTn id="8" presetID="22" presetClass="entr" presetSubtype="8" fill="hold" nodeType="withEffect">
                                  <p:stCondLst>
                                    <p:cond delay="500"/>
                                  </p:stCondLst>
                                  <p:childTnLst>
                                    <p:set>
                                      <p:cBhvr>
                                        <p:cTn id="9" dur="1" fill="hold">
                                          <p:stCondLst>
                                            <p:cond delay="0"/>
                                          </p:stCondLst>
                                        </p:cTn>
                                        <p:tgtEl>
                                          <p:spTgt spid="192"/>
                                        </p:tgtEl>
                                        <p:attrNameLst>
                                          <p:attrName>style.visibility</p:attrName>
                                        </p:attrNameLst>
                                      </p:cBhvr>
                                      <p:to>
                                        <p:strVal val="visible"/>
                                      </p:to>
                                    </p:set>
                                    <p:animEffect transition="in" filter="wipe(left)">
                                      <p:cBhvr>
                                        <p:cTn id="10" dur="500"/>
                                        <p:tgtEl>
                                          <p:spTgt spid="192"/>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91"/>
                                        </p:tgtEl>
                                        <p:attrNameLst>
                                          <p:attrName>style.visibility</p:attrName>
                                        </p:attrNameLst>
                                      </p:cBhvr>
                                      <p:to>
                                        <p:strVal val="visible"/>
                                      </p:to>
                                    </p:set>
                                    <p:animEffect transition="in" filter="wipe(left)">
                                      <p:cBhvr>
                                        <p:cTn id="14" dur="500"/>
                                        <p:tgtEl>
                                          <p:spTgt spid="191"/>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195"/>
                                        </p:tgtEl>
                                        <p:attrNameLst>
                                          <p:attrName>style.visibility</p:attrName>
                                        </p:attrNameLst>
                                      </p:cBhvr>
                                      <p:to>
                                        <p:strVal val="visible"/>
                                      </p:to>
                                    </p:set>
                                    <p:animEffect transition="in" filter="wipe(left)">
                                      <p:cBhvr>
                                        <p:cTn id="17" dur="500"/>
                                        <p:tgtEl>
                                          <p:spTgt spid="195"/>
                                        </p:tgtEl>
                                      </p:cBhvr>
                                    </p:animEffect>
                                  </p:childTnLst>
                                </p:cTn>
                              </p:par>
                            </p:childTnLst>
                          </p:cTn>
                        </p:par>
                        <p:par>
                          <p:cTn id="18" fill="hold">
                            <p:stCondLst>
                              <p:cond delay="2000"/>
                            </p:stCondLst>
                            <p:childTnLst>
                              <p:par>
                                <p:cTn id="19" presetID="22" presetClass="entr" presetSubtype="8" fill="hold" nodeType="afterEffect">
                                  <p:stCondLst>
                                    <p:cond delay="500"/>
                                  </p:stCondLst>
                                  <p:childTnLst>
                                    <p:set>
                                      <p:cBhvr>
                                        <p:cTn id="20" dur="1" fill="hold">
                                          <p:stCondLst>
                                            <p:cond delay="0"/>
                                          </p:stCondLst>
                                        </p:cTn>
                                        <p:tgtEl>
                                          <p:spTgt spid="542"/>
                                        </p:tgtEl>
                                        <p:attrNameLst>
                                          <p:attrName>style.visibility</p:attrName>
                                        </p:attrNameLst>
                                      </p:cBhvr>
                                      <p:to>
                                        <p:strVal val="visible"/>
                                      </p:to>
                                    </p:set>
                                    <p:animEffect transition="in" filter="wipe(left)">
                                      <p:cBhvr>
                                        <p:cTn id="21" dur="1000"/>
                                        <p:tgtEl>
                                          <p:spTgt spid="542"/>
                                        </p:tgtEl>
                                      </p:cBhvr>
                                    </p:animEffect>
                                  </p:childTnLst>
                                </p:cTn>
                              </p:par>
                              <p:par>
                                <p:cTn id="22" presetID="22" presetClass="entr" presetSubtype="2" fill="hold" nodeType="withEffect">
                                  <p:stCondLst>
                                    <p:cond delay="500"/>
                                  </p:stCondLst>
                                  <p:childTnLst>
                                    <p:set>
                                      <p:cBhvr>
                                        <p:cTn id="23" dur="1" fill="hold">
                                          <p:stCondLst>
                                            <p:cond delay="0"/>
                                          </p:stCondLst>
                                        </p:cTn>
                                        <p:tgtEl>
                                          <p:spTgt spid="726"/>
                                        </p:tgtEl>
                                        <p:attrNameLst>
                                          <p:attrName>style.visibility</p:attrName>
                                        </p:attrNameLst>
                                      </p:cBhvr>
                                      <p:to>
                                        <p:strVal val="visible"/>
                                      </p:to>
                                    </p:set>
                                    <p:animEffect transition="in" filter="wipe(right)">
                                      <p:cBhvr>
                                        <p:cTn id="24" dur="1000"/>
                                        <p:tgtEl>
                                          <p:spTgt spid="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P spid="19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bwMode="auto">
          <a:xfrm>
            <a:off x="144000" y="144000"/>
            <a:ext cx="1440001" cy="720000"/>
            <a:chOff x="972000" y="1008000"/>
            <a:chExt cx="2016000" cy="1008000"/>
          </a:xfrm>
        </p:grpSpPr>
        <p:pic>
          <p:nvPicPr>
            <p:cNvPr id="5"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7"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Curing Processes – Autoclaves </a:t>
            </a:r>
            <a:endParaRPr lang="en-GB" altLang="en-US" sz="2400" i="1" dirty="0">
              <a:solidFill>
                <a:schemeClr val="bg1"/>
              </a:solidFill>
              <a:latin typeface="Arial Rounded MT Bold" panose="020F0704030504030204" pitchFamily="34" charset="0"/>
            </a:endParaRPr>
          </a:p>
        </p:txBody>
      </p:sp>
      <p:grpSp>
        <p:nvGrpSpPr>
          <p:cNvPr id="8" name="Group 7"/>
          <p:cNvGrpSpPr>
            <a:grpSpLocks noChangeAspect="1"/>
          </p:cNvGrpSpPr>
          <p:nvPr/>
        </p:nvGrpSpPr>
        <p:grpSpPr bwMode="auto">
          <a:xfrm>
            <a:off x="7524000" y="5976000"/>
            <a:ext cx="1440001" cy="720000"/>
            <a:chOff x="972000" y="1008000"/>
            <a:chExt cx="2016000" cy="1008000"/>
          </a:xfrm>
        </p:grpSpPr>
        <p:pic>
          <p:nvPicPr>
            <p:cNvPr id="9"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1"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Technology – Process </a:t>
            </a:r>
            <a:endParaRPr lang="en-GB" altLang="en-US" sz="2400" i="1" dirty="0">
              <a:solidFill>
                <a:schemeClr val="bg1"/>
              </a:solidFill>
              <a:latin typeface="Arial Rounded MT Bold" panose="020F0704030504030204" pitchFamily="34" charset="0"/>
            </a:endParaRPr>
          </a:p>
        </p:txBody>
      </p:sp>
      <p:sp>
        <p:nvSpPr>
          <p:cNvPr id="504" name="Rectangle 503"/>
          <p:cNvSpPr/>
          <p:nvPr/>
        </p:nvSpPr>
        <p:spPr>
          <a:xfrm>
            <a:off x="180000" y="4680000"/>
            <a:ext cx="8820000" cy="1376513"/>
          </a:xfrm>
          <a:prstGeom prst="rect">
            <a:avLst/>
          </a:prstGeom>
        </p:spPr>
        <p:txBody>
          <a:bodyPr wrap="square" lIns="72000" tIns="72000" rIns="72000" bIns="72000" anchor="ctr" anchorCtr="0">
            <a:spAutoFit/>
          </a:bodyPr>
          <a:lstStyle/>
          <a:p>
            <a:pPr algn="l"/>
            <a:r>
              <a:rPr lang="en-GB" sz="2000" i="1" dirty="0">
                <a:solidFill>
                  <a:srgbClr val="66FFFF"/>
                </a:solidFill>
                <a:latin typeface="Arial Rounded MT Bold" panose="020F0704030504030204" pitchFamily="34" charset="0"/>
              </a:rPr>
              <a:t>Fuji Heavy </a:t>
            </a:r>
            <a:r>
              <a:rPr lang="en-GB" sz="2000" i="1" dirty="0" smtClean="0">
                <a:solidFill>
                  <a:srgbClr val="66FFFF"/>
                </a:solidFill>
                <a:latin typeface="Arial Rounded MT Bold" panose="020F0704030504030204" pitchFamily="34" charset="0"/>
              </a:rPr>
              <a:t>Industries -  </a:t>
            </a:r>
            <a:r>
              <a:rPr lang="en-GB" sz="2000" i="1" dirty="0">
                <a:solidFill>
                  <a:srgbClr val="66FFFF"/>
                </a:solidFill>
                <a:latin typeface="Arial Rounded MT Bold" panose="020F0704030504030204" pitchFamily="34" charset="0"/>
              </a:rPr>
              <a:t>Nagoya, Japan</a:t>
            </a:r>
            <a:r>
              <a:rPr lang="en-GB" sz="2000" i="1" dirty="0" smtClean="0">
                <a:solidFill>
                  <a:srgbClr val="66FFFF"/>
                </a:solidFill>
                <a:latin typeface="Arial Rounded MT Bold" panose="020F0704030504030204" pitchFamily="34" charset="0"/>
              </a:rPr>
              <a:t>) 7m </a:t>
            </a:r>
            <a:r>
              <a:rPr lang="en-GB" sz="2000" i="1" dirty="0">
                <a:solidFill>
                  <a:srgbClr val="66FFFF"/>
                </a:solidFill>
                <a:latin typeface="Arial Rounded MT Bold" panose="020F0704030504030204" pitchFamily="34" charset="0"/>
              </a:rPr>
              <a:t>by </a:t>
            </a:r>
            <a:r>
              <a:rPr lang="en-GB" sz="2000" i="1" dirty="0" smtClean="0">
                <a:solidFill>
                  <a:srgbClr val="66FFFF"/>
                </a:solidFill>
                <a:latin typeface="Arial Rounded MT Bold" panose="020F0704030504030204" pitchFamily="34" charset="0"/>
              </a:rPr>
              <a:t>7m autoclave </a:t>
            </a:r>
            <a:r>
              <a:rPr lang="en-GB" sz="2000" i="1" dirty="0">
                <a:solidFill>
                  <a:srgbClr val="66FFFF"/>
                </a:solidFill>
                <a:latin typeface="Arial Rounded MT Bold" panose="020F0704030504030204" pitchFamily="34" charset="0"/>
              </a:rPr>
              <a:t>required to cure the </a:t>
            </a:r>
            <a:r>
              <a:rPr lang="en-GB" sz="2000" i="1" dirty="0" smtClean="0">
                <a:solidFill>
                  <a:srgbClr val="66FFFF"/>
                </a:solidFill>
                <a:latin typeface="Arial Rounded MT Bold" panose="020F0704030504030204" pitchFamily="34" charset="0"/>
              </a:rPr>
              <a:t>centre </a:t>
            </a:r>
            <a:r>
              <a:rPr lang="en-GB" sz="2000" i="1" dirty="0">
                <a:solidFill>
                  <a:srgbClr val="66FFFF"/>
                </a:solidFill>
                <a:latin typeface="Arial Rounded MT Bold" panose="020F0704030504030204" pitchFamily="34" charset="0"/>
              </a:rPr>
              <a:t>wing </a:t>
            </a:r>
            <a:r>
              <a:rPr lang="en-GB" sz="2000" i="1" dirty="0" smtClean="0">
                <a:solidFill>
                  <a:srgbClr val="66FFFF"/>
                </a:solidFill>
                <a:latin typeface="Arial Rounded MT Bold" panose="020F0704030504030204" pitchFamily="34" charset="0"/>
              </a:rPr>
              <a:t>box capable </a:t>
            </a:r>
            <a:r>
              <a:rPr lang="en-GB" sz="2000" i="1" dirty="0">
                <a:solidFill>
                  <a:srgbClr val="66FFFF"/>
                </a:solidFill>
                <a:latin typeface="Arial Rounded MT Bold" panose="020F0704030504030204" pitchFamily="34" charset="0"/>
              </a:rPr>
              <a:t>of 139 psi/9.6 bar pressure and temperatures up to 400°F/204°C during the eight-to nine-hour cure cycle.</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000" y="1080000"/>
            <a:ext cx="5328000" cy="35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033769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2000"/>
                            </p:stCondLst>
                            <p:childTnLst>
                              <p:par>
                                <p:cTn id="19" presetID="22" presetClass="entr" presetSubtype="8" fill="hold" nodeType="afterEffect">
                                  <p:stCondLst>
                                    <p:cond delay="500"/>
                                  </p:stCondLst>
                                  <p:childTnLst>
                                    <p:set>
                                      <p:cBhvr>
                                        <p:cTn id="20" dur="1" fill="hold">
                                          <p:stCondLst>
                                            <p:cond delay="0"/>
                                          </p:stCondLst>
                                        </p:cTn>
                                        <p:tgtEl>
                                          <p:spTgt spid="35843"/>
                                        </p:tgtEl>
                                        <p:attrNameLst>
                                          <p:attrName>style.visibility</p:attrName>
                                        </p:attrNameLst>
                                      </p:cBhvr>
                                      <p:to>
                                        <p:strVal val="visible"/>
                                      </p:to>
                                    </p:set>
                                    <p:animEffect transition="in" filter="wipe(left)">
                                      <p:cBhvr>
                                        <p:cTn id="21" dur="500"/>
                                        <p:tgtEl>
                                          <p:spTgt spid="35843"/>
                                        </p:tgtEl>
                                      </p:cBhvr>
                                    </p:animEffect>
                                  </p:childTnLst>
                                </p:cTn>
                              </p:par>
                            </p:childTnLst>
                          </p:cTn>
                        </p:par>
                        <p:par>
                          <p:cTn id="22" fill="hold">
                            <p:stCondLst>
                              <p:cond delay="3000"/>
                            </p:stCondLst>
                            <p:childTnLst>
                              <p:par>
                                <p:cTn id="23" presetID="22" presetClass="entr" presetSubtype="8" fill="hold" grpId="0" nodeType="afterEffect">
                                  <p:stCondLst>
                                    <p:cond delay="500"/>
                                  </p:stCondLst>
                                  <p:childTnLst>
                                    <p:set>
                                      <p:cBhvr>
                                        <p:cTn id="24" dur="1" fill="hold">
                                          <p:stCondLst>
                                            <p:cond delay="0"/>
                                          </p:stCondLst>
                                        </p:cTn>
                                        <p:tgtEl>
                                          <p:spTgt spid="504"/>
                                        </p:tgtEl>
                                        <p:attrNameLst>
                                          <p:attrName>style.visibility</p:attrName>
                                        </p:attrNameLst>
                                      </p:cBhvr>
                                      <p:to>
                                        <p:strVal val="visible"/>
                                      </p:to>
                                    </p:set>
                                    <p:animEffect transition="in" filter="wipe(left)">
                                      <p:cBhvr>
                                        <p:cTn id="25" dur="500"/>
                                        <p:tgtEl>
                                          <p:spTgt spid="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50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bwMode="auto">
          <a:xfrm>
            <a:off x="144000" y="144000"/>
            <a:ext cx="1440001" cy="720000"/>
            <a:chOff x="972000" y="1008000"/>
            <a:chExt cx="2016000" cy="1008000"/>
          </a:xfrm>
        </p:grpSpPr>
        <p:pic>
          <p:nvPicPr>
            <p:cNvPr id="5"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7"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Curing Processes - OOA</a:t>
            </a:r>
            <a:endParaRPr lang="en-GB" altLang="en-US" sz="2400" i="1" dirty="0">
              <a:solidFill>
                <a:schemeClr val="bg1"/>
              </a:solidFill>
              <a:latin typeface="Arial Rounded MT Bold" panose="020F0704030504030204" pitchFamily="34" charset="0"/>
            </a:endParaRPr>
          </a:p>
        </p:txBody>
      </p:sp>
      <p:grpSp>
        <p:nvGrpSpPr>
          <p:cNvPr id="8" name="Group 7"/>
          <p:cNvGrpSpPr>
            <a:grpSpLocks noChangeAspect="1"/>
          </p:cNvGrpSpPr>
          <p:nvPr/>
        </p:nvGrpSpPr>
        <p:grpSpPr bwMode="auto">
          <a:xfrm>
            <a:off x="7524000" y="5976000"/>
            <a:ext cx="1440001" cy="720000"/>
            <a:chOff x="972000" y="1008000"/>
            <a:chExt cx="2016000" cy="1008000"/>
          </a:xfrm>
        </p:grpSpPr>
        <p:pic>
          <p:nvPicPr>
            <p:cNvPr id="9"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1"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Technology – Process </a:t>
            </a:r>
            <a:endParaRPr lang="en-GB" altLang="en-US" sz="2400" i="1" dirty="0">
              <a:solidFill>
                <a:schemeClr val="bg1"/>
              </a:solidFill>
              <a:latin typeface="Arial Rounded MT Bold" panose="020F0704030504030204" pitchFamily="34" charset="0"/>
            </a:endParaRPr>
          </a:p>
        </p:txBody>
      </p:sp>
      <p:pic>
        <p:nvPicPr>
          <p:cNvPr id="3686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00" y="1080000"/>
            <a:ext cx="4320000"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8000" y="1080000"/>
            <a:ext cx="4320000" cy="21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608000" y="3309520"/>
            <a:ext cx="4356000" cy="760959"/>
          </a:xfrm>
          <a:prstGeom prst="rect">
            <a:avLst/>
          </a:prstGeom>
          <a:noFill/>
        </p:spPr>
        <p:txBody>
          <a:bodyPr wrap="square" lIns="72000" tIns="72000" rIns="72000" bIns="72000" rtlCol="0" anchor="ctr" anchorCtr="0">
            <a:spAutoFit/>
          </a:bodyPr>
          <a:lstStyle/>
          <a:p>
            <a:r>
              <a:rPr lang="en-GB" sz="2000" i="1" dirty="0" smtClean="0">
                <a:solidFill>
                  <a:srgbClr val="66FFFF"/>
                </a:solidFill>
                <a:latin typeface="Arial Rounded MT Bold" panose="020F0704030504030204" pitchFamily="34" charset="0"/>
              </a:rPr>
              <a:t>The Quick Step Curing Chamber www.quickstep.com.au - Australia </a:t>
            </a:r>
            <a:endParaRPr lang="en-GB" sz="2000" i="1" dirty="0">
              <a:solidFill>
                <a:srgbClr val="66FFFF"/>
              </a:solidFill>
              <a:latin typeface="Arial Rounded MT Bold" panose="020F0704030504030204" pitchFamily="34" charset="0"/>
            </a:endParaRPr>
          </a:p>
        </p:txBody>
      </p:sp>
      <p:sp>
        <p:nvSpPr>
          <p:cNvPr id="15" name="Rectangle 14"/>
          <p:cNvSpPr/>
          <p:nvPr/>
        </p:nvSpPr>
        <p:spPr>
          <a:xfrm>
            <a:off x="180000" y="4032000"/>
            <a:ext cx="8820000" cy="2084399"/>
          </a:xfrm>
          <a:prstGeom prst="rect">
            <a:avLst/>
          </a:prstGeom>
        </p:spPr>
        <p:txBody>
          <a:bodyPr lIns="72000" tIns="72000" rIns="72000" bIns="72000" anchor="ctr" anchorCtr="0">
            <a:spAutoFit/>
          </a:bodyPr>
          <a:lstStyle/>
          <a:p>
            <a:pPr marL="285750" indent="-285750" algn="l">
              <a:buFont typeface="Wingdings" panose="05000000000000000000" pitchFamily="2" charset="2"/>
              <a:buChar char="ü"/>
            </a:pPr>
            <a:r>
              <a:rPr lang="en-GB" sz="1800" i="1" dirty="0" smtClean="0">
                <a:solidFill>
                  <a:srgbClr val="66FFFF"/>
                </a:solidFill>
                <a:latin typeface="Arial Rounded MT Bold" panose="020F0704030504030204" pitchFamily="34" charset="0"/>
              </a:rPr>
              <a:t>Rapidly </a:t>
            </a:r>
            <a:r>
              <a:rPr lang="en-GB" sz="1800" i="1" dirty="0">
                <a:solidFill>
                  <a:srgbClr val="66FFFF"/>
                </a:solidFill>
                <a:latin typeface="Arial Rounded MT Bold" panose="020F0704030504030204" pitchFamily="34" charset="0"/>
              </a:rPr>
              <a:t>applying heat to the laminate, placed between a rigid or semi rigid mould</a:t>
            </a:r>
          </a:p>
          <a:p>
            <a:pPr marL="285750" indent="-285750" algn="l">
              <a:buFont typeface="Wingdings" panose="05000000000000000000" pitchFamily="2" charset="2"/>
              <a:buChar char="ü"/>
            </a:pPr>
            <a:r>
              <a:rPr lang="en-GB" sz="1800" i="1" dirty="0" smtClean="0">
                <a:solidFill>
                  <a:srgbClr val="66FFFF"/>
                </a:solidFill>
                <a:latin typeface="Arial Rounded MT Bold" panose="020F0704030504030204" pitchFamily="34" charset="0"/>
              </a:rPr>
              <a:t>Mould </a:t>
            </a:r>
            <a:r>
              <a:rPr lang="en-GB" sz="1800" i="1" dirty="0">
                <a:solidFill>
                  <a:srgbClr val="66FFFF"/>
                </a:solidFill>
                <a:latin typeface="Arial Rounded MT Bold" panose="020F0704030504030204" pitchFamily="34" charset="0"/>
              </a:rPr>
              <a:t>and laminate separated from the circulation HTF by a flexible membrane</a:t>
            </a:r>
          </a:p>
          <a:p>
            <a:pPr marL="285750" indent="-285750" algn="l">
              <a:buFont typeface="Wingdings" panose="05000000000000000000" pitchFamily="2" charset="2"/>
              <a:buChar char="ü"/>
            </a:pPr>
            <a:r>
              <a:rPr lang="en-GB" sz="1800" i="1" dirty="0" smtClean="0">
                <a:solidFill>
                  <a:srgbClr val="66FFFF"/>
                </a:solidFill>
                <a:latin typeface="Arial Rounded MT Bold" panose="020F0704030504030204" pitchFamily="34" charset="0"/>
              </a:rPr>
              <a:t>Use </a:t>
            </a:r>
            <a:r>
              <a:rPr lang="en-GB" sz="1800" i="1" dirty="0">
                <a:solidFill>
                  <a:srgbClr val="66FFFF"/>
                </a:solidFill>
                <a:latin typeface="Arial Rounded MT Bold" panose="020F0704030504030204" pitchFamily="34" charset="0"/>
              </a:rPr>
              <a:t>of balanced pressure and vacuum on the laminate to cure the part</a:t>
            </a:r>
          </a:p>
          <a:p>
            <a:pPr marL="285750" indent="-285750" algn="l">
              <a:buFont typeface="Wingdings" panose="05000000000000000000" pitchFamily="2" charset="2"/>
              <a:buChar char="ü"/>
            </a:pPr>
            <a:r>
              <a:rPr lang="en-GB" sz="1800" i="1" dirty="0" smtClean="0">
                <a:solidFill>
                  <a:srgbClr val="66FFFF"/>
                </a:solidFill>
                <a:latin typeface="Arial Rounded MT Bold" panose="020F0704030504030204" pitchFamily="34" charset="0"/>
              </a:rPr>
              <a:t>Economical </a:t>
            </a:r>
            <a:r>
              <a:rPr lang="en-GB" sz="1800" i="1" dirty="0">
                <a:solidFill>
                  <a:srgbClr val="66FFFF"/>
                </a:solidFill>
                <a:latin typeface="Arial Rounded MT Bold" panose="020F0704030504030204" pitchFamily="34" charset="0"/>
              </a:rPr>
              <a:t>construction due to low pressure in both chambers (up to 0.8 bar)</a:t>
            </a:r>
          </a:p>
        </p:txBody>
      </p:sp>
    </p:spTree>
    <p:extLst>
      <p:ext uri="{BB962C8B-B14F-4D97-AF65-F5344CB8AC3E}">
        <p14:creationId xmlns:p14="http://schemas.microsoft.com/office/powerpoint/2010/main" val="39666759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2000"/>
                            </p:stCondLst>
                            <p:childTnLst>
                              <p:par>
                                <p:cTn id="19" presetID="22" presetClass="entr" presetSubtype="8" fill="hold" nodeType="afterEffect">
                                  <p:stCondLst>
                                    <p:cond delay="500"/>
                                  </p:stCondLst>
                                  <p:childTnLst>
                                    <p:set>
                                      <p:cBhvr>
                                        <p:cTn id="20" dur="1" fill="hold">
                                          <p:stCondLst>
                                            <p:cond delay="0"/>
                                          </p:stCondLst>
                                        </p:cTn>
                                        <p:tgtEl>
                                          <p:spTgt spid="36866"/>
                                        </p:tgtEl>
                                        <p:attrNameLst>
                                          <p:attrName>style.visibility</p:attrName>
                                        </p:attrNameLst>
                                      </p:cBhvr>
                                      <p:to>
                                        <p:strVal val="visible"/>
                                      </p:to>
                                    </p:set>
                                    <p:animEffect transition="in" filter="wipe(left)">
                                      <p:cBhvr>
                                        <p:cTn id="21" dur="500"/>
                                        <p:tgtEl>
                                          <p:spTgt spid="36866"/>
                                        </p:tgtEl>
                                      </p:cBhvr>
                                    </p:animEffect>
                                  </p:childTnLst>
                                </p:cTn>
                              </p:par>
                            </p:childTnLst>
                          </p:cTn>
                        </p:par>
                        <p:par>
                          <p:cTn id="22" fill="hold">
                            <p:stCondLst>
                              <p:cond delay="3000"/>
                            </p:stCondLst>
                            <p:childTnLst>
                              <p:par>
                                <p:cTn id="23" presetID="22" presetClass="entr" presetSubtype="8" fill="hold" nodeType="afterEffect">
                                  <p:stCondLst>
                                    <p:cond delay="500"/>
                                  </p:stCondLst>
                                  <p:childTnLst>
                                    <p:set>
                                      <p:cBhvr>
                                        <p:cTn id="24" dur="1" fill="hold">
                                          <p:stCondLst>
                                            <p:cond delay="0"/>
                                          </p:stCondLst>
                                        </p:cTn>
                                        <p:tgtEl>
                                          <p:spTgt spid="36868"/>
                                        </p:tgtEl>
                                        <p:attrNameLst>
                                          <p:attrName>style.visibility</p:attrName>
                                        </p:attrNameLst>
                                      </p:cBhvr>
                                      <p:to>
                                        <p:strVal val="visible"/>
                                      </p:to>
                                    </p:set>
                                    <p:animEffect transition="in" filter="wipe(left)">
                                      <p:cBhvr>
                                        <p:cTn id="25" dur="500"/>
                                        <p:tgtEl>
                                          <p:spTgt spid="36868"/>
                                        </p:tgtEl>
                                      </p:cBhvr>
                                    </p:animEffect>
                                  </p:childTnLst>
                                </p:cTn>
                              </p:par>
                            </p:childTnLst>
                          </p:cTn>
                        </p:par>
                        <p:par>
                          <p:cTn id="26" fill="hold">
                            <p:stCondLst>
                              <p:cond delay="4000"/>
                            </p:stCondLst>
                            <p:childTnLst>
                              <p:par>
                                <p:cTn id="27" presetID="22" presetClass="entr" presetSubtype="8" fill="hold" grpId="0" nodeType="afterEffect">
                                  <p:stCondLst>
                                    <p:cond delay="50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5000"/>
                            </p:stCondLst>
                            <p:childTnLst>
                              <p:par>
                                <p:cTn id="31" presetID="22" presetClass="entr" presetSubtype="8" fill="hold" grpId="0" nodeType="afterEffect">
                                  <p:stCondLst>
                                    <p:cond delay="50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0" y="1260000"/>
            <a:ext cx="2880000" cy="19800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3584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000" y="2448000"/>
            <a:ext cx="2880000" cy="19800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35844" name="Picture 4"/>
          <p:cNvPicPr>
            <a:picLocks noChangeArrowheads="1"/>
          </p:cNvPicPr>
          <p:nvPr/>
        </p:nvPicPr>
        <p:blipFill rotWithShape="1">
          <a:blip r:embed="rId4">
            <a:extLst>
              <a:ext uri="{28A0092B-C50C-407E-A947-70E740481C1C}">
                <a14:useLocalDpi xmlns:a14="http://schemas.microsoft.com/office/drawing/2010/main" val="0"/>
              </a:ext>
            </a:extLst>
          </a:blip>
          <a:srcRect l="15067" t="4448" r="10819" b="6486"/>
          <a:stretch/>
        </p:blipFill>
        <p:spPr bwMode="auto">
          <a:xfrm>
            <a:off x="6084000" y="3672000"/>
            <a:ext cx="2880000" cy="19800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grpSp>
        <p:nvGrpSpPr>
          <p:cNvPr id="5" name="Group 4"/>
          <p:cNvGrpSpPr>
            <a:grpSpLocks noChangeAspect="1"/>
          </p:cNvGrpSpPr>
          <p:nvPr/>
        </p:nvGrpSpPr>
        <p:grpSpPr bwMode="auto">
          <a:xfrm>
            <a:off x="144000" y="144000"/>
            <a:ext cx="1440001" cy="720000"/>
            <a:chOff x="972000" y="1008000"/>
            <a:chExt cx="2016000" cy="1008000"/>
          </a:xfrm>
        </p:grpSpPr>
        <p:pic>
          <p:nvPicPr>
            <p:cNvPr id="6"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8"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Where Reliant Equipment is Used - Composites</a:t>
            </a:r>
            <a:endParaRPr lang="en-GB" altLang="en-US" sz="2400" i="1" dirty="0">
              <a:solidFill>
                <a:schemeClr val="bg1"/>
              </a:solidFill>
              <a:latin typeface="Arial Rounded MT Bold" panose="020F0704030504030204" pitchFamily="34" charset="0"/>
            </a:endParaRPr>
          </a:p>
        </p:txBody>
      </p:sp>
      <p:grpSp>
        <p:nvGrpSpPr>
          <p:cNvPr id="9" name="Group 8"/>
          <p:cNvGrpSpPr>
            <a:grpSpLocks noChangeAspect="1"/>
          </p:cNvGrpSpPr>
          <p:nvPr/>
        </p:nvGrpSpPr>
        <p:grpSpPr bwMode="auto">
          <a:xfrm>
            <a:off x="7524000" y="5976000"/>
            <a:ext cx="1440001" cy="720000"/>
            <a:chOff x="972000" y="1008000"/>
            <a:chExt cx="2016000" cy="1008000"/>
          </a:xfrm>
        </p:grpSpPr>
        <p:pic>
          <p:nvPicPr>
            <p:cNvPr id="1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2"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History – Composites</a:t>
            </a:r>
            <a:endParaRPr lang="en-GB" altLang="en-US" sz="2400" i="1" dirty="0">
              <a:solidFill>
                <a:schemeClr val="bg1"/>
              </a:solidFill>
              <a:latin typeface="Arial Rounded MT Bold" panose="020F0704030504030204" pitchFamily="34" charset="0"/>
            </a:endParaRPr>
          </a:p>
        </p:txBody>
      </p:sp>
      <p:sp>
        <p:nvSpPr>
          <p:cNvPr id="37" name="Text Box 18"/>
          <p:cNvSpPr txBox="1">
            <a:spLocks noChangeArrowheads="1"/>
          </p:cNvSpPr>
          <p:nvPr/>
        </p:nvSpPr>
        <p:spPr bwMode="auto">
          <a:xfrm>
            <a:off x="3168000" y="1620000"/>
            <a:ext cx="5040000"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000" i="1" dirty="0" smtClean="0">
                <a:solidFill>
                  <a:srgbClr val="66FFFF"/>
                </a:solidFill>
                <a:latin typeface="Arial Rounded MT Bold" panose="020F0704030504030204" pitchFamily="34" charset="0"/>
              </a:rPr>
              <a:t>Mud and straw bricks </a:t>
            </a:r>
            <a:endParaRPr lang="en-GB" altLang="en-US" sz="2000" i="1" dirty="0">
              <a:solidFill>
                <a:srgbClr val="66FFFF"/>
              </a:solidFill>
              <a:latin typeface="Arial Rounded MT Bold" panose="020F0704030504030204" pitchFamily="34" charset="0"/>
            </a:endParaRPr>
          </a:p>
        </p:txBody>
      </p:sp>
      <p:pic>
        <p:nvPicPr>
          <p:cNvPr id="46" name="Picture 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0000" y="1440000"/>
            <a:ext cx="2880000" cy="19800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47" name="Picture 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2000" y="1440000"/>
            <a:ext cx="2880000" cy="43200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48" name="Text Box 18"/>
          <p:cNvSpPr txBox="1">
            <a:spLocks noChangeArrowheads="1"/>
          </p:cNvSpPr>
          <p:nvPr/>
        </p:nvSpPr>
        <p:spPr bwMode="auto">
          <a:xfrm>
            <a:off x="6084000" y="1728000"/>
            <a:ext cx="2880000" cy="12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000" i="1" dirty="0" smtClean="0">
                <a:solidFill>
                  <a:srgbClr val="66FFFF"/>
                </a:solidFill>
                <a:latin typeface="Arial Rounded MT Bold" panose="020F0704030504030204" pitchFamily="34" charset="0"/>
              </a:rPr>
              <a:t>Genghis Khan</a:t>
            </a:r>
          </a:p>
          <a:p>
            <a:pPr algn="ctr" eaLnBrk="1" hangingPunct="1">
              <a:lnSpc>
                <a:spcPct val="80000"/>
              </a:lnSpc>
              <a:spcBef>
                <a:spcPct val="30000"/>
              </a:spcBef>
              <a:buClrTx/>
              <a:buSzTx/>
              <a:buFontTx/>
              <a:buNone/>
            </a:pPr>
            <a:r>
              <a:rPr lang="en-GB" altLang="en-US" sz="2000" i="1" dirty="0" smtClean="0">
                <a:solidFill>
                  <a:srgbClr val="66FFFF"/>
                </a:solidFill>
                <a:latin typeface="Arial Rounded MT Bold" panose="020F0704030504030204" pitchFamily="34" charset="0"/>
              </a:rPr>
              <a:t> </a:t>
            </a:r>
          </a:p>
          <a:p>
            <a:pPr algn="r" eaLnBrk="1" hangingPunct="1">
              <a:lnSpc>
                <a:spcPct val="80000"/>
              </a:lnSpc>
              <a:spcBef>
                <a:spcPct val="30000"/>
              </a:spcBef>
              <a:buClrTx/>
              <a:buSzTx/>
              <a:buFontTx/>
              <a:buNone/>
            </a:pPr>
            <a:r>
              <a:rPr lang="en-GB" altLang="en-US" sz="2000" i="1" dirty="0" smtClean="0">
                <a:solidFill>
                  <a:srgbClr val="66FFFF"/>
                </a:solidFill>
                <a:latin typeface="Arial Rounded MT Bold" panose="020F0704030504030204" pitchFamily="34" charset="0"/>
              </a:rPr>
              <a:t> Bow and Arrow</a:t>
            </a:r>
            <a:endParaRPr lang="en-GB" altLang="en-US" sz="2000" i="1" dirty="0">
              <a:solidFill>
                <a:srgbClr val="66FFFF"/>
              </a:solidFill>
              <a:latin typeface="Arial Rounded MT Bold" panose="020F0704030504030204" pitchFamily="34" charset="0"/>
            </a:endParaRPr>
          </a:p>
        </p:txBody>
      </p:sp>
      <p:pic>
        <p:nvPicPr>
          <p:cNvPr id="49"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000" y="3780000"/>
            <a:ext cx="2880000" cy="19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5"/>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000" y="1260000"/>
            <a:ext cx="2880000" cy="19800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51" name="Picture 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84000" y="3924000"/>
            <a:ext cx="2880000" cy="19800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52" name="Picture 7"/>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32000" y="2405079"/>
            <a:ext cx="2880000" cy="25200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53" name="Text Box 18"/>
          <p:cNvSpPr txBox="1">
            <a:spLocks noChangeArrowheads="1"/>
          </p:cNvSpPr>
          <p:nvPr/>
        </p:nvSpPr>
        <p:spPr bwMode="auto">
          <a:xfrm>
            <a:off x="3240000" y="1584000"/>
            <a:ext cx="4320000"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000" i="1" dirty="0" smtClean="0">
                <a:solidFill>
                  <a:srgbClr val="66FFFF"/>
                </a:solidFill>
                <a:latin typeface="Arial Rounded MT Bold" panose="020F0704030504030204" pitchFamily="34" charset="0"/>
              </a:rPr>
              <a:t>Wood and Metal Hull</a:t>
            </a:r>
            <a:endParaRPr lang="en-GB" altLang="en-US" sz="2000" i="1" dirty="0">
              <a:solidFill>
                <a:srgbClr val="66FFFF"/>
              </a:solidFill>
              <a:latin typeface="Arial Rounded MT Bold" panose="020F0704030504030204" pitchFamily="34" charset="0"/>
            </a:endParaRPr>
          </a:p>
        </p:txBody>
      </p:sp>
    </p:spTree>
    <p:extLst>
      <p:ext uri="{BB962C8B-B14F-4D97-AF65-F5344CB8AC3E}">
        <p14:creationId xmlns:p14="http://schemas.microsoft.com/office/powerpoint/2010/main" val="147453258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500"/>
                                  </p:stCondLst>
                                  <p:childTnLst>
                                    <p:set>
                                      <p:cBhvr>
                                        <p:cTn id="21" dur="1" fill="hold">
                                          <p:stCondLst>
                                            <p:cond delay="0"/>
                                          </p:stCondLst>
                                        </p:cTn>
                                        <p:tgtEl>
                                          <p:spTgt spid="35842"/>
                                        </p:tgtEl>
                                        <p:attrNameLst>
                                          <p:attrName>style.visibility</p:attrName>
                                        </p:attrNameLst>
                                      </p:cBhvr>
                                      <p:to>
                                        <p:strVal val="visible"/>
                                      </p:to>
                                    </p:set>
                                    <p:animEffect transition="in" filter="wipe(left)">
                                      <p:cBhvr>
                                        <p:cTn id="22" dur="500"/>
                                        <p:tgtEl>
                                          <p:spTgt spid="35842"/>
                                        </p:tgtEl>
                                      </p:cBhvr>
                                    </p:animEffect>
                                  </p:childTnLst>
                                </p:cTn>
                              </p:par>
                            </p:childTnLst>
                          </p:cTn>
                        </p:par>
                        <p:par>
                          <p:cTn id="23" fill="hold">
                            <p:stCondLst>
                              <p:cond delay="1000"/>
                            </p:stCondLst>
                            <p:childTnLst>
                              <p:par>
                                <p:cTn id="24" presetID="22" presetClass="entr" presetSubtype="8" fill="hold" nodeType="afterEffect">
                                  <p:stCondLst>
                                    <p:cond delay="500"/>
                                  </p:stCondLst>
                                  <p:childTnLst>
                                    <p:set>
                                      <p:cBhvr>
                                        <p:cTn id="25" dur="1" fill="hold">
                                          <p:stCondLst>
                                            <p:cond delay="0"/>
                                          </p:stCondLst>
                                        </p:cTn>
                                        <p:tgtEl>
                                          <p:spTgt spid="35843"/>
                                        </p:tgtEl>
                                        <p:attrNameLst>
                                          <p:attrName>style.visibility</p:attrName>
                                        </p:attrNameLst>
                                      </p:cBhvr>
                                      <p:to>
                                        <p:strVal val="visible"/>
                                      </p:to>
                                    </p:set>
                                    <p:animEffect transition="in" filter="wipe(left)">
                                      <p:cBhvr>
                                        <p:cTn id="26" dur="500"/>
                                        <p:tgtEl>
                                          <p:spTgt spid="35843"/>
                                        </p:tgtEl>
                                      </p:cBhvr>
                                    </p:animEffect>
                                  </p:childTnLst>
                                </p:cTn>
                              </p:par>
                            </p:childTnLst>
                          </p:cTn>
                        </p:par>
                        <p:par>
                          <p:cTn id="27" fill="hold">
                            <p:stCondLst>
                              <p:cond delay="2000"/>
                            </p:stCondLst>
                            <p:childTnLst>
                              <p:par>
                                <p:cTn id="28" presetID="22" presetClass="entr" presetSubtype="8" fill="hold" nodeType="afterEffect">
                                  <p:stCondLst>
                                    <p:cond delay="500"/>
                                  </p:stCondLst>
                                  <p:childTnLst>
                                    <p:set>
                                      <p:cBhvr>
                                        <p:cTn id="29" dur="1" fill="hold">
                                          <p:stCondLst>
                                            <p:cond delay="0"/>
                                          </p:stCondLst>
                                        </p:cTn>
                                        <p:tgtEl>
                                          <p:spTgt spid="35844"/>
                                        </p:tgtEl>
                                        <p:attrNameLst>
                                          <p:attrName>style.visibility</p:attrName>
                                        </p:attrNameLst>
                                      </p:cBhvr>
                                      <p:to>
                                        <p:strVal val="visible"/>
                                      </p:to>
                                    </p:set>
                                    <p:animEffect transition="in" filter="wipe(left)">
                                      <p:cBhvr>
                                        <p:cTn id="30" dur="500"/>
                                        <p:tgtEl>
                                          <p:spTgt spid="35844"/>
                                        </p:tgtEl>
                                      </p:cBhvr>
                                    </p:animEffect>
                                  </p:childTnLst>
                                </p:cTn>
                              </p:par>
                            </p:childTnLst>
                          </p:cTn>
                        </p:par>
                        <p:par>
                          <p:cTn id="31" fill="hold">
                            <p:stCondLst>
                              <p:cond delay="3000"/>
                            </p:stCondLst>
                            <p:childTnLst>
                              <p:par>
                                <p:cTn id="32" presetID="22" presetClass="entr" presetSubtype="8" fill="hold" grpId="0" nodeType="afterEffect">
                                  <p:stCondLst>
                                    <p:cond delay="50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2" fill="hold" nodeType="clickEffect">
                                  <p:stCondLst>
                                    <p:cond delay="500"/>
                                  </p:stCondLst>
                                  <p:childTnLst>
                                    <p:animEffect transition="out" filter="wipe(right)">
                                      <p:cBhvr>
                                        <p:cTn id="38" dur="500"/>
                                        <p:tgtEl>
                                          <p:spTgt spid="35842"/>
                                        </p:tgtEl>
                                      </p:cBhvr>
                                    </p:animEffect>
                                    <p:set>
                                      <p:cBhvr>
                                        <p:cTn id="39" dur="1" fill="hold">
                                          <p:stCondLst>
                                            <p:cond delay="499"/>
                                          </p:stCondLst>
                                        </p:cTn>
                                        <p:tgtEl>
                                          <p:spTgt spid="35842"/>
                                        </p:tgtEl>
                                        <p:attrNameLst>
                                          <p:attrName>style.visibility</p:attrName>
                                        </p:attrNameLst>
                                      </p:cBhvr>
                                      <p:to>
                                        <p:strVal val="hidden"/>
                                      </p:to>
                                    </p:set>
                                  </p:childTnLst>
                                </p:cTn>
                              </p:par>
                              <p:par>
                                <p:cTn id="40" presetID="22" presetClass="exit" presetSubtype="2" fill="hold" nodeType="withEffect">
                                  <p:stCondLst>
                                    <p:cond delay="500"/>
                                  </p:stCondLst>
                                  <p:childTnLst>
                                    <p:animEffect transition="out" filter="wipe(right)">
                                      <p:cBhvr>
                                        <p:cTn id="41" dur="500"/>
                                        <p:tgtEl>
                                          <p:spTgt spid="35843"/>
                                        </p:tgtEl>
                                      </p:cBhvr>
                                    </p:animEffect>
                                    <p:set>
                                      <p:cBhvr>
                                        <p:cTn id="42" dur="1" fill="hold">
                                          <p:stCondLst>
                                            <p:cond delay="499"/>
                                          </p:stCondLst>
                                        </p:cTn>
                                        <p:tgtEl>
                                          <p:spTgt spid="35843"/>
                                        </p:tgtEl>
                                        <p:attrNameLst>
                                          <p:attrName>style.visibility</p:attrName>
                                        </p:attrNameLst>
                                      </p:cBhvr>
                                      <p:to>
                                        <p:strVal val="hidden"/>
                                      </p:to>
                                    </p:set>
                                  </p:childTnLst>
                                </p:cTn>
                              </p:par>
                              <p:par>
                                <p:cTn id="43" presetID="22" presetClass="exit" presetSubtype="2" fill="hold" nodeType="withEffect">
                                  <p:stCondLst>
                                    <p:cond delay="500"/>
                                  </p:stCondLst>
                                  <p:childTnLst>
                                    <p:animEffect transition="out" filter="wipe(right)">
                                      <p:cBhvr>
                                        <p:cTn id="44" dur="500"/>
                                        <p:tgtEl>
                                          <p:spTgt spid="35844"/>
                                        </p:tgtEl>
                                      </p:cBhvr>
                                    </p:animEffect>
                                    <p:set>
                                      <p:cBhvr>
                                        <p:cTn id="45" dur="1" fill="hold">
                                          <p:stCondLst>
                                            <p:cond delay="499"/>
                                          </p:stCondLst>
                                        </p:cTn>
                                        <p:tgtEl>
                                          <p:spTgt spid="35844"/>
                                        </p:tgtEl>
                                        <p:attrNameLst>
                                          <p:attrName>style.visibility</p:attrName>
                                        </p:attrNameLst>
                                      </p:cBhvr>
                                      <p:to>
                                        <p:strVal val="hidden"/>
                                      </p:to>
                                    </p:set>
                                  </p:childTnLst>
                                </p:cTn>
                              </p:par>
                              <p:par>
                                <p:cTn id="46" presetID="22" presetClass="exit" presetSubtype="2" fill="hold" grpId="1" nodeType="withEffect">
                                  <p:stCondLst>
                                    <p:cond delay="500"/>
                                  </p:stCondLst>
                                  <p:childTnLst>
                                    <p:animEffect transition="out" filter="wipe(right)">
                                      <p:cBhvr>
                                        <p:cTn id="47" dur="500"/>
                                        <p:tgtEl>
                                          <p:spTgt spid="37"/>
                                        </p:tgtEl>
                                      </p:cBhvr>
                                    </p:animEffect>
                                    <p:set>
                                      <p:cBhvr>
                                        <p:cTn id="48" dur="1" fill="hold">
                                          <p:stCondLst>
                                            <p:cond delay="499"/>
                                          </p:stCondLst>
                                        </p:cTn>
                                        <p:tgtEl>
                                          <p:spTgt spid="3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500"/>
                                  </p:stCondLst>
                                  <p:childTnLst>
                                    <p:set>
                                      <p:cBhvr>
                                        <p:cTn id="52" dur="1" fill="hold">
                                          <p:stCondLst>
                                            <p:cond delay="0"/>
                                          </p:stCondLst>
                                        </p:cTn>
                                        <p:tgtEl>
                                          <p:spTgt spid="46"/>
                                        </p:tgtEl>
                                        <p:attrNameLst>
                                          <p:attrName>style.visibility</p:attrName>
                                        </p:attrNameLst>
                                      </p:cBhvr>
                                      <p:to>
                                        <p:strVal val="visible"/>
                                      </p:to>
                                    </p:set>
                                    <p:animEffect transition="in" filter="wipe(left)">
                                      <p:cBhvr>
                                        <p:cTn id="53" dur="500"/>
                                        <p:tgtEl>
                                          <p:spTgt spid="46"/>
                                        </p:tgtEl>
                                      </p:cBhvr>
                                    </p:animEffect>
                                  </p:childTnLst>
                                </p:cTn>
                              </p:par>
                            </p:childTnLst>
                          </p:cTn>
                        </p:par>
                        <p:par>
                          <p:cTn id="54" fill="hold">
                            <p:stCondLst>
                              <p:cond delay="1000"/>
                            </p:stCondLst>
                            <p:childTnLst>
                              <p:par>
                                <p:cTn id="55" presetID="22" presetClass="entr" presetSubtype="1" fill="hold" nodeType="afterEffect">
                                  <p:stCondLst>
                                    <p:cond delay="500"/>
                                  </p:stCondLst>
                                  <p:childTnLst>
                                    <p:set>
                                      <p:cBhvr>
                                        <p:cTn id="56" dur="1" fill="hold">
                                          <p:stCondLst>
                                            <p:cond delay="0"/>
                                          </p:stCondLst>
                                        </p:cTn>
                                        <p:tgtEl>
                                          <p:spTgt spid="47"/>
                                        </p:tgtEl>
                                        <p:attrNameLst>
                                          <p:attrName>style.visibility</p:attrName>
                                        </p:attrNameLst>
                                      </p:cBhvr>
                                      <p:to>
                                        <p:strVal val="visible"/>
                                      </p:to>
                                    </p:set>
                                    <p:animEffect transition="in" filter="wipe(up)">
                                      <p:cBhvr>
                                        <p:cTn id="57" dur="500"/>
                                        <p:tgtEl>
                                          <p:spTgt spid="47"/>
                                        </p:tgtEl>
                                      </p:cBhvr>
                                    </p:animEffect>
                                  </p:childTnLst>
                                </p:cTn>
                              </p:par>
                            </p:childTnLst>
                          </p:cTn>
                        </p:par>
                        <p:par>
                          <p:cTn id="58" fill="hold">
                            <p:stCondLst>
                              <p:cond delay="2000"/>
                            </p:stCondLst>
                            <p:childTnLst>
                              <p:par>
                                <p:cTn id="59" presetID="22" presetClass="entr" presetSubtype="8" fill="hold" nodeType="afterEffect">
                                  <p:stCondLst>
                                    <p:cond delay="500"/>
                                  </p:stCondLst>
                                  <p:childTnLst>
                                    <p:set>
                                      <p:cBhvr>
                                        <p:cTn id="60" dur="1" fill="hold">
                                          <p:stCondLst>
                                            <p:cond delay="0"/>
                                          </p:stCondLst>
                                        </p:cTn>
                                        <p:tgtEl>
                                          <p:spTgt spid="49"/>
                                        </p:tgtEl>
                                        <p:attrNameLst>
                                          <p:attrName>style.visibility</p:attrName>
                                        </p:attrNameLst>
                                      </p:cBhvr>
                                      <p:to>
                                        <p:strVal val="visible"/>
                                      </p:to>
                                    </p:set>
                                    <p:animEffect transition="in" filter="wipe(left)">
                                      <p:cBhvr>
                                        <p:cTn id="61" dur="500"/>
                                        <p:tgtEl>
                                          <p:spTgt spid="49"/>
                                        </p:tgtEl>
                                      </p:cBhvr>
                                    </p:animEffect>
                                  </p:childTnLst>
                                </p:cTn>
                              </p:par>
                            </p:childTnLst>
                          </p:cTn>
                        </p:par>
                        <p:par>
                          <p:cTn id="62" fill="hold">
                            <p:stCondLst>
                              <p:cond delay="3000"/>
                            </p:stCondLst>
                            <p:childTnLst>
                              <p:par>
                                <p:cTn id="63" presetID="22" presetClass="entr" presetSubtype="8" fill="hold" grpId="0" nodeType="afterEffect">
                                  <p:stCondLst>
                                    <p:cond delay="500"/>
                                  </p:stCondLst>
                                  <p:childTnLst>
                                    <p:set>
                                      <p:cBhvr>
                                        <p:cTn id="64" dur="1" fill="hold">
                                          <p:stCondLst>
                                            <p:cond delay="0"/>
                                          </p:stCondLst>
                                        </p:cTn>
                                        <p:tgtEl>
                                          <p:spTgt spid="48"/>
                                        </p:tgtEl>
                                        <p:attrNameLst>
                                          <p:attrName>style.visibility</p:attrName>
                                        </p:attrNameLst>
                                      </p:cBhvr>
                                      <p:to>
                                        <p:strVal val="visible"/>
                                      </p:to>
                                    </p:set>
                                    <p:animEffect transition="in" filter="wipe(left)">
                                      <p:cBhvr>
                                        <p:cTn id="65" dur="500"/>
                                        <p:tgtEl>
                                          <p:spTgt spid="4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xit" presetSubtype="2" fill="hold" nodeType="clickEffect">
                                  <p:stCondLst>
                                    <p:cond delay="500"/>
                                  </p:stCondLst>
                                  <p:childTnLst>
                                    <p:animEffect transition="out" filter="wipe(right)">
                                      <p:cBhvr>
                                        <p:cTn id="69" dur="500"/>
                                        <p:tgtEl>
                                          <p:spTgt spid="46"/>
                                        </p:tgtEl>
                                      </p:cBhvr>
                                    </p:animEffect>
                                    <p:set>
                                      <p:cBhvr>
                                        <p:cTn id="70" dur="1" fill="hold">
                                          <p:stCondLst>
                                            <p:cond delay="499"/>
                                          </p:stCondLst>
                                        </p:cTn>
                                        <p:tgtEl>
                                          <p:spTgt spid="46"/>
                                        </p:tgtEl>
                                        <p:attrNameLst>
                                          <p:attrName>style.visibility</p:attrName>
                                        </p:attrNameLst>
                                      </p:cBhvr>
                                      <p:to>
                                        <p:strVal val="hidden"/>
                                      </p:to>
                                    </p:set>
                                  </p:childTnLst>
                                </p:cTn>
                              </p:par>
                              <p:par>
                                <p:cTn id="71" presetID="22" presetClass="exit" presetSubtype="2" fill="hold" nodeType="withEffect">
                                  <p:stCondLst>
                                    <p:cond delay="500"/>
                                  </p:stCondLst>
                                  <p:childTnLst>
                                    <p:animEffect transition="out" filter="wipe(right)">
                                      <p:cBhvr>
                                        <p:cTn id="72" dur="500"/>
                                        <p:tgtEl>
                                          <p:spTgt spid="47"/>
                                        </p:tgtEl>
                                      </p:cBhvr>
                                    </p:animEffect>
                                    <p:set>
                                      <p:cBhvr>
                                        <p:cTn id="73" dur="1" fill="hold">
                                          <p:stCondLst>
                                            <p:cond delay="499"/>
                                          </p:stCondLst>
                                        </p:cTn>
                                        <p:tgtEl>
                                          <p:spTgt spid="47"/>
                                        </p:tgtEl>
                                        <p:attrNameLst>
                                          <p:attrName>style.visibility</p:attrName>
                                        </p:attrNameLst>
                                      </p:cBhvr>
                                      <p:to>
                                        <p:strVal val="hidden"/>
                                      </p:to>
                                    </p:set>
                                  </p:childTnLst>
                                </p:cTn>
                              </p:par>
                              <p:par>
                                <p:cTn id="74" presetID="22" presetClass="exit" presetSubtype="2" fill="hold" nodeType="withEffect">
                                  <p:stCondLst>
                                    <p:cond delay="500"/>
                                  </p:stCondLst>
                                  <p:childTnLst>
                                    <p:animEffect transition="out" filter="wipe(right)">
                                      <p:cBhvr>
                                        <p:cTn id="75" dur="500"/>
                                        <p:tgtEl>
                                          <p:spTgt spid="49"/>
                                        </p:tgtEl>
                                      </p:cBhvr>
                                    </p:animEffect>
                                    <p:set>
                                      <p:cBhvr>
                                        <p:cTn id="76" dur="1" fill="hold">
                                          <p:stCondLst>
                                            <p:cond delay="499"/>
                                          </p:stCondLst>
                                        </p:cTn>
                                        <p:tgtEl>
                                          <p:spTgt spid="49"/>
                                        </p:tgtEl>
                                        <p:attrNameLst>
                                          <p:attrName>style.visibility</p:attrName>
                                        </p:attrNameLst>
                                      </p:cBhvr>
                                      <p:to>
                                        <p:strVal val="hidden"/>
                                      </p:to>
                                    </p:set>
                                  </p:childTnLst>
                                </p:cTn>
                              </p:par>
                              <p:par>
                                <p:cTn id="77" presetID="22" presetClass="exit" presetSubtype="2" fill="hold" grpId="1" nodeType="withEffect">
                                  <p:stCondLst>
                                    <p:cond delay="500"/>
                                  </p:stCondLst>
                                  <p:childTnLst>
                                    <p:animEffect transition="out" filter="wipe(right)">
                                      <p:cBhvr>
                                        <p:cTn id="78" dur="500"/>
                                        <p:tgtEl>
                                          <p:spTgt spid="48"/>
                                        </p:tgtEl>
                                      </p:cBhvr>
                                    </p:animEffect>
                                    <p:set>
                                      <p:cBhvr>
                                        <p:cTn id="79" dur="1" fill="hold">
                                          <p:stCondLst>
                                            <p:cond delay="499"/>
                                          </p:stCondLst>
                                        </p:cTn>
                                        <p:tgtEl>
                                          <p:spTgt spid="48"/>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500"/>
                                  </p:stCondLst>
                                  <p:childTnLst>
                                    <p:set>
                                      <p:cBhvr>
                                        <p:cTn id="83" dur="1" fill="hold">
                                          <p:stCondLst>
                                            <p:cond delay="0"/>
                                          </p:stCondLst>
                                        </p:cTn>
                                        <p:tgtEl>
                                          <p:spTgt spid="50"/>
                                        </p:tgtEl>
                                        <p:attrNameLst>
                                          <p:attrName>style.visibility</p:attrName>
                                        </p:attrNameLst>
                                      </p:cBhvr>
                                      <p:to>
                                        <p:strVal val="visible"/>
                                      </p:to>
                                    </p:set>
                                    <p:animEffect transition="in" filter="wipe(left)">
                                      <p:cBhvr>
                                        <p:cTn id="84" dur="500"/>
                                        <p:tgtEl>
                                          <p:spTgt spid="50"/>
                                        </p:tgtEl>
                                      </p:cBhvr>
                                    </p:animEffect>
                                  </p:childTnLst>
                                </p:cTn>
                              </p:par>
                            </p:childTnLst>
                          </p:cTn>
                        </p:par>
                        <p:par>
                          <p:cTn id="85" fill="hold">
                            <p:stCondLst>
                              <p:cond delay="1000"/>
                            </p:stCondLst>
                            <p:childTnLst>
                              <p:par>
                                <p:cTn id="86" presetID="22" presetClass="entr" presetSubtype="8" fill="hold" nodeType="afterEffect">
                                  <p:stCondLst>
                                    <p:cond delay="500"/>
                                  </p:stCondLst>
                                  <p:childTnLst>
                                    <p:set>
                                      <p:cBhvr>
                                        <p:cTn id="87" dur="1" fill="hold">
                                          <p:stCondLst>
                                            <p:cond delay="0"/>
                                          </p:stCondLst>
                                        </p:cTn>
                                        <p:tgtEl>
                                          <p:spTgt spid="52"/>
                                        </p:tgtEl>
                                        <p:attrNameLst>
                                          <p:attrName>style.visibility</p:attrName>
                                        </p:attrNameLst>
                                      </p:cBhvr>
                                      <p:to>
                                        <p:strVal val="visible"/>
                                      </p:to>
                                    </p:set>
                                    <p:animEffect transition="in" filter="wipe(left)">
                                      <p:cBhvr>
                                        <p:cTn id="88" dur="500"/>
                                        <p:tgtEl>
                                          <p:spTgt spid="52"/>
                                        </p:tgtEl>
                                      </p:cBhvr>
                                    </p:animEffect>
                                  </p:childTnLst>
                                </p:cTn>
                              </p:par>
                            </p:childTnLst>
                          </p:cTn>
                        </p:par>
                        <p:par>
                          <p:cTn id="89" fill="hold">
                            <p:stCondLst>
                              <p:cond delay="2000"/>
                            </p:stCondLst>
                            <p:childTnLst>
                              <p:par>
                                <p:cTn id="90" presetID="22" presetClass="entr" presetSubtype="8" fill="hold" nodeType="afterEffect">
                                  <p:stCondLst>
                                    <p:cond delay="500"/>
                                  </p:stCondLst>
                                  <p:childTnLst>
                                    <p:set>
                                      <p:cBhvr>
                                        <p:cTn id="91" dur="1" fill="hold">
                                          <p:stCondLst>
                                            <p:cond delay="0"/>
                                          </p:stCondLst>
                                        </p:cTn>
                                        <p:tgtEl>
                                          <p:spTgt spid="51"/>
                                        </p:tgtEl>
                                        <p:attrNameLst>
                                          <p:attrName>style.visibility</p:attrName>
                                        </p:attrNameLst>
                                      </p:cBhvr>
                                      <p:to>
                                        <p:strVal val="visible"/>
                                      </p:to>
                                    </p:set>
                                    <p:animEffect transition="in" filter="wipe(left)">
                                      <p:cBhvr>
                                        <p:cTn id="92" dur="500"/>
                                        <p:tgtEl>
                                          <p:spTgt spid="51"/>
                                        </p:tgtEl>
                                      </p:cBhvr>
                                    </p:animEffect>
                                  </p:childTnLst>
                                </p:cTn>
                              </p:par>
                            </p:childTnLst>
                          </p:cTn>
                        </p:par>
                        <p:par>
                          <p:cTn id="93" fill="hold">
                            <p:stCondLst>
                              <p:cond delay="3000"/>
                            </p:stCondLst>
                            <p:childTnLst>
                              <p:par>
                                <p:cTn id="94" presetID="22" presetClass="entr" presetSubtype="8" fill="hold" grpId="0" nodeType="afterEffect">
                                  <p:stCondLst>
                                    <p:cond delay="500"/>
                                  </p:stCondLst>
                                  <p:childTnLst>
                                    <p:set>
                                      <p:cBhvr>
                                        <p:cTn id="95" dur="1" fill="hold">
                                          <p:stCondLst>
                                            <p:cond delay="0"/>
                                          </p:stCondLst>
                                        </p:cTn>
                                        <p:tgtEl>
                                          <p:spTgt spid="53"/>
                                        </p:tgtEl>
                                        <p:attrNameLst>
                                          <p:attrName>style.visibility</p:attrName>
                                        </p:attrNameLst>
                                      </p:cBhvr>
                                      <p:to>
                                        <p:strVal val="visible"/>
                                      </p:to>
                                    </p:set>
                                    <p:animEffect transition="in" filter="wipe(left)">
                                      <p:cBhvr>
                                        <p:cTn id="96" dur="500"/>
                                        <p:tgtEl>
                                          <p:spTgt spid="53"/>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xit" presetSubtype="2" fill="hold" nodeType="clickEffect">
                                  <p:stCondLst>
                                    <p:cond delay="500"/>
                                  </p:stCondLst>
                                  <p:childTnLst>
                                    <p:animEffect transition="out" filter="wipe(right)">
                                      <p:cBhvr>
                                        <p:cTn id="100" dur="500"/>
                                        <p:tgtEl>
                                          <p:spTgt spid="50"/>
                                        </p:tgtEl>
                                      </p:cBhvr>
                                    </p:animEffect>
                                    <p:set>
                                      <p:cBhvr>
                                        <p:cTn id="101" dur="1" fill="hold">
                                          <p:stCondLst>
                                            <p:cond delay="499"/>
                                          </p:stCondLst>
                                        </p:cTn>
                                        <p:tgtEl>
                                          <p:spTgt spid="50"/>
                                        </p:tgtEl>
                                        <p:attrNameLst>
                                          <p:attrName>style.visibility</p:attrName>
                                        </p:attrNameLst>
                                      </p:cBhvr>
                                      <p:to>
                                        <p:strVal val="hidden"/>
                                      </p:to>
                                    </p:set>
                                  </p:childTnLst>
                                </p:cTn>
                              </p:par>
                              <p:par>
                                <p:cTn id="102" presetID="22" presetClass="exit" presetSubtype="2" fill="hold" nodeType="withEffect">
                                  <p:stCondLst>
                                    <p:cond delay="500"/>
                                  </p:stCondLst>
                                  <p:childTnLst>
                                    <p:animEffect transition="out" filter="wipe(right)">
                                      <p:cBhvr>
                                        <p:cTn id="103" dur="500"/>
                                        <p:tgtEl>
                                          <p:spTgt spid="52"/>
                                        </p:tgtEl>
                                      </p:cBhvr>
                                    </p:animEffect>
                                    <p:set>
                                      <p:cBhvr>
                                        <p:cTn id="104" dur="1" fill="hold">
                                          <p:stCondLst>
                                            <p:cond delay="499"/>
                                          </p:stCondLst>
                                        </p:cTn>
                                        <p:tgtEl>
                                          <p:spTgt spid="52"/>
                                        </p:tgtEl>
                                        <p:attrNameLst>
                                          <p:attrName>style.visibility</p:attrName>
                                        </p:attrNameLst>
                                      </p:cBhvr>
                                      <p:to>
                                        <p:strVal val="hidden"/>
                                      </p:to>
                                    </p:set>
                                  </p:childTnLst>
                                </p:cTn>
                              </p:par>
                              <p:par>
                                <p:cTn id="105" presetID="22" presetClass="exit" presetSubtype="2" fill="hold" nodeType="withEffect">
                                  <p:stCondLst>
                                    <p:cond delay="500"/>
                                  </p:stCondLst>
                                  <p:childTnLst>
                                    <p:animEffect transition="out" filter="wipe(right)">
                                      <p:cBhvr>
                                        <p:cTn id="106" dur="500"/>
                                        <p:tgtEl>
                                          <p:spTgt spid="51"/>
                                        </p:tgtEl>
                                      </p:cBhvr>
                                    </p:animEffect>
                                    <p:set>
                                      <p:cBhvr>
                                        <p:cTn id="107" dur="1" fill="hold">
                                          <p:stCondLst>
                                            <p:cond delay="499"/>
                                          </p:stCondLst>
                                        </p:cTn>
                                        <p:tgtEl>
                                          <p:spTgt spid="51"/>
                                        </p:tgtEl>
                                        <p:attrNameLst>
                                          <p:attrName>style.visibility</p:attrName>
                                        </p:attrNameLst>
                                      </p:cBhvr>
                                      <p:to>
                                        <p:strVal val="hidden"/>
                                      </p:to>
                                    </p:set>
                                  </p:childTnLst>
                                </p:cTn>
                              </p:par>
                              <p:par>
                                <p:cTn id="108" presetID="22" presetClass="exit" presetSubtype="2" fill="hold" grpId="1" nodeType="withEffect">
                                  <p:stCondLst>
                                    <p:cond delay="500"/>
                                  </p:stCondLst>
                                  <p:childTnLst>
                                    <p:animEffect transition="out" filter="wipe(right)">
                                      <p:cBhvr>
                                        <p:cTn id="109" dur="500"/>
                                        <p:tgtEl>
                                          <p:spTgt spid="53"/>
                                        </p:tgtEl>
                                      </p:cBhvr>
                                    </p:animEffect>
                                    <p:set>
                                      <p:cBhvr>
                                        <p:cTn id="110"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37" grpId="0"/>
      <p:bldP spid="37" grpId="1"/>
      <p:bldP spid="48" grpId="0"/>
      <p:bldP spid="48" grpId="1"/>
      <p:bldP spid="53" grpId="0"/>
      <p:bldP spid="5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3" name="Text Box 387"/>
          <p:cNvSpPr txBox="1">
            <a:spLocks noChangeArrowheads="1"/>
          </p:cNvSpPr>
          <p:nvPr/>
        </p:nvSpPr>
        <p:spPr bwMode="auto">
          <a:xfrm>
            <a:off x="179388" y="1152525"/>
            <a:ext cx="8712200" cy="45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marL="266700" indent="-2667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eaLnBrk="1" hangingPunct="1">
              <a:spcBef>
                <a:spcPct val="60000"/>
              </a:spcBef>
              <a:buClrTx/>
              <a:buSzTx/>
              <a:buFont typeface="Wingdings" pitchFamily="2" charset="2"/>
              <a:buChar char="ü"/>
              <a:defRPr/>
            </a:pPr>
            <a:r>
              <a:rPr lang="en-US" altLang="en-US" sz="2000" i="1" dirty="0" smtClean="0">
                <a:solidFill>
                  <a:srgbClr val="00FFFF"/>
                </a:solidFill>
                <a:latin typeface="Arial Rounded MT Bold" panose="020F0704030504030204" pitchFamily="34" charset="0"/>
                <a:cs typeface="Arial" panose="020B0604020202020204" pitchFamily="34" charset="0"/>
              </a:rPr>
              <a:t>Established</a:t>
            </a:r>
            <a:r>
              <a:rPr lang="en-US" altLang="en-US" sz="2000" i="1" dirty="0" smtClean="0">
                <a:solidFill>
                  <a:srgbClr val="00FFFF"/>
                </a:solidFill>
                <a:latin typeface="Arial Rounded MT Bold" panose="020F0704030504030204" pitchFamily="34" charset="0"/>
              </a:rPr>
              <a:t> in 1969 – Over 22.000 machines built &amp; delivered worldwide</a:t>
            </a:r>
          </a:p>
          <a:p>
            <a:pPr algn="just" eaLnBrk="1" hangingPunct="1">
              <a:spcBef>
                <a:spcPct val="60000"/>
              </a:spcBef>
              <a:buClrTx/>
              <a:buSzTx/>
              <a:buFont typeface="Wingdings" pitchFamily="2" charset="2"/>
              <a:buChar char="ü"/>
              <a:defRPr/>
            </a:pPr>
            <a:r>
              <a:rPr lang="en-US" altLang="en-US" sz="2000" i="1" dirty="0" smtClean="0">
                <a:solidFill>
                  <a:srgbClr val="00FFFF"/>
                </a:solidFill>
                <a:latin typeface="Arial Rounded MT Bold" panose="020F0704030504030204" pitchFamily="34" charset="0"/>
              </a:rPr>
              <a:t>World leading manufacturer of continuous laminating, compression and fusing machinery </a:t>
            </a:r>
          </a:p>
          <a:p>
            <a:pPr algn="just" eaLnBrk="1" hangingPunct="1">
              <a:spcBef>
                <a:spcPct val="60000"/>
              </a:spcBef>
              <a:buClrTx/>
              <a:buSzTx/>
              <a:buFont typeface="Wingdings" pitchFamily="2" charset="2"/>
              <a:buChar char="ü"/>
              <a:defRPr/>
            </a:pPr>
            <a:r>
              <a:rPr lang="en-US" altLang="en-US" sz="2000" i="1" dirty="0" smtClean="0">
                <a:solidFill>
                  <a:srgbClr val="00FFFF"/>
                </a:solidFill>
                <a:latin typeface="Arial Rounded MT Bold" panose="020F0704030504030204" pitchFamily="34" charset="0"/>
              </a:rPr>
              <a:t>Headquartered in Philadelphia – USA – Two factories in Europe; One factory in USA for special products</a:t>
            </a:r>
          </a:p>
          <a:p>
            <a:pPr algn="just" eaLnBrk="1" hangingPunct="1">
              <a:spcBef>
                <a:spcPct val="60000"/>
              </a:spcBef>
              <a:buClrTx/>
              <a:buSzTx/>
              <a:buFont typeface="Wingdings" pitchFamily="2" charset="2"/>
              <a:buChar char="ü"/>
              <a:defRPr/>
            </a:pPr>
            <a:r>
              <a:rPr lang="en-US" altLang="en-US" sz="2000" i="1" dirty="0" smtClean="0">
                <a:solidFill>
                  <a:srgbClr val="00FFFF"/>
                </a:solidFill>
                <a:latin typeface="Arial Rounded MT Bold" panose="020F0704030504030204" pitchFamily="34" charset="0"/>
              </a:rPr>
              <a:t>R&amp;D, Design, Assembly and operations based in </a:t>
            </a:r>
            <a:r>
              <a:rPr lang="en-US" altLang="en-US" sz="2000" i="1" dirty="0" err="1" smtClean="0">
                <a:solidFill>
                  <a:srgbClr val="00FFFF"/>
                </a:solidFill>
                <a:latin typeface="Arial Rounded MT Bold" panose="020F0704030504030204" pitchFamily="34" charset="0"/>
              </a:rPr>
              <a:t>Luton</a:t>
            </a:r>
            <a:r>
              <a:rPr lang="en-US" altLang="en-US" sz="2000" i="1" dirty="0" smtClean="0">
                <a:solidFill>
                  <a:srgbClr val="00FFFF"/>
                </a:solidFill>
                <a:latin typeface="Arial Rounded MT Bold" panose="020F0704030504030204" pitchFamily="34" charset="0"/>
              </a:rPr>
              <a:t> – UK</a:t>
            </a:r>
          </a:p>
          <a:p>
            <a:pPr algn="just" eaLnBrk="1" hangingPunct="1">
              <a:spcBef>
                <a:spcPct val="60000"/>
              </a:spcBef>
              <a:buClrTx/>
              <a:buSzTx/>
              <a:buFont typeface="Wingdings" pitchFamily="2" charset="2"/>
              <a:buChar char="ü"/>
              <a:defRPr/>
            </a:pPr>
            <a:r>
              <a:rPr lang="en-US" altLang="en-US" sz="2000" i="1" dirty="0" smtClean="0">
                <a:solidFill>
                  <a:srgbClr val="00FFFF"/>
                </a:solidFill>
                <a:latin typeface="Arial Rounded MT Bold" panose="020F0704030504030204" pitchFamily="34" charset="0"/>
              </a:rPr>
              <a:t>Sales &amp; technical support offices in USA, UK, India, China, Mexico &amp; South America and world-wide sales network through agents</a:t>
            </a:r>
          </a:p>
          <a:p>
            <a:pPr algn="just" eaLnBrk="1" hangingPunct="1">
              <a:spcBef>
                <a:spcPct val="60000"/>
              </a:spcBef>
              <a:buClrTx/>
              <a:buSzTx/>
              <a:buFont typeface="Wingdings" pitchFamily="2" charset="2"/>
              <a:buChar char="ü"/>
              <a:defRPr/>
            </a:pPr>
            <a:r>
              <a:rPr lang="en-US" altLang="en-US" sz="2000" i="1" dirty="0" smtClean="0">
                <a:solidFill>
                  <a:srgbClr val="00FFFF"/>
                </a:solidFill>
                <a:latin typeface="Arial Rounded MT Bold" panose="020F0704030504030204" pitchFamily="34" charset="0"/>
              </a:rPr>
              <a:t>Continuous development </a:t>
            </a:r>
            <a:r>
              <a:rPr lang="en-US" altLang="en-US" sz="2000" i="1" dirty="0" err="1" smtClean="0">
                <a:solidFill>
                  <a:srgbClr val="00FFFF"/>
                </a:solidFill>
                <a:latin typeface="Arial Rounded MT Bold" panose="020F0704030504030204" pitchFamily="34" charset="0"/>
              </a:rPr>
              <a:t>programme</a:t>
            </a:r>
            <a:r>
              <a:rPr lang="en-US" altLang="en-US" sz="2000" i="1" dirty="0" smtClean="0">
                <a:solidFill>
                  <a:srgbClr val="00FFFF"/>
                </a:solidFill>
                <a:latin typeface="Arial Rounded MT Bold" panose="020F0704030504030204" pitchFamily="34" charset="0"/>
              </a:rPr>
              <a:t> with recent introduction of the high pressure Laminator </a:t>
            </a:r>
            <a:r>
              <a:rPr lang="en-US" altLang="en-US" sz="2000" i="1" dirty="0" err="1" smtClean="0">
                <a:solidFill>
                  <a:srgbClr val="00FFFF"/>
                </a:solidFill>
                <a:latin typeface="Arial Rounded MT Bold" panose="020F0704030504030204" pitchFamily="34" charset="0"/>
              </a:rPr>
              <a:t>Powerbond</a:t>
            </a:r>
            <a:r>
              <a:rPr lang="en-US" altLang="en-US" sz="2000" i="1" dirty="0" smtClean="0">
                <a:solidFill>
                  <a:srgbClr val="00FFFF"/>
                </a:solidFill>
                <a:latin typeface="Arial Rounded MT Bold" panose="020F0704030504030204" pitchFamily="34" charset="0"/>
              </a:rPr>
              <a:t> HPC and HPC-RT systems</a:t>
            </a:r>
          </a:p>
        </p:txBody>
      </p:sp>
      <p:grpSp>
        <p:nvGrpSpPr>
          <p:cNvPr id="7" name="Group 6"/>
          <p:cNvGrpSpPr>
            <a:grpSpLocks noChangeAspect="1"/>
          </p:cNvGrpSpPr>
          <p:nvPr/>
        </p:nvGrpSpPr>
        <p:grpSpPr bwMode="auto">
          <a:xfrm>
            <a:off x="144000" y="144000"/>
            <a:ext cx="1440001" cy="720000"/>
            <a:chOff x="972000" y="1008000"/>
            <a:chExt cx="2016000" cy="1008000"/>
          </a:xfrm>
        </p:grpSpPr>
        <p:pic>
          <p:nvPicPr>
            <p:cNvPr id="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3"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Company Profile</a:t>
            </a:r>
            <a:endParaRPr lang="en-GB" altLang="en-US" sz="2400" i="1" dirty="0">
              <a:solidFill>
                <a:schemeClr val="bg1"/>
              </a:solidFill>
              <a:latin typeface="Arial Rounded MT Bold" panose="020F0704030504030204" pitchFamily="34" charset="0"/>
            </a:endParaRPr>
          </a:p>
        </p:txBody>
      </p:sp>
      <p:grpSp>
        <p:nvGrpSpPr>
          <p:cNvPr id="15" name="Group 14"/>
          <p:cNvGrpSpPr>
            <a:grpSpLocks noChangeAspect="1"/>
          </p:cNvGrpSpPr>
          <p:nvPr/>
        </p:nvGrpSpPr>
        <p:grpSpPr bwMode="auto">
          <a:xfrm>
            <a:off x="7524000" y="5976000"/>
            <a:ext cx="1440001" cy="720000"/>
            <a:chOff x="972000" y="1008000"/>
            <a:chExt cx="2016000" cy="1008000"/>
          </a:xfrm>
        </p:grpSpPr>
        <p:pic>
          <p:nvPicPr>
            <p:cNvPr id="1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8"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Company Profile</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par>
                          <p:cTn id="18" fill="hold">
                            <p:stCondLst>
                              <p:cond delay="2000"/>
                            </p:stCondLst>
                            <p:childTnLst>
                              <p:par>
                                <p:cTn id="19" presetID="22" presetClass="entr" presetSubtype="8" fill="hold" grpId="0" nodeType="afterEffect">
                                  <p:stCondLst>
                                    <p:cond delay="500"/>
                                  </p:stCondLst>
                                  <p:childTnLst>
                                    <p:set>
                                      <p:cBhvr>
                                        <p:cTn id="20" dur="1" fill="hold">
                                          <p:stCondLst>
                                            <p:cond delay="0"/>
                                          </p:stCondLst>
                                        </p:cTn>
                                        <p:tgtEl>
                                          <p:spTgt spid="4483">
                                            <p:txEl>
                                              <p:pRg st="0" end="0"/>
                                            </p:txEl>
                                          </p:spTgt>
                                        </p:tgtEl>
                                        <p:attrNameLst>
                                          <p:attrName>style.visibility</p:attrName>
                                        </p:attrNameLst>
                                      </p:cBhvr>
                                      <p:to>
                                        <p:strVal val="visible"/>
                                      </p:to>
                                    </p:set>
                                    <p:animEffect transition="in" filter="wipe(left)">
                                      <p:cBhvr>
                                        <p:cTn id="21" dur="1000"/>
                                        <p:tgtEl>
                                          <p:spTgt spid="4483">
                                            <p:txEl>
                                              <p:pRg st="0" end="0"/>
                                            </p:txEl>
                                          </p:spTgt>
                                        </p:tgtEl>
                                      </p:cBhvr>
                                    </p:animEffect>
                                  </p:childTnLst>
                                </p:cTn>
                              </p:par>
                            </p:childTnLst>
                          </p:cTn>
                        </p:par>
                        <p:par>
                          <p:cTn id="22" fill="hold">
                            <p:stCondLst>
                              <p:cond delay="3500"/>
                            </p:stCondLst>
                            <p:childTnLst>
                              <p:par>
                                <p:cTn id="23" presetID="22" presetClass="entr" presetSubtype="8" fill="hold" grpId="0" nodeType="afterEffect">
                                  <p:stCondLst>
                                    <p:cond delay="500"/>
                                  </p:stCondLst>
                                  <p:childTnLst>
                                    <p:set>
                                      <p:cBhvr>
                                        <p:cTn id="24" dur="1" fill="hold">
                                          <p:stCondLst>
                                            <p:cond delay="0"/>
                                          </p:stCondLst>
                                        </p:cTn>
                                        <p:tgtEl>
                                          <p:spTgt spid="4483">
                                            <p:txEl>
                                              <p:pRg st="1" end="1"/>
                                            </p:txEl>
                                          </p:spTgt>
                                        </p:tgtEl>
                                        <p:attrNameLst>
                                          <p:attrName>style.visibility</p:attrName>
                                        </p:attrNameLst>
                                      </p:cBhvr>
                                      <p:to>
                                        <p:strVal val="visible"/>
                                      </p:to>
                                    </p:set>
                                    <p:animEffect transition="in" filter="wipe(left)">
                                      <p:cBhvr>
                                        <p:cTn id="25" dur="1000"/>
                                        <p:tgtEl>
                                          <p:spTgt spid="4483">
                                            <p:txEl>
                                              <p:pRg st="1" end="1"/>
                                            </p:txEl>
                                          </p:spTgt>
                                        </p:tgtEl>
                                      </p:cBhvr>
                                    </p:animEffect>
                                  </p:childTnLst>
                                </p:cTn>
                              </p:par>
                            </p:childTnLst>
                          </p:cTn>
                        </p:par>
                        <p:par>
                          <p:cTn id="26" fill="hold">
                            <p:stCondLst>
                              <p:cond delay="5000"/>
                            </p:stCondLst>
                            <p:childTnLst>
                              <p:par>
                                <p:cTn id="27" presetID="22" presetClass="entr" presetSubtype="8" fill="hold" grpId="0" nodeType="afterEffect">
                                  <p:stCondLst>
                                    <p:cond delay="500"/>
                                  </p:stCondLst>
                                  <p:childTnLst>
                                    <p:set>
                                      <p:cBhvr>
                                        <p:cTn id="28" dur="1" fill="hold">
                                          <p:stCondLst>
                                            <p:cond delay="0"/>
                                          </p:stCondLst>
                                        </p:cTn>
                                        <p:tgtEl>
                                          <p:spTgt spid="4483">
                                            <p:txEl>
                                              <p:pRg st="2" end="2"/>
                                            </p:txEl>
                                          </p:spTgt>
                                        </p:tgtEl>
                                        <p:attrNameLst>
                                          <p:attrName>style.visibility</p:attrName>
                                        </p:attrNameLst>
                                      </p:cBhvr>
                                      <p:to>
                                        <p:strVal val="visible"/>
                                      </p:to>
                                    </p:set>
                                    <p:animEffect transition="in" filter="wipe(left)">
                                      <p:cBhvr>
                                        <p:cTn id="29" dur="1000"/>
                                        <p:tgtEl>
                                          <p:spTgt spid="4483">
                                            <p:txEl>
                                              <p:pRg st="2" end="2"/>
                                            </p:txEl>
                                          </p:spTgt>
                                        </p:tgtEl>
                                      </p:cBhvr>
                                    </p:animEffect>
                                  </p:childTnLst>
                                </p:cTn>
                              </p:par>
                            </p:childTnLst>
                          </p:cTn>
                        </p:par>
                        <p:par>
                          <p:cTn id="30" fill="hold">
                            <p:stCondLst>
                              <p:cond delay="6500"/>
                            </p:stCondLst>
                            <p:childTnLst>
                              <p:par>
                                <p:cTn id="31" presetID="22" presetClass="entr" presetSubtype="8" fill="hold" grpId="0" nodeType="afterEffect">
                                  <p:stCondLst>
                                    <p:cond delay="500"/>
                                  </p:stCondLst>
                                  <p:childTnLst>
                                    <p:set>
                                      <p:cBhvr>
                                        <p:cTn id="32" dur="1" fill="hold">
                                          <p:stCondLst>
                                            <p:cond delay="0"/>
                                          </p:stCondLst>
                                        </p:cTn>
                                        <p:tgtEl>
                                          <p:spTgt spid="4483">
                                            <p:txEl>
                                              <p:pRg st="3" end="3"/>
                                            </p:txEl>
                                          </p:spTgt>
                                        </p:tgtEl>
                                        <p:attrNameLst>
                                          <p:attrName>style.visibility</p:attrName>
                                        </p:attrNameLst>
                                      </p:cBhvr>
                                      <p:to>
                                        <p:strVal val="visible"/>
                                      </p:to>
                                    </p:set>
                                    <p:animEffect transition="in" filter="wipe(left)">
                                      <p:cBhvr>
                                        <p:cTn id="33" dur="1000"/>
                                        <p:tgtEl>
                                          <p:spTgt spid="4483">
                                            <p:txEl>
                                              <p:pRg st="3" end="3"/>
                                            </p:txEl>
                                          </p:spTgt>
                                        </p:tgtEl>
                                      </p:cBhvr>
                                    </p:animEffect>
                                  </p:childTnLst>
                                </p:cTn>
                              </p:par>
                            </p:childTnLst>
                          </p:cTn>
                        </p:par>
                        <p:par>
                          <p:cTn id="34" fill="hold">
                            <p:stCondLst>
                              <p:cond delay="8000"/>
                            </p:stCondLst>
                            <p:childTnLst>
                              <p:par>
                                <p:cTn id="35" presetID="22" presetClass="entr" presetSubtype="8" fill="hold" grpId="0" nodeType="afterEffect">
                                  <p:stCondLst>
                                    <p:cond delay="500"/>
                                  </p:stCondLst>
                                  <p:childTnLst>
                                    <p:set>
                                      <p:cBhvr>
                                        <p:cTn id="36" dur="1" fill="hold">
                                          <p:stCondLst>
                                            <p:cond delay="0"/>
                                          </p:stCondLst>
                                        </p:cTn>
                                        <p:tgtEl>
                                          <p:spTgt spid="4483">
                                            <p:txEl>
                                              <p:pRg st="4" end="4"/>
                                            </p:txEl>
                                          </p:spTgt>
                                        </p:tgtEl>
                                        <p:attrNameLst>
                                          <p:attrName>style.visibility</p:attrName>
                                        </p:attrNameLst>
                                      </p:cBhvr>
                                      <p:to>
                                        <p:strVal val="visible"/>
                                      </p:to>
                                    </p:set>
                                    <p:animEffect transition="in" filter="wipe(left)">
                                      <p:cBhvr>
                                        <p:cTn id="37" dur="1000"/>
                                        <p:tgtEl>
                                          <p:spTgt spid="4483">
                                            <p:txEl>
                                              <p:pRg st="4" end="4"/>
                                            </p:txEl>
                                          </p:spTgt>
                                        </p:tgtEl>
                                      </p:cBhvr>
                                    </p:animEffect>
                                  </p:childTnLst>
                                </p:cTn>
                              </p:par>
                            </p:childTnLst>
                          </p:cTn>
                        </p:par>
                        <p:par>
                          <p:cTn id="38" fill="hold">
                            <p:stCondLst>
                              <p:cond delay="9500"/>
                            </p:stCondLst>
                            <p:childTnLst>
                              <p:par>
                                <p:cTn id="39" presetID="22" presetClass="entr" presetSubtype="8" fill="hold" grpId="0" nodeType="afterEffect">
                                  <p:stCondLst>
                                    <p:cond delay="500"/>
                                  </p:stCondLst>
                                  <p:childTnLst>
                                    <p:set>
                                      <p:cBhvr>
                                        <p:cTn id="40" dur="1" fill="hold">
                                          <p:stCondLst>
                                            <p:cond delay="0"/>
                                          </p:stCondLst>
                                        </p:cTn>
                                        <p:tgtEl>
                                          <p:spTgt spid="4483">
                                            <p:txEl>
                                              <p:pRg st="5" end="5"/>
                                            </p:txEl>
                                          </p:spTgt>
                                        </p:tgtEl>
                                        <p:attrNameLst>
                                          <p:attrName>style.visibility</p:attrName>
                                        </p:attrNameLst>
                                      </p:cBhvr>
                                      <p:to>
                                        <p:strVal val="visible"/>
                                      </p:to>
                                    </p:set>
                                    <p:animEffect transition="in" filter="wipe(left)">
                                      <p:cBhvr>
                                        <p:cTn id="41" dur="1000"/>
                                        <p:tgtEl>
                                          <p:spTgt spid="44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3" grpId="0" uiExpand="1" build="p"/>
      <p:bldP spid="13"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8" name="Picture 38" descr="787FLT_DK_Reveal_Press_Rele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0" y="1080000"/>
            <a:ext cx="4536000" cy="2880000"/>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82" name="Picture 42" descr="Nacelle_0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000" y="1080000"/>
            <a:ext cx="1872000" cy="288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80000" y="4140000"/>
            <a:ext cx="8820000" cy="1807400"/>
          </a:xfrm>
          <a:prstGeom prst="rect">
            <a:avLst/>
          </a:prstGeom>
        </p:spPr>
        <p:txBody>
          <a:bodyPr lIns="72000" tIns="72000" rIns="72000" bIns="72000" anchor="ctr" anchorCtr="0">
            <a:spAutoFit/>
          </a:bodyPr>
          <a:lstStyle/>
          <a:p>
            <a:pPr algn="l"/>
            <a:r>
              <a:rPr lang="en-GB" sz="1800" i="1" dirty="0">
                <a:solidFill>
                  <a:srgbClr val="00FFFF"/>
                </a:solidFill>
                <a:latin typeface="Arial Rounded MT Bold" panose="020F0704030504030204" pitchFamily="34" charset="0"/>
              </a:rPr>
              <a:t>Composite materials maximise weight reduction – as they typically are 20 per cent lighter than aluminium – and are known to be more reliable than other traditional metallic materials, leading to reduced aircraft maintenance costs, and a lower number of inspections during service.  Additional benefits of composite technologies include added strength and superior durability for a longer lifespan.</a:t>
            </a:r>
          </a:p>
        </p:txBody>
      </p:sp>
      <p:grpSp>
        <p:nvGrpSpPr>
          <p:cNvPr id="10" name="Group 9"/>
          <p:cNvGrpSpPr>
            <a:grpSpLocks noChangeAspect="1"/>
          </p:cNvGrpSpPr>
          <p:nvPr/>
        </p:nvGrpSpPr>
        <p:grpSpPr bwMode="auto">
          <a:xfrm>
            <a:off x="144000" y="144000"/>
            <a:ext cx="1440001" cy="720000"/>
            <a:chOff x="972000" y="1008000"/>
            <a:chExt cx="2016000" cy="1008000"/>
          </a:xfrm>
        </p:grpSpPr>
        <p:pic>
          <p:nvPicPr>
            <p:cNvPr id="13"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5"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a:solidFill>
                  <a:schemeClr val="bg1"/>
                </a:solidFill>
                <a:latin typeface="Arial Rounded MT Bold" panose="020F0704030504030204" pitchFamily="34" charset="0"/>
              </a:rPr>
              <a:t>Aerospace Industry Over the Years</a:t>
            </a:r>
          </a:p>
        </p:txBody>
      </p:sp>
      <p:pic>
        <p:nvPicPr>
          <p:cNvPr id="20" name="Picture 33" descr="boeing 767"/>
          <p:cNvPicPr>
            <a:picLocks noChangeArrowheads="1"/>
          </p:cNvPicPr>
          <p:nvPr/>
        </p:nvPicPr>
        <p:blipFill>
          <a:blip r:embed="rId5" cstate="print">
            <a:extLst>
              <a:ext uri="{BEBA8EAE-BF5A-486C-A8C5-ECC9F3942E4B}">
                <a14:imgProps xmlns:a14="http://schemas.microsoft.com/office/drawing/2010/main">
                  <a14:imgLayer r:embed="rId6">
                    <a14:imgEffect>
                      <a14:brightnessContrast bright="15000" contrast="10000"/>
                    </a14:imgEffect>
                  </a14:imgLayer>
                </a14:imgProps>
              </a:ext>
              <a:ext uri="{28A0092B-C50C-407E-A947-70E740481C1C}">
                <a14:useLocalDpi xmlns:a14="http://schemas.microsoft.com/office/drawing/2010/main" val="0"/>
              </a:ext>
            </a:extLst>
          </a:blip>
          <a:srcRect/>
          <a:stretch>
            <a:fillRect/>
          </a:stretch>
        </p:blipFill>
        <p:spPr bwMode="auto">
          <a:xfrm>
            <a:off x="4860000" y="1332000"/>
            <a:ext cx="2088000" cy="1044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43" descr="boeing 777"/>
          <p:cNvPicPr>
            <a:picLocks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10000"/>
                    </a14:imgEffect>
                  </a14:imgLayer>
                </a14:imgProps>
              </a:ext>
              <a:ext uri="{28A0092B-C50C-407E-A947-70E740481C1C}">
                <a14:useLocalDpi xmlns:a14="http://schemas.microsoft.com/office/drawing/2010/main" val="0"/>
              </a:ext>
            </a:extLst>
          </a:blip>
          <a:srcRect b="7108"/>
          <a:stretch/>
        </p:blipFill>
        <p:spPr bwMode="auto">
          <a:xfrm>
            <a:off x="4860000" y="2664000"/>
            <a:ext cx="2088000" cy="1044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25" name="Group 24"/>
          <p:cNvGrpSpPr>
            <a:grpSpLocks noChangeAspect="1"/>
          </p:cNvGrpSpPr>
          <p:nvPr/>
        </p:nvGrpSpPr>
        <p:grpSpPr bwMode="auto">
          <a:xfrm>
            <a:off x="7524000" y="5976000"/>
            <a:ext cx="1440001" cy="720000"/>
            <a:chOff x="972000" y="1008000"/>
            <a:chExt cx="2016000" cy="1008000"/>
          </a:xfrm>
        </p:grpSpPr>
        <p:pic>
          <p:nvPicPr>
            <p:cNvPr id="2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8"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a:solidFill>
                  <a:schemeClr val="bg1"/>
                </a:solidFill>
                <a:latin typeface="Arial Rounded MT Bold" panose="020F0704030504030204" pitchFamily="34" charset="0"/>
              </a:rPr>
              <a:t>Aerospace Industry Over the Years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par>
                          <p:cTn id="18" fill="hold">
                            <p:stCondLst>
                              <p:cond delay="2000"/>
                            </p:stCondLst>
                            <p:childTnLst>
                              <p:par>
                                <p:cTn id="19" presetID="22" presetClass="entr" presetSubtype="8" fill="hold" nodeType="afterEffect">
                                  <p:stCondLst>
                                    <p:cond delay="1000"/>
                                  </p:stCondLst>
                                  <p:childTnLst>
                                    <p:set>
                                      <p:cBhvr>
                                        <p:cTn id="20" dur="1" fill="hold">
                                          <p:stCondLst>
                                            <p:cond delay="0"/>
                                          </p:stCondLst>
                                        </p:cTn>
                                        <p:tgtEl>
                                          <p:spTgt spid="112678"/>
                                        </p:tgtEl>
                                        <p:attrNameLst>
                                          <p:attrName>style.visibility</p:attrName>
                                        </p:attrNameLst>
                                      </p:cBhvr>
                                      <p:to>
                                        <p:strVal val="visible"/>
                                      </p:to>
                                    </p:set>
                                    <p:animEffect transition="in" filter="wipe(left)">
                                      <p:cBhvr>
                                        <p:cTn id="21" dur="1000"/>
                                        <p:tgtEl>
                                          <p:spTgt spid="112678"/>
                                        </p:tgtEl>
                                      </p:cBhvr>
                                    </p:animEffect>
                                  </p:childTnLst>
                                </p:cTn>
                              </p:par>
                            </p:childTnLst>
                          </p:cTn>
                        </p:par>
                        <p:par>
                          <p:cTn id="22" fill="hold">
                            <p:stCondLst>
                              <p:cond delay="4000"/>
                            </p:stCondLst>
                            <p:childTnLst>
                              <p:par>
                                <p:cTn id="23" presetID="22" presetClass="entr" presetSubtype="2" fill="hold" nodeType="afterEffect">
                                  <p:stCondLst>
                                    <p:cond delay="50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1000"/>
                                        <p:tgtEl>
                                          <p:spTgt spid="20"/>
                                        </p:tgtEl>
                                      </p:cBhvr>
                                    </p:animEffect>
                                  </p:childTnLst>
                                </p:cTn>
                              </p:par>
                              <p:par>
                                <p:cTn id="26" presetID="22" presetClass="entr" presetSubtype="8" fill="hold" nodeType="withEffect">
                                  <p:stCondLst>
                                    <p:cond delay="50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1000"/>
                                        <p:tgtEl>
                                          <p:spTgt spid="23"/>
                                        </p:tgtEl>
                                      </p:cBhvr>
                                    </p:animEffect>
                                  </p:childTnLst>
                                </p:cTn>
                              </p:par>
                            </p:childTnLst>
                          </p:cTn>
                        </p:par>
                        <p:par>
                          <p:cTn id="29" fill="hold">
                            <p:stCondLst>
                              <p:cond delay="5500"/>
                            </p:stCondLst>
                            <p:childTnLst>
                              <p:par>
                                <p:cTn id="30" presetID="22" presetClass="entr" presetSubtype="8" fill="hold" nodeType="afterEffect">
                                  <p:stCondLst>
                                    <p:cond delay="500"/>
                                  </p:stCondLst>
                                  <p:childTnLst>
                                    <p:set>
                                      <p:cBhvr>
                                        <p:cTn id="31" dur="1" fill="hold">
                                          <p:stCondLst>
                                            <p:cond delay="0"/>
                                          </p:stCondLst>
                                        </p:cTn>
                                        <p:tgtEl>
                                          <p:spTgt spid="112682"/>
                                        </p:tgtEl>
                                        <p:attrNameLst>
                                          <p:attrName>style.visibility</p:attrName>
                                        </p:attrNameLst>
                                      </p:cBhvr>
                                      <p:to>
                                        <p:strVal val="visible"/>
                                      </p:to>
                                    </p:set>
                                    <p:animEffect transition="in" filter="wipe(left)">
                                      <p:cBhvr>
                                        <p:cTn id="32" dur="1000"/>
                                        <p:tgtEl>
                                          <p:spTgt spid="112682"/>
                                        </p:tgtEl>
                                      </p:cBhvr>
                                    </p:animEffect>
                                  </p:childTnLst>
                                </p:cTn>
                              </p:par>
                            </p:childTnLst>
                          </p:cTn>
                        </p:par>
                        <p:par>
                          <p:cTn id="33" fill="hold">
                            <p:stCondLst>
                              <p:cond delay="7000"/>
                            </p:stCondLst>
                            <p:childTnLst>
                              <p:par>
                                <p:cTn id="34" presetID="22" presetClass="entr" presetSubtype="8" fill="hold" grpId="0" nodeType="afterEffect">
                                  <p:stCondLst>
                                    <p:cond delay="500"/>
                                  </p:stCondLst>
                                  <p:iterate type="wd">
                                    <p:tmPct val="10000"/>
                                  </p:iterate>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613" name="Group 109612"/>
          <p:cNvGrpSpPr/>
          <p:nvPr/>
        </p:nvGrpSpPr>
        <p:grpSpPr>
          <a:xfrm>
            <a:off x="432000" y="4752000"/>
            <a:ext cx="1872000" cy="900001"/>
            <a:chOff x="-3339964" y="3951612"/>
            <a:chExt cx="1883861" cy="900001"/>
          </a:xfrm>
        </p:grpSpPr>
        <p:pic>
          <p:nvPicPr>
            <p:cNvPr id="41023" name="Picture 19" descr="boeing 747"/>
            <p:cNvPicPr>
              <a:picLocks noChangeArrowheads="1"/>
            </p:cNvPicPr>
            <p:nvPr/>
          </p:nvPicPr>
          <p:blipFill>
            <a:blip r:embed="rId2" cstate="print">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3339964" y="3951613"/>
              <a:ext cx="1872000" cy="9000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0784" name="Text Box 20"/>
            <p:cNvSpPr txBox="1">
              <a:spLocks noChangeArrowheads="1"/>
            </p:cNvSpPr>
            <p:nvPr/>
          </p:nvSpPr>
          <p:spPr bwMode="auto">
            <a:xfrm>
              <a:off x="-3328103" y="3951612"/>
              <a:ext cx="1872000" cy="180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36000" tIns="36000" rIns="108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spcBef>
                  <a:spcPct val="50000"/>
                </a:spcBef>
                <a:buClrTx/>
                <a:buSzTx/>
                <a:buFontTx/>
                <a:buNone/>
                <a:defRPr/>
              </a:pPr>
              <a:r>
                <a:rPr lang="en-US" altLang="en-US" sz="1100" i="1" dirty="0" smtClean="0">
                  <a:solidFill>
                    <a:schemeClr val="bg1"/>
                  </a:solidFill>
                  <a:latin typeface="Arial Rounded MT Bold" panose="020F0704030504030204" pitchFamily="34" charset="0"/>
                </a:rPr>
                <a:t>Boeing 747</a:t>
              </a:r>
              <a:endParaRPr lang="en-GB" altLang="en-US" sz="1100" i="1" dirty="0" smtClean="0">
                <a:solidFill>
                  <a:schemeClr val="bg1"/>
                </a:solidFill>
                <a:latin typeface="Arial Rounded MT Bold" panose="020F0704030504030204" pitchFamily="34" charset="0"/>
              </a:endParaRPr>
            </a:p>
          </p:txBody>
        </p:sp>
      </p:grpSp>
      <p:grpSp>
        <p:nvGrpSpPr>
          <p:cNvPr id="109617" name="Group 109616"/>
          <p:cNvGrpSpPr/>
          <p:nvPr/>
        </p:nvGrpSpPr>
        <p:grpSpPr>
          <a:xfrm>
            <a:off x="4680000" y="4752000"/>
            <a:ext cx="1872000" cy="900000"/>
            <a:chOff x="4752000" y="5112000"/>
            <a:chExt cx="1872000" cy="900000"/>
          </a:xfrm>
        </p:grpSpPr>
        <p:pic>
          <p:nvPicPr>
            <p:cNvPr id="41009" name="Picture 43" descr="boeing 777"/>
            <p:cNvPicPr>
              <a:picLocks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10000"/>
                      </a14:imgEffect>
                    </a14:imgLayer>
                  </a14:imgProps>
                </a:ext>
                <a:ext uri="{28A0092B-C50C-407E-A947-70E740481C1C}">
                  <a14:useLocalDpi xmlns:a14="http://schemas.microsoft.com/office/drawing/2010/main" val="0"/>
                </a:ext>
              </a:extLst>
            </a:blip>
            <a:srcRect b="7108"/>
            <a:stretch/>
          </p:blipFill>
          <p:spPr bwMode="auto">
            <a:xfrm>
              <a:off x="4752000" y="5112000"/>
              <a:ext cx="1872000" cy="900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0770" name="Text Box 44"/>
            <p:cNvSpPr txBox="1">
              <a:spLocks noChangeArrowheads="1"/>
            </p:cNvSpPr>
            <p:nvPr/>
          </p:nvSpPr>
          <p:spPr bwMode="auto">
            <a:xfrm>
              <a:off x="4752000" y="5112000"/>
              <a:ext cx="1872000"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108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spcBef>
                  <a:spcPct val="50000"/>
                </a:spcBef>
                <a:buClrTx/>
                <a:buSzTx/>
                <a:buFontTx/>
                <a:buNone/>
                <a:defRPr/>
              </a:pPr>
              <a:r>
                <a:rPr lang="en-US" altLang="en-US" sz="1100" i="1" dirty="0" smtClean="0">
                  <a:solidFill>
                    <a:srgbClr val="000066"/>
                  </a:solidFill>
                  <a:latin typeface="Arial Rounded MT Bold" panose="020F0704030504030204" pitchFamily="34" charset="0"/>
                </a:rPr>
                <a:t>Boeing 777</a:t>
              </a:r>
              <a:endParaRPr lang="en-GB" altLang="en-US" sz="1100" i="1" dirty="0" smtClean="0">
                <a:solidFill>
                  <a:srgbClr val="000066"/>
                </a:solidFill>
                <a:latin typeface="Arial Rounded MT Bold" panose="020F0704030504030204" pitchFamily="34" charset="0"/>
              </a:endParaRPr>
            </a:p>
          </p:txBody>
        </p:sp>
      </p:grpSp>
      <p:sp>
        <p:nvSpPr>
          <p:cNvPr id="109634" name="Text Box 66"/>
          <p:cNvSpPr txBox="1">
            <a:spLocks noChangeArrowheads="1"/>
          </p:cNvSpPr>
          <p:nvPr/>
        </p:nvSpPr>
        <p:spPr bwMode="auto">
          <a:xfrm>
            <a:off x="0" y="5760000"/>
            <a:ext cx="9144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tabLst>
                <a:tab pos="4114800" algn="l"/>
              </a:tabLst>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tabLst>
                <a:tab pos="4114800" algn="l"/>
              </a:tabLst>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tabLst>
                <a:tab pos="4114800" algn="l"/>
              </a:tabLst>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tabLst>
                <a:tab pos="4114800" algn="l"/>
              </a:tabLst>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tabLst>
                <a:tab pos="4114800" algn="l"/>
              </a:tabLst>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tabLst>
                <a:tab pos="4114800" algn="l"/>
              </a:tabLst>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tabLst>
                <a:tab pos="4114800" algn="l"/>
              </a:tabLst>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tabLst>
                <a:tab pos="4114800" algn="l"/>
              </a:tabLst>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tabLst>
                <a:tab pos="4114800" algn="l"/>
              </a:tabLst>
              <a:defRPr sz="2000">
                <a:solidFill>
                  <a:schemeClr val="tx1"/>
                </a:solidFill>
                <a:latin typeface="Verdana" pitchFamily="34" charset="0"/>
                <a:cs typeface="Arial" charset="0"/>
              </a:defRPr>
            </a:lvl9pPr>
          </a:lstStyle>
          <a:p>
            <a:pPr eaLnBrk="1" hangingPunct="1">
              <a:spcBef>
                <a:spcPct val="0"/>
              </a:spcBef>
              <a:buClrTx/>
              <a:buSzTx/>
              <a:buFontTx/>
              <a:buNone/>
              <a:defRPr/>
            </a:pPr>
            <a:r>
              <a:rPr lang="en-US" altLang="en-US" sz="1000" dirty="0" smtClean="0">
                <a:solidFill>
                  <a:schemeClr val="bg1"/>
                </a:solidFill>
                <a:latin typeface="Arial Rounded MT Bold" panose="020F0704030504030204" pitchFamily="34" charset="0"/>
              </a:rPr>
              <a:t>COPYRIGHT © 2005 THE BOEING COMPANY</a:t>
            </a:r>
          </a:p>
        </p:txBody>
      </p:sp>
      <p:grpSp>
        <p:nvGrpSpPr>
          <p:cNvPr id="65" name="Group 64"/>
          <p:cNvGrpSpPr>
            <a:grpSpLocks noChangeAspect="1"/>
          </p:cNvGrpSpPr>
          <p:nvPr/>
        </p:nvGrpSpPr>
        <p:grpSpPr bwMode="auto">
          <a:xfrm>
            <a:off x="144000" y="144000"/>
            <a:ext cx="1440001" cy="720000"/>
            <a:chOff x="972000" y="1008000"/>
            <a:chExt cx="2016000" cy="1008000"/>
          </a:xfrm>
        </p:grpSpPr>
        <p:pic>
          <p:nvPicPr>
            <p:cNvPr id="40995"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Rectangle 66"/>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68"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a:solidFill>
                  <a:schemeClr val="bg1"/>
                </a:solidFill>
                <a:latin typeface="Arial Rounded MT Bold" panose="020F0704030504030204" pitchFamily="34" charset="0"/>
              </a:rPr>
              <a:t>Aerospace Industry Over the Years</a:t>
            </a:r>
          </a:p>
        </p:txBody>
      </p:sp>
      <p:sp>
        <p:nvSpPr>
          <p:cNvPr id="109585" name="Text Box 17"/>
          <p:cNvSpPr txBox="1">
            <a:spLocks noChangeArrowheads="1"/>
          </p:cNvSpPr>
          <p:nvPr/>
        </p:nvSpPr>
        <p:spPr bwMode="auto">
          <a:xfrm>
            <a:off x="576000" y="1728000"/>
            <a:ext cx="864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ct val="50000"/>
              </a:spcBef>
              <a:buClrTx/>
              <a:buSzTx/>
              <a:buFontTx/>
              <a:buNone/>
              <a:defRPr/>
            </a:pPr>
            <a:r>
              <a:rPr lang="en-US" altLang="en-US" sz="2000" dirty="0" smtClean="0">
                <a:solidFill>
                  <a:schemeClr val="bg1"/>
                </a:solidFill>
                <a:latin typeface="Arial Rounded MT Bold" panose="020F0704030504030204" pitchFamily="34" charset="0"/>
              </a:rPr>
              <a:t>1969</a:t>
            </a:r>
            <a:endParaRPr lang="en-GB" altLang="en-US" sz="2000" dirty="0" smtClean="0">
              <a:solidFill>
                <a:schemeClr val="bg1"/>
              </a:solidFill>
              <a:latin typeface="Arial Rounded MT Bold" panose="020F0704030504030204" pitchFamily="34" charset="0"/>
            </a:endParaRPr>
          </a:p>
        </p:txBody>
      </p:sp>
      <p:sp>
        <p:nvSpPr>
          <p:cNvPr id="109597" name="Text Box 29"/>
          <p:cNvSpPr txBox="1">
            <a:spLocks noChangeArrowheads="1"/>
          </p:cNvSpPr>
          <p:nvPr/>
        </p:nvSpPr>
        <p:spPr bwMode="auto">
          <a:xfrm>
            <a:off x="2700000" y="1728000"/>
            <a:ext cx="864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ct val="50000"/>
              </a:spcBef>
              <a:buClrTx/>
              <a:buSzTx/>
              <a:buFontTx/>
              <a:buNone/>
              <a:defRPr/>
            </a:pPr>
            <a:r>
              <a:rPr lang="en-US" altLang="en-US" sz="2000" dirty="0" smtClean="0">
                <a:solidFill>
                  <a:schemeClr val="bg1"/>
                </a:solidFill>
                <a:latin typeface="Arial Rounded MT Bold" panose="020F0704030504030204" pitchFamily="34" charset="0"/>
              </a:rPr>
              <a:t>1982</a:t>
            </a:r>
            <a:endParaRPr lang="en-GB" altLang="en-US" sz="2000" dirty="0" smtClean="0">
              <a:solidFill>
                <a:schemeClr val="bg1"/>
              </a:solidFill>
              <a:latin typeface="Arial Rounded MT Bold" panose="020F0704030504030204" pitchFamily="34" charset="0"/>
            </a:endParaRPr>
          </a:p>
        </p:txBody>
      </p:sp>
      <p:sp>
        <p:nvSpPr>
          <p:cNvPr id="109609" name="Text Box 41"/>
          <p:cNvSpPr txBox="1">
            <a:spLocks noChangeArrowheads="1"/>
          </p:cNvSpPr>
          <p:nvPr/>
        </p:nvSpPr>
        <p:spPr bwMode="auto">
          <a:xfrm>
            <a:off x="4824000" y="1728000"/>
            <a:ext cx="864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ct val="50000"/>
              </a:spcBef>
              <a:buClrTx/>
              <a:buSzTx/>
              <a:buFontTx/>
              <a:buNone/>
              <a:defRPr/>
            </a:pPr>
            <a:r>
              <a:rPr lang="en-US" altLang="en-US" sz="2000" dirty="0" smtClean="0">
                <a:solidFill>
                  <a:schemeClr val="bg1"/>
                </a:solidFill>
                <a:latin typeface="Arial Rounded MT Bold" panose="020F0704030504030204" pitchFamily="34" charset="0"/>
              </a:rPr>
              <a:t>1993</a:t>
            </a:r>
            <a:endParaRPr lang="en-GB" altLang="en-US" sz="2000" dirty="0" smtClean="0">
              <a:solidFill>
                <a:schemeClr val="bg1"/>
              </a:solidFill>
              <a:latin typeface="Arial Rounded MT Bold" panose="020F0704030504030204" pitchFamily="34" charset="0"/>
            </a:endParaRPr>
          </a:p>
        </p:txBody>
      </p:sp>
      <p:sp>
        <p:nvSpPr>
          <p:cNvPr id="109621" name="Text Box 53"/>
          <p:cNvSpPr txBox="1">
            <a:spLocks noChangeArrowheads="1"/>
          </p:cNvSpPr>
          <p:nvPr/>
        </p:nvSpPr>
        <p:spPr bwMode="auto">
          <a:xfrm>
            <a:off x="6948000" y="1728000"/>
            <a:ext cx="864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ct val="50000"/>
              </a:spcBef>
              <a:buClrTx/>
              <a:buSzTx/>
              <a:buFontTx/>
              <a:buNone/>
              <a:defRPr/>
            </a:pPr>
            <a:r>
              <a:rPr lang="en-US" altLang="en-US" sz="2000" dirty="0" smtClean="0">
                <a:solidFill>
                  <a:schemeClr val="bg1"/>
                </a:solidFill>
                <a:latin typeface="Arial Rounded MT Bold" panose="020F0704030504030204" pitchFamily="34" charset="0"/>
              </a:rPr>
              <a:t>2005</a:t>
            </a:r>
            <a:endParaRPr lang="en-GB" altLang="en-US" sz="2000" dirty="0" smtClean="0">
              <a:solidFill>
                <a:schemeClr val="bg1"/>
              </a:solidFill>
              <a:latin typeface="Arial Rounded MT Bold" panose="020F0704030504030204" pitchFamily="34" charset="0"/>
            </a:endParaRPr>
          </a:p>
        </p:txBody>
      </p:sp>
      <p:sp>
        <p:nvSpPr>
          <p:cNvPr id="153" name="Text Box 17"/>
          <p:cNvSpPr txBox="1">
            <a:spLocks noChangeArrowheads="1"/>
          </p:cNvSpPr>
          <p:nvPr/>
        </p:nvSpPr>
        <p:spPr bwMode="auto">
          <a:xfrm>
            <a:off x="1368000" y="2016000"/>
            <a:ext cx="720000" cy="288000"/>
          </a:xfrm>
          <a:prstGeom prst="rect">
            <a:avLst/>
          </a:prstGeom>
          <a:noFill/>
          <a:ln>
            <a:noFill/>
          </a:ln>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ct val="50000"/>
              </a:spcBef>
              <a:buClrTx/>
              <a:buSzTx/>
              <a:buFontTx/>
              <a:buNone/>
              <a:defRPr/>
            </a:pPr>
            <a:r>
              <a:rPr lang="en-GB" altLang="en-US" sz="2000" dirty="0" smtClean="0">
                <a:solidFill>
                  <a:schemeClr val="bg1"/>
                </a:solidFill>
                <a:latin typeface="Arial Rounded MT Bold" panose="020F0704030504030204" pitchFamily="34" charset="0"/>
              </a:rPr>
              <a:t>1%</a:t>
            </a:r>
          </a:p>
        </p:txBody>
      </p:sp>
      <p:sp>
        <p:nvSpPr>
          <p:cNvPr id="154" name="Text Box 29"/>
          <p:cNvSpPr txBox="1">
            <a:spLocks noChangeArrowheads="1"/>
          </p:cNvSpPr>
          <p:nvPr/>
        </p:nvSpPr>
        <p:spPr bwMode="auto">
          <a:xfrm>
            <a:off x="3492000" y="2016000"/>
            <a:ext cx="720000" cy="288000"/>
          </a:xfrm>
          <a:prstGeom prst="rect">
            <a:avLst/>
          </a:prstGeom>
          <a:noFill/>
          <a:ln>
            <a:noFill/>
          </a:ln>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ct val="50000"/>
              </a:spcBef>
              <a:buClrTx/>
              <a:buSzTx/>
              <a:buFontTx/>
              <a:buNone/>
              <a:defRPr/>
            </a:pPr>
            <a:r>
              <a:rPr lang="en-US" altLang="en-US" sz="2000" dirty="0" smtClean="0">
                <a:solidFill>
                  <a:schemeClr val="bg1"/>
                </a:solidFill>
                <a:latin typeface="Arial Rounded MT Bold" panose="020F0704030504030204" pitchFamily="34" charset="0"/>
              </a:rPr>
              <a:t>3%</a:t>
            </a:r>
            <a:endParaRPr lang="en-GB" altLang="en-US" sz="2000" dirty="0" smtClean="0">
              <a:solidFill>
                <a:schemeClr val="bg1"/>
              </a:solidFill>
              <a:latin typeface="Arial Rounded MT Bold" panose="020F0704030504030204" pitchFamily="34" charset="0"/>
            </a:endParaRPr>
          </a:p>
        </p:txBody>
      </p:sp>
      <p:sp>
        <p:nvSpPr>
          <p:cNvPr id="155" name="Text Box 41"/>
          <p:cNvSpPr txBox="1">
            <a:spLocks noChangeArrowheads="1"/>
          </p:cNvSpPr>
          <p:nvPr/>
        </p:nvSpPr>
        <p:spPr bwMode="auto">
          <a:xfrm>
            <a:off x="5616000" y="2016000"/>
            <a:ext cx="720000" cy="288000"/>
          </a:xfrm>
          <a:prstGeom prst="rect">
            <a:avLst/>
          </a:prstGeom>
          <a:noFill/>
          <a:ln>
            <a:noFill/>
          </a:ln>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ct val="50000"/>
              </a:spcBef>
              <a:buClrTx/>
              <a:buSzTx/>
              <a:buFontTx/>
              <a:buNone/>
              <a:defRPr/>
            </a:pPr>
            <a:r>
              <a:rPr lang="en-US" altLang="en-US" sz="2000" dirty="0" smtClean="0">
                <a:solidFill>
                  <a:schemeClr val="bg1"/>
                </a:solidFill>
                <a:latin typeface="Arial Rounded MT Bold" panose="020F0704030504030204" pitchFamily="34" charset="0"/>
              </a:rPr>
              <a:t>11%</a:t>
            </a:r>
            <a:endParaRPr lang="en-GB" altLang="en-US" sz="2000" dirty="0" smtClean="0">
              <a:solidFill>
                <a:schemeClr val="bg1"/>
              </a:solidFill>
              <a:latin typeface="Arial Rounded MT Bold" panose="020F0704030504030204" pitchFamily="34" charset="0"/>
            </a:endParaRPr>
          </a:p>
        </p:txBody>
      </p:sp>
      <p:grpSp>
        <p:nvGrpSpPr>
          <p:cNvPr id="109615" name="Group 109614"/>
          <p:cNvGrpSpPr/>
          <p:nvPr/>
        </p:nvGrpSpPr>
        <p:grpSpPr>
          <a:xfrm>
            <a:off x="2556000" y="4752000"/>
            <a:ext cx="1872000" cy="900000"/>
            <a:chOff x="-2520000" y="3600000"/>
            <a:chExt cx="1872000" cy="900000"/>
          </a:xfrm>
        </p:grpSpPr>
        <p:pic>
          <p:nvPicPr>
            <p:cNvPr id="41016" name="Picture 33" descr="boeing 767"/>
            <p:cNvPicPr>
              <a:picLocks noChangeArrowheads="1"/>
            </p:cNvPicPr>
            <p:nvPr/>
          </p:nvPicPr>
          <p:blipFill>
            <a:blip r:embed="rId7" cstate="print">
              <a:extLst>
                <a:ext uri="{BEBA8EAE-BF5A-486C-A8C5-ECC9F3942E4B}">
                  <a14:imgProps xmlns:a14="http://schemas.microsoft.com/office/drawing/2010/main">
                    <a14:imgLayer r:embed="rId8">
                      <a14:imgEffect>
                        <a14:brightnessContrast bright="15000" contrast="10000"/>
                      </a14:imgEffect>
                    </a14:imgLayer>
                  </a14:imgProps>
                </a:ext>
                <a:ext uri="{28A0092B-C50C-407E-A947-70E740481C1C}">
                  <a14:useLocalDpi xmlns:a14="http://schemas.microsoft.com/office/drawing/2010/main" val="0"/>
                </a:ext>
              </a:extLst>
            </a:blip>
            <a:srcRect/>
            <a:stretch>
              <a:fillRect/>
            </a:stretch>
          </p:blipFill>
          <p:spPr bwMode="auto">
            <a:xfrm>
              <a:off x="-2520000" y="3600000"/>
              <a:ext cx="1872000" cy="900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58" name="Text Box 29"/>
            <p:cNvSpPr txBox="1">
              <a:spLocks noChangeArrowheads="1"/>
            </p:cNvSpPr>
            <p:nvPr/>
          </p:nvSpPr>
          <p:spPr bwMode="auto">
            <a:xfrm>
              <a:off x="-2520000" y="3600000"/>
              <a:ext cx="1872000"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108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spcBef>
                  <a:spcPct val="50000"/>
                </a:spcBef>
                <a:buClrTx/>
                <a:buSzTx/>
                <a:buFontTx/>
                <a:buNone/>
                <a:defRPr/>
              </a:pPr>
              <a:r>
                <a:rPr lang="en-US" altLang="en-US" sz="1100" i="1" dirty="0" smtClean="0">
                  <a:solidFill>
                    <a:srgbClr val="000066"/>
                  </a:solidFill>
                  <a:latin typeface="Arial Rounded MT Bold" panose="020F0704030504030204" pitchFamily="34" charset="0"/>
                </a:rPr>
                <a:t>Boeing 757 / 767</a:t>
              </a:r>
              <a:endParaRPr lang="en-GB" altLang="en-US" sz="1100" i="1" dirty="0" smtClean="0">
                <a:solidFill>
                  <a:srgbClr val="000066"/>
                </a:solidFill>
                <a:latin typeface="Arial Rounded MT Bold" panose="020F0704030504030204" pitchFamily="34" charset="0"/>
              </a:endParaRPr>
            </a:p>
          </p:txBody>
        </p:sp>
      </p:grpSp>
      <p:sp>
        <p:nvSpPr>
          <p:cNvPr id="109574" name="Text Box 6"/>
          <p:cNvSpPr txBox="1">
            <a:spLocks noChangeArrowheads="1"/>
          </p:cNvSpPr>
          <p:nvPr/>
        </p:nvSpPr>
        <p:spPr bwMode="auto">
          <a:xfrm>
            <a:off x="7056000" y="1152000"/>
            <a:ext cx="1368000" cy="288000"/>
          </a:xfrm>
          <a:prstGeom prst="rect">
            <a:avLst/>
          </a:prstGeom>
          <a:solidFill>
            <a:srgbClr val="CCECFF"/>
          </a:solidFill>
          <a:ln w="9525">
            <a:solidFill>
              <a:schemeClr val="bg1"/>
            </a:solidFill>
            <a:round/>
            <a:headEnd/>
            <a:tailEnd/>
          </a:ln>
          <a:extLst/>
        </p:spPr>
        <p:txBody>
          <a:bodyPr wrap="none" lIns="72000" tIns="72000" rIns="72000" bIns="72000" anchor="ctr" anchorCtr="1"/>
          <a:lstStyle>
            <a:defPPr>
              <a:defRPr lang="en-GB"/>
            </a:defPPr>
            <a:lvl1pPr>
              <a:defRPr sz="1400">
                <a:solidFill>
                  <a:srgbClr val="000066"/>
                </a:solidFill>
                <a:latin typeface="Arial Rounded MT Bold" panose="020F0704030504030204" pitchFamily="34" charset="0"/>
              </a:defRPr>
            </a:lvl1pPr>
          </a:lstStyle>
          <a:p>
            <a:r>
              <a:rPr lang="en-US" altLang="en-US" sz="1200" i="1" dirty="0"/>
              <a:t>Composites</a:t>
            </a:r>
          </a:p>
        </p:txBody>
      </p:sp>
      <p:sp>
        <p:nvSpPr>
          <p:cNvPr id="109577" name="Text Box 9"/>
          <p:cNvSpPr txBox="1">
            <a:spLocks noChangeArrowheads="1"/>
          </p:cNvSpPr>
          <p:nvPr/>
        </p:nvSpPr>
        <p:spPr bwMode="auto">
          <a:xfrm>
            <a:off x="2304000" y="1152000"/>
            <a:ext cx="1368000" cy="288000"/>
          </a:xfrm>
          <a:prstGeom prst="rect">
            <a:avLst/>
          </a:prstGeom>
          <a:solidFill>
            <a:srgbClr val="3333FF"/>
          </a:solidFill>
          <a:ln w="6350" cap="flat" cmpd="sng" algn="ctr">
            <a:solidFill>
              <a:schemeClr val="bg1"/>
            </a:solidFill>
            <a:prstDash val="solid"/>
            <a:round/>
            <a:headEnd type="none" w="med" len="med"/>
            <a:tailEnd type="none" w="med" len="med"/>
          </a:ln>
          <a:effectLst/>
          <a:extLst/>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defPPr>
              <a:defRPr lang="en-GB"/>
            </a:defPPr>
            <a:lvl1pPr>
              <a:defRPr sz="1400" i="1">
                <a:solidFill>
                  <a:srgbClr val="000066"/>
                </a:solidFill>
                <a:latin typeface="Arial Rounded MT Bold" panose="020F0704030504030204" pitchFamily="34" charset="0"/>
              </a:defRPr>
            </a:lvl1pPr>
          </a:lstStyle>
          <a:p>
            <a:r>
              <a:rPr lang="en-US" altLang="en-US" sz="1200" dirty="0">
                <a:solidFill>
                  <a:srgbClr val="FFFFFF"/>
                </a:solidFill>
              </a:rPr>
              <a:t>Steel</a:t>
            </a:r>
          </a:p>
        </p:txBody>
      </p:sp>
      <p:sp>
        <p:nvSpPr>
          <p:cNvPr id="109578" name="Text Box 10"/>
          <p:cNvSpPr txBox="1">
            <a:spLocks noChangeArrowheads="1"/>
          </p:cNvSpPr>
          <p:nvPr/>
        </p:nvSpPr>
        <p:spPr bwMode="auto">
          <a:xfrm>
            <a:off x="3888000" y="1152000"/>
            <a:ext cx="1368000" cy="288000"/>
          </a:xfrm>
          <a:prstGeom prst="rect">
            <a:avLst/>
          </a:prstGeom>
          <a:solidFill>
            <a:srgbClr val="6699FF"/>
          </a:solidFill>
          <a:ln w="6350" cap="flat" cmpd="sng" algn="ctr">
            <a:solidFill>
              <a:schemeClr val="bg1"/>
            </a:solidFill>
            <a:prstDash val="solid"/>
            <a:round/>
            <a:headEnd type="none" w="med" len="med"/>
            <a:tailEnd type="none" w="med" len="med"/>
          </a:ln>
          <a:effectLst/>
          <a:extLst/>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defPPr>
              <a:defRPr lang="en-GB"/>
            </a:defPPr>
            <a:lvl1pPr>
              <a:defRPr sz="1400" i="1">
                <a:solidFill>
                  <a:srgbClr val="000066"/>
                </a:solidFill>
                <a:latin typeface="Arial Rounded MT Bold" panose="020F0704030504030204" pitchFamily="34" charset="0"/>
              </a:defRPr>
            </a:lvl1pPr>
          </a:lstStyle>
          <a:p>
            <a:r>
              <a:rPr lang="en-US" altLang="en-US" sz="1200" dirty="0">
                <a:solidFill>
                  <a:schemeClr val="bg1"/>
                </a:solidFill>
              </a:rPr>
              <a:t>Titanium</a:t>
            </a:r>
          </a:p>
        </p:txBody>
      </p:sp>
      <p:sp>
        <p:nvSpPr>
          <p:cNvPr id="109580" name="Text Box 12"/>
          <p:cNvSpPr txBox="1">
            <a:spLocks noChangeArrowheads="1"/>
          </p:cNvSpPr>
          <p:nvPr/>
        </p:nvSpPr>
        <p:spPr bwMode="auto">
          <a:xfrm>
            <a:off x="5472000" y="1152000"/>
            <a:ext cx="1368000" cy="288000"/>
          </a:xfrm>
          <a:prstGeom prst="rect">
            <a:avLst/>
          </a:prstGeom>
          <a:gradFill flip="none" rotWithShape="1">
            <a:gsLst>
              <a:gs pos="10000">
                <a:schemeClr val="bg1">
                  <a:lumMod val="75000"/>
                </a:schemeClr>
              </a:gs>
              <a:gs pos="50000">
                <a:schemeClr val="bg1"/>
              </a:gs>
              <a:gs pos="90000">
                <a:schemeClr val="bg1">
                  <a:lumMod val="75000"/>
                </a:schemeClr>
              </a:gs>
            </a:gsLst>
            <a:lin ang="8100000" scaled="1"/>
            <a:tileRect/>
          </a:gradFill>
          <a:ln w="63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defPPr>
              <a:defRPr lang="en-GB"/>
            </a:defPPr>
            <a:lvl1pPr>
              <a:defRPr>
                <a:solidFill>
                  <a:srgbClr val="000066"/>
                </a:solidFill>
                <a:latin typeface="Arial Rounded MT Bold" panose="020F0704030504030204" pitchFamily="34" charset="0"/>
              </a:defRPr>
            </a:lvl1pPr>
          </a:lstStyle>
          <a:p>
            <a:r>
              <a:rPr lang="en-GB" altLang="en-US" sz="1200" i="1" dirty="0"/>
              <a:t>Aluminium</a:t>
            </a:r>
            <a:endParaRPr lang="en-GB" altLang="en-US" i="1" dirty="0"/>
          </a:p>
        </p:txBody>
      </p:sp>
      <p:sp>
        <p:nvSpPr>
          <p:cNvPr id="109583" name="Text Box 15"/>
          <p:cNvSpPr txBox="1">
            <a:spLocks noChangeArrowheads="1"/>
          </p:cNvSpPr>
          <p:nvPr/>
        </p:nvSpPr>
        <p:spPr bwMode="auto">
          <a:xfrm>
            <a:off x="720000" y="1152000"/>
            <a:ext cx="1368000" cy="288000"/>
          </a:xfrm>
          <a:prstGeom prst="rect">
            <a:avLst/>
          </a:prstGeom>
          <a:solidFill>
            <a:srgbClr val="000066"/>
          </a:solidFill>
          <a:ln w="9525" cap="flat" cmpd="sng" algn="ctr">
            <a:solidFill>
              <a:schemeClr val="bg1"/>
            </a:solidFill>
            <a:prstDash val="solid"/>
            <a:round/>
            <a:headEnd type="none" w="med" len="med"/>
            <a:tailEnd type="none" w="med" len="med"/>
          </a:ln>
          <a:effectLst/>
          <a:extLst/>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defPPr>
              <a:defRPr lang="en-GB"/>
            </a:defPPr>
            <a:lvl1pPr>
              <a:defRPr sz="1400" i="1">
                <a:solidFill>
                  <a:srgbClr val="000066"/>
                </a:solidFill>
                <a:latin typeface="Arial Rounded MT Bold" panose="020F0704030504030204" pitchFamily="34" charset="0"/>
              </a:defRPr>
            </a:lvl1pPr>
          </a:lstStyle>
          <a:p>
            <a:r>
              <a:rPr lang="en-US" altLang="en-US" sz="1200" dirty="0">
                <a:solidFill>
                  <a:srgbClr val="FFFFFF"/>
                </a:solidFill>
              </a:rPr>
              <a:t>Miscellaneous</a:t>
            </a:r>
          </a:p>
        </p:txBody>
      </p:sp>
      <p:cxnSp>
        <p:nvCxnSpPr>
          <p:cNvPr id="109573" name="Straight Connector 109572"/>
          <p:cNvCxnSpPr/>
          <p:nvPr/>
        </p:nvCxnSpPr>
        <p:spPr>
          <a:xfrm>
            <a:off x="2196000" y="1080000"/>
            <a:ext cx="0" cy="43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587" name="Straight Connector 109586"/>
          <p:cNvCxnSpPr/>
          <p:nvPr/>
        </p:nvCxnSpPr>
        <p:spPr>
          <a:xfrm>
            <a:off x="3780000" y="1080000"/>
            <a:ext cx="0" cy="43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589" name="Straight Connector 109588"/>
          <p:cNvCxnSpPr/>
          <p:nvPr/>
        </p:nvCxnSpPr>
        <p:spPr>
          <a:xfrm>
            <a:off x="5364000" y="1080000"/>
            <a:ext cx="3312" cy="43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591" name="Straight Connector 109590"/>
          <p:cNvCxnSpPr/>
          <p:nvPr/>
        </p:nvCxnSpPr>
        <p:spPr>
          <a:xfrm>
            <a:off x="6948000" y="1080000"/>
            <a:ext cx="0" cy="43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593" name="Straight Connector 109592"/>
          <p:cNvCxnSpPr/>
          <p:nvPr/>
        </p:nvCxnSpPr>
        <p:spPr>
          <a:xfrm>
            <a:off x="2196000" y="1512000"/>
            <a:ext cx="158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596" name="Straight Connector 109595"/>
          <p:cNvCxnSpPr/>
          <p:nvPr/>
        </p:nvCxnSpPr>
        <p:spPr>
          <a:xfrm>
            <a:off x="3780000" y="1080000"/>
            <a:ext cx="158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599" name="Straight Connector 109598"/>
          <p:cNvCxnSpPr/>
          <p:nvPr/>
        </p:nvCxnSpPr>
        <p:spPr>
          <a:xfrm>
            <a:off x="5364000" y="1512000"/>
            <a:ext cx="158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612000" y="1080000"/>
            <a:ext cx="158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12000" y="1080000"/>
            <a:ext cx="0" cy="43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948000" y="1080000"/>
            <a:ext cx="158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532000" y="1080000"/>
            <a:ext cx="0" cy="43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803487" y="2628000"/>
            <a:ext cx="1872513" cy="1873303"/>
            <a:chOff x="6803487" y="2628000"/>
            <a:chExt cx="1872513" cy="1873303"/>
          </a:xfrm>
        </p:grpSpPr>
        <p:sp>
          <p:nvSpPr>
            <p:cNvPr id="93" name="Chord 92"/>
            <p:cNvSpPr>
              <a:spLocks/>
            </p:cNvSpPr>
            <p:nvPr/>
          </p:nvSpPr>
          <p:spPr bwMode="auto">
            <a:xfrm rot="13620000">
              <a:off x="6803487" y="2628000"/>
              <a:ext cx="1872000" cy="1872000"/>
            </a:xfrm>
            <a:prstGeom prst="chord">
              <a:avLst>
                <a:gd name="adj1" fmla="val 2594039"/>
                <a:gd name="adj2" fmla="val 13361171"/>
              </a:avLst>
            </a:prstGeom>
            <a:solidFill>
              <a:srgbClr val="CCECFF"/>
            </a:solidFill>
            <a:ln w="9525">
              <a:noFill/>
              <a:round/>
              <a:headEnd/>
              <a:tailEnd/>
            </a:ln>
          </p:spPr>
          <p:txBody>
            <a:bodyPr wrap="none" anchor="ctr"/>
            <a:lstStyle/>
            <a:p>
              <a:endParaRPr lang="en-GB">
                <a:solidFill>
                  <a:srgbClr val="000066"/>
                </a:solidFill>
                <a:latin typeface="Arial Rounded MT Bold" panose="020F0704030504030204" pitchFamily="34" charset="0"/>
              </a:endParaRPr>
            </a:p>
          </p:txBody>
        </p:sp>
        <p:grpSp>
          <p:nvGrpSpPr>
            <p:cNvPr id="4" name="Group 3"/>
            <p:cNvGrpSpPr/>
            <p:nvPr/>
          </p:nvGrpSpPr>
          <p:grpSpPr>
            <a:xfrm>
              <a:off x="6803999" y="2629303"/>
              <a:ext cx="1872001" cy="1872000"/>
              <a:chOff x="6803999" y="2629303"/>
              <a:chExt cx="1872001" cy="1872000"/>
            </a:xfrm>
          </p:grpSpPr>
          <p:sp>
            <p:nvSpPr>
              <p:cNvPr id="94" name="Pie 93"/>
              <p:cNvSpPr>
                <a:spLocks/>
              </p:cNvSpPr>
              <p:nvPr/>
            </p:nvSpPr>
            <p:spPr bwMode="auto">
              <a:xfrm>
                <a:off x="6804000" y="2629303"/>
                <a:ext cx="1872000" cy="1872000"/>
              </a:xfrm>
              <a:prstGeom prst="pie">
                <a:avLst>
                  <a:gd name="adj1" fmla="val 14592409"/>
                  <a:gd name="adj2" fmla="val 16200000"/>
                </a:avLst>
              </a:prstGeom>
              <a:solidFill>
                <a:srgbClr val="000066"/>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66"/>
                  </a:solidFill>
                  <a:effectLst/>
                  <a:latin typeface="Arial Rounded MT Bold" panose="020F0704030504030204" pitchFamily="34" charset="0"/>
                </a:endParaRPr>
              </a:p>
            </p:txBody>
          </p:sp>
          <p:sp>
            <p:nvSpPr>
              <p:cNvPr id="95" name="Pie 94"/>
              <p:cNvSpPr>
                <a:spLocks/>
              </p:cNvSpPr>
              <p:nvPr/>
            </p:nvSpPr>
            <p:spPr bwMode="auto">
              <a:xfrm>
                <a:off x="6804000" y="2629303"/>
                <a:ext cx="1872000" cy="1872000"/>
              </a:xfrm>
              <a:prstGeom prst="pie">
                <a:avLst>
                  <a:gd name="adj1" fmla="val 12756320"/>
                  <a:gd name="adj2" fmla="val 14594915"/>
                </a:avLst>
              </a:prstGeom>
              <a:solidFill>
                <a:srgbClr val="3366FF"/>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66"/>
                  </a:solidFill>
                  <a:effectLst/>
                  <a:latin typeface="Arial Rounded MT Bold" panose="020F0704030504030204" pitchFamily="34" charset="0"/>
                </a:endParaRPr>
              </a:p>
            </p:txBody>
          </p:sp>
          <p:sp>
            <p:nvSpPr>
              <p:cNvPr id="96" name="Pie 95"/>
              <p:cNvSpPr>
                <a:spLocks/>
              </p:cNvSpPr>
              <p:nvPr/>
            </p:nvSpPr>
            <p:spPr bwMode="auto">
              <a:xfrm>
                <a:off x="6804000" y="2629303"/>
                <a:ext cx="1872000" cy="1872000"/>
              </a:xfrm>
              <a:prstGeom prst="pie">
                <a:avLst>
                  <a:gd name="adj1" fmla="val 10246705"/>
                  <a:gd name="adj2" fmla="val 12784216"/>
                </a:avLst>
              </a:prstGeom>
              <a:solidFill>
                <a:srgbClr val="6699FF"/>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66"/>
                  </a:solidFill>
                  <a:effectLst/>
                  <a:latin typeface="Arial Rounded MT Bold" panose="020F0704030504030204" pitchFamily="34" charset="0"/>
                </a:endParaRPr>
              </a:p>
            </p:txBody>
          </p:sp>
          <p:sp>
            <p:nvSpPr>
              <p:cNvPr id="97" name="Pie 96"/>
              <p:cNvSpPr>
                <a:spLocks/>
              </p:cNvSpPr>
              <p:nvPr/>
            </p:nvSpPr>
            <p:spPr bwMode="auto">
              <a:xfrm>
                <a:off x="6804000" y="2629303"/>
                <a:ext cx="1872000" cy="1872000"/>
              </a:xfrm>
              <a:prstGeom prst="pie">
                <a:avLst>
                  <a:gd name="adj1" fmla="val 5400885"/>
                  <a:gd name="adj2" fmla="val 10250462"/>
                </a:avLst>
              </a:prstGeom>
              <a:gradFill flip="none" rotWithShape="1">
                <a:gsLst>
                  <a:gs pos="10000">
                    <a:schemeClr val="bg1">
                      <a:lumMod val="75000"/>
                    </a:schemeClr>
                  </a:gs>
                  <a:gs pos="50000">
                    <a:schemeClr val="bg1"/>
                  </a:gs>
                  <a:gs pos="90000">
                    <a:schemeClr val="bg1">
                      <a:lumMod val="75000"/>
                    </a:schemeClr>
                  </a:gs>
                </a:gsLst>
                <a:lin ang="13500000" scaled="1"/>
                <a:tileRect/>
              </a:gra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66"/>
                  </a:solidFill>
                  <a:latin typeface="Arial Rounded MT Bold" panose="020F0704030504030204" pitchFamily="34" charset="0"/>
                </a:endParaRPr>
              </a:p>
            </p:txBody>
          </p:sp>
          <p:sp>
            <p:nvSpPr>
              <p:cNvPr id="98" name="Oval 97"/>
              <p:cNvSpPr>
                <a:spLocks/>
              </p:cNvSpPr>
              <p:nvPr/>
            </p:nvSpPr>
            <p:spPr bwMode="auto">
              <a:xfrm>
                <a:off x="6803999" y="2629303"/>
                <a:ext cx="1872000" cy="1872000"/>
              </a:xfrm>
              <a:prstGeom prst="ellipse">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66"/>
                  </a:solidFill>
                  <a:effectLst/>
                  <a:latin typeface="Arial Rounded MT Bold" panose="020F0704030504030204" pitchFamily="34" charset="0"/>
                </a:endParaRPr>
              </a:p>
            </p:txBody>
          </p:sp>
        </p:grpSp>
      </p:grpSp>
      <p:grpSp>
        <p:nvGrpSpPr>
          <p:cNvPr id="109571" name="Group 109570"/>
          <p:cNvGrpSpPr/>
          <p:nvPr/>
        </p:nvGrpSpPr>
        <p:grpSpPr>
          <a:xfrm>
            <a:off x="431999" y="2628000"/>
            <a:ext cx="1872001" cy="1872000"/>
            <a:chOff x="431999" y="2736000"/>
            <a:chExt cx="1872001" cy="1872000"/>
          </a:xfrm>
        </p:grpSpPr>
        <p:sp>
          <p:nvSpPr>
            <p:cNvPr id="78" name="Pie 77"/>
            <p:cNvSpPr>
              <a:spLocks noChangeAspect="1"/>
            </p:cNvSpPr>
            <p:nvPr/>
          </p:nvSpPr>
          <p:spPr bwMode="auto">
            <a:xfrm>
              <a:off x="435827" y="2736000"/>
              <a:ext cx="1868173" cy="1872000"/>
            </a:xfrm>
            <a:prstGeom prst="pie">
              <a:avLst>
                <a:gd name="adj1" fmla="val 15859301"/>
                <a:gd name="adj2" fmla="val 16200000"/>
              </a:avLst>
            </a:prstGeom>
            <a:solidFill>
              <a:srgbClr val="000066"/>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66"/>
                </a:solidFill>
                <a:effectLst/>
                <a:latin typeface="Arial Rounded MT Bold" panose="020F0704030504030204" pitchFamily="34" charset="0"/>
              </a:endParaRPr>
            </a:p>
          </p:txBody>
        </p:sp>
        <p:sp>
          <p:nvSpPr>
            <p:cNvPr id="79" name="Pie 78"/>
            <p:cNvSpPr>
              <a:spLocks/>
            </p:cNvSpPr>
            <p:nvPr/>
          </p:nvSpPr>
          <p:spPr bwMode="auto">
            <a:xfrm>
              <a:off x="431999" y="2736000"/>
              <a:ext cx="1872000" cy="1872000"/>
            </a:xfrm>
            <a:prstGeom prst="pie">
              <a:avLst>
                <a:gd name="adj1" fmla="val 13553180"/>
                <a:gd name="adj2" fmla="val 15544411"/>
              </a:avLst>
            </a:prstGeom>
            <a:solidFill>
              <a:srgbClr val="3366FF"/>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66"/>
                </a:solidFill>
                <a:effectLst/>
                <a:latin typeface="Arial Rounded MT Bold" panose="020F0704030504030204" pitchFamily="34" charset="0"/>
              </a:endParaRPr>
            </a:p>
          </p:txBody>
        </p:sp>
        <p:sp>
          <p:nvSpPr>
            <p:cNvPr id="81" name="Pie 80"/>
            <p:cNvSpPr>
              <a:spLocks/>
            </p:cNvSpPr>
            <p:nvPr/>
          </p:nvSpPr>
          <p:spPr bwMode="auto">
            <a:xfrm>
              <a:off x="432000" y="2736000"/>
              <a:ext cx="1872000" cy="1872000"/>
            </a:xfrm>
            <a:prstGeom prst="pie">
              <a:avLst>
                <a:gd name="adj1" fmla="val 16143034"/>
                <a:gd name="adj2" fmla="val 12229694"/>
              </a:avLst>
            </a:prstGeom>
            <a:gradFill flip="none" rotWithShape="1">
              <a:gsLst>
                <a:gs pos="10000">
                  <a:schemeClr val="bg1">
                    <a:lumMod val="75000"/>
                  </a:schemeClr>
                </a:gs>
                <a:gs pos="50000">
                  <a:schemeClr val="bg1"/>
                </a:gs>
                <a:gs pos="90000">
                  <a:schemeClr val="bg1">
                    <a:lumMod val="75000"/>
                  </a:schemeClr>
                </a:gs>
              </a:gsLst>
              <a:lin ang="18900000" scaled="1"/>
              <a:tileRect/>
            </a:gra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66"/>
                </a:solidFill>
                <a:effectLst/>
                <a:latin typeface="Arial Rounded MT Bold" panose="020F0704030504030204" pitchFamily="34" charset="0"/>
              </a:endParaRPr>
            </a:p>
          </p:txBody>
        </p:sp>
        <p:sp>
          <p:nvSpPr>
            <p:cNvPr id="80" name="Pie 79"/>
            <p:cNvSpPr>
              <a:spLocks/>
            </p:cNvSpPr>
            <p:nvPr/>
          </p:nvSpPr>
          <p:spPr bwMode="auto">
            <a:xfrm>
              <a:off x="431999" y="2736000"/>
              <a:ext cx="1872000" cy="1872000"/>
            </a:xfrm>
            <a:prstGeom prst="pie">
              <a:avLst>
                <a:gd name="adj1" fmla="val 12137252"/>
                <a:gd name="adj2" fmla="val 13593705"/>
              </a:avLst>
            </a:prstGeom>
            <a:solidFill>
              <a:srgbClr val="6699FF"/>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66"/>
                </a:solidFill>
                <a:effectLst/>
                <a:latin typeface="Arial Rounded MT Bold" panose="020F0704030504030204" pitchFamily="34" charset="0"/>
              </a:endParaRPr>
            </a:p>
          </p:txBody>
        </p:sp>
        <p:sp>
          <p:nvSpPr>
            <p:cNvPr id="40" name="Pie 39"/>
            <p:cNvSpPr>
              <a:spLocks noChangeAspect="1"/>
            </p:cNvSpPr>
            <p:nvPr/>
          </p:nvSpPr>
          <p:spPr>
            <a:xfrm>
              <a:off x="432000" y="2736000"/>
              <a:ext cx="1872000" cy="1872000"/>
            </a:xfrm>
            <a:prstGeom prst="pie">
              <a:avLst>
                <a:gd name="adj1" fmla="val 15878365"/>
                <a:gd name="adj2" fmla="val 16158886"/>
              </a:avLst>
            </a:prstGeom>
            <a:solidFill>
              <a:srgbClr val="CCFFFF"/>
            </a:solidFill>
            <a:ln w="63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6" name="Oval 75"/>
            <p:cNvSpPr>
              <a:spLocks/>
            </p:cNvSpPr>
            <p:nvPr/>
          </p:nvSpPr>
          <p:spPr bwMode="auto">
            <a:xfrm>
              <a:off x="432000" y="2736000"/>
              <a:ext cx="1872000" cy="1872000"/>
            </a:xfrm>
            <a:prstGeom prst="ellipse">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66"/>
                </a:solidFill>
                <a:effectLst/>
                <a:latin typeface="Arial Rounded MT Bold" panose="020F0704030504030204" pitchFamily="34" charset="0"/>
              </a:endParaRPr>
            </a:p>
          </p:txBody>
        </p:sp>
      </p:grpSp>
      <p:cxnSp>
        <p:nvCxnSpPr>
          <p:cNvPr id="60" name="Straight Arrow Connector 59"/>
          <p:cNvCxnSpPr/>
          <p:nvPr/>
        </p:nvCxnSpPr>
        <p:spPr>
          <a:xfrm flipV="1">
            <a:off x="1319455" y="2304000"/>
            <a:ext cx="219341" cy="328429"/>
          </a:xfrm>
          <a:prstGeom prst="straightConnector1">
            <a:avLst/>
          </a:prstGeom>
          <a:ln w="12700">
            <a:solidFill>
              <a:schemeClr val="bg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09575" name="Straight Arrow Connector 109574"/>
          <p:cNvCxnSpPr/>
          <p:nvPr/>
        </p:nvCxnSpPr>
        <p:spPr>
          <a:xfrm flipV="1">
            <a:off x="3401999" y="2305624"/>
            <a:ext cx="225841" cy="326805"/>
          </a:xfrm>
          <a:prstGeom prst="straightConnector1">
            <a:avLst/>
          </a:prstGeom>
          <a:ln w="12700">
            <a:solidFill>
              <a:schemeClr val="bg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p:nvPr/>
        </p:nvCxnSpPr>
        <p:spPr>
          <a:xfrm flipV="1">
            <a:off x="5322271" y="2304000"/>
            <a:ext cx="322344" cy="364429"/>
          </a:xfrm>
          <a:prstGeom prst="straightConnector1">
            <a:avLst/>
          </a:prstGeom>
          <a:ln w="12700">
            <a:solidFill>
              <a:schemeClr val="bg1"/>
            </a:solidFill>
            <a:tailEnd type="triangle" w="sm" len="lg"/>
          </a:ln>
        </p:spPr>
        <p:style>
          <a:lnRef idx="1">
            <a:schemeClr val="accent1"/>
          </a:lnRef>
          <a:fillRef idx="0">
            <a:schemeClr val="accent1"/>
          </a:fillRef>
          <a:effectRef idx="0">
            <a:schemeClr val="accent1"/>
          </a:effectRef>
          <a:fontRef idx="minor">
            <a:schemeClr val="tx1"/>
          </a:fontRef>
        </p:style>
      </p:cxnSp>
      <p:sp>
        <p:nvSpPr>
          <p:cNvPr id="156" name="Text Box 53"/>
          <p:cNvSpPr txBox="1">
            <a:spLocks noChangeArrowheads="1"/>
          </p:cNvSpPr>
          <p:nvPr/>
        </p:nvSpPr>
        <p:spPr bwMode="auto">
          <a:xfrm>
            <a:off x="7776000" y="3312000"/>
            <a:ext cx="900000" cy="504000"/>
          </a:xfrm>
          <a:prstGeom prst="rect">
            <a:avLst/>
          </a:prstGeom>
          <a:noFill/>
          <a:ln>
            <a:noFill/>
          </a:ln>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ct val="50000"/>
              </a:spcBef>
              <a:buClrTx/>
              <a:buSzTx/>
              <a:buFontTx/>
              <a:buNone/>
              <a:defRPr/>
            </a:pPr>
            <a:r>
              <a:rPr lang="en-US" altLang="en-US" sz="2800" dirty="0" smtClean="0">
                <a:solidFill>
                  <a:srgbClr val="000066"/>
                </a:solidFill>
                <a:latin typeface="Arial Rounded MT Bold" panose="020F0704030504030204" pitchFamily="34" charset="0"/>
              </a:rPr>
              <a:t>50%</a:t>
            </a:r>
            <a:endParaRPr lang="en-GB" altLang="en-US" sz="2800" dirty="0" smtClean="0">
              <a:solidFill>
                <a:srgbClr val="000066"/>
              </a:solidFill>
              <a:latin typeface="Arial Rounded MT Bold" panose="020F0704030504030204" pitchFamily="34" charset="0"/>
            </a:endParaRPr>
          </a:p>
        </p:txBody>
      </p:sp>
      <p:grpSp>
        <p:nvGrpSpPr>
          <p:cNvPr id="109618" name="Group 109617"/>
          <p:cNvGrpSpPr/>
          <p:nvPr/>
        </p:nvGrpSpPr>
        <p:grpSpPr>
          <a:xfrm>
            <a:off x="6804000" y="4752000"/>
            <a:ext cx="1872000" cy="900000"/>
            <a:chOff x="6768000" y="5112000"/>
            <a:chExt cx="1872000" cy="900000"/>
          </a:xfrm>
        </p:grpSpPr>
        <p:pic>
          <p:nvPicPr>
            <p:cNvPr id="257" name="Picture 7"/>
            <p:cNvPicPr>
              <a:picLocks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0" contrast="6000"/>
                      </a14:imgEffect>
                    </a14:imgLayer>
                  </a14:imgProps>
                </a:ext>
                <a:ext uri="{28A0092B-C50C-407E-A947-70E740481C1C}">
                  <a14:useLocalDpi xmlns:a14="http://schemas.microsoft.com/office/drawing/2010/main" val="0"/>
                </a:ext>
              </a:extLst>
            </a:blip>
            <a:srcRect t="13240"/>
            <a:stretch/>
          </p:blipFill>
          <p:spPr bwMode="auto">
            <a:xfrm>
              <a:off x="6768000" y="5112000"/>
              <a:ext cx="1872000" cy="9000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58" name="Picture 4"/>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76000" y="5184000"/>
              <a:ext cx="1584000" cy="7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9" name="Text Box 44"/>
            <p:cNvSpPr txBox="1">
              <a:spLocks noChangeArrowheads="1"/>
            </p:cNvSpPr>
            <p:nvPr/>
          </p:nvSpPr>
          <p:spPr bwMode="auto">
            <a:xfrm>
              <a:off x="6768000" y="5112000"/>
              <a:ext cx="1872000"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108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spcBef>
                  <a:spcPct val="50000"/>
                </a:spcBef>
                <a:buClrTx/>
                <a:buSzTx/>
                <a:buFontTx/>
                <a:buNone/>
                <a:defRPr/>
              </a:pPr>
              <a:r>
                <a:rPr lang="en-US" altLang="en-US" sz="1100" i="1" dirty="0" smtClean="0">
                  <a:solidFill>
                    <a:srgbClr val="000066"/>
                  </a:solidFill>
                  <a:latin typeface="Arial Rounded MT Bold" panose="020F0704030504030204" pitchFamily="34" charset="0"/>
                </a:rPr>
                <a:t>Boeing 787</a:t>
              </a:r>
              <a:endParaRPr lang="en-GB" altLang="en-US" sz="1100" i="1" dirty="0" smtClean="0">
                <a:solidFill>
                  <a:srgbClr val="000066"/>
                </a:solidFill>
                <a:latin typeface="Arial Rounded MT Bold" panose="020F0704030504030204" pitchFamily="34" charset="0"/>
              </a:endParaRPr>
            </a:p>
          </p:txBody>
        </p:sp>
      </p:grpSp>
      <p:grpSp>
        <p:nvGrpSpPr>
          <p:cNvPr id="269" name="Group 268"/>
          <p:cNvGrpSpPr>
            <a:grpSpLocks noChangeAspect="1"/>
          </p:cNvGrpSpPr>
          <p:nvPr/>
        </p:nvGrpSpPr>
        <p:grpSpPr bwMode="auto">
          <a:xfrm>
            <a:off x="7524000" y="5976000"/>
            <a:ext cx="1440001" cy="720000"/>
            <a:chOff x="972000" y="1008000"/>
            <a:chExt cx="2016000" cy="1008000"/>
          </a:xfrm>
        </p:grpSpPr>
        <p:pic>
          <p:nvPicPr>
            <p:cNvPr id="270"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1" name="Rectangle 270"/>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72"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a:solidFill>
                  <a:schemeClr val="bg1"/>
                </a:solidFill>
                <a:latin typeface="Arial Rounded MT Bold" panose="020F0704030504030204" pitchFamily="34" charset="0"/>
              </a:rPr>
              <a:t>Aerospace Industry Over the Years</a:t>
            </a:r>
          </a:p>
        </p:txBody>
      </p:sp>
      <p:grpSp>
        <p:nvGrpSpPr>
          <p:cNvPr id="3" name="Group 2"/>
          <p:cNvGrpSpPr/>
          <p:nvPr/>
        </p:nvGrpSpPr>
        <p:grpSpPr>
          <a:xfrm>
            <a:off x="4678153" y="2628000"/>
            <a:ext cx="1873847" cy="1872000"/>
            <a:chOff x="4678153" y="2628000"/>
            <a:chExt cx="1873847" cy="1872000"/>
          </a:xfrm>
        </p:grpSpPr>
        <p:sp>
          <p:nvSpPr>
            <p:cNvPr id="89" name="Pie 88"/>
            <p:cNvSpPr>
              <a:spLocks/>
            </p:cNvSpPr>
            <p:nvPr/>
          </p:nvSpPr>
          <p:spPr bwMode="auto">
            <a:xfrm>
              <a:off x="4678154" y="2628000"/>
              <a:ext cx="1872000" cy="1872000"/>
            </a:xfrm>
            <a:prstGeom prst="pie">
              <a:avLst>
                <a:gd name="adj1" fmla="val 11149230"/>
                <a:gd name="adj2" fmla="val 12553336"/>
              </a:avLst>
            </a:prstGeom>
            <a:solidFill>
              <a:srgbClr val="6699FF"/>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66"/>
                </a:solidFill>
                <a:effectLst/>
                <a:latin typeface="Arial Rounded MT Bold" panose="020F0704030504030204" pitchFamily="34" charset="0"/>
              </a:endParaRPr>
            </a:p>
          </p:txBody>
        </p:sp>
        <p:sp>
          <p:nvSpPr>
            <p:cNvPr id="90" name="Pie 89"/>
            <p:cNvSpPr>
              <a:spLocks/>
            </p:cNvSpPr>
            <p:nvPr/>
          </p:nvSpPr>
          <p:spPr bwMode="auto">
            <a:xfrm>
              <a:off x="4680000" y="2628000"/>
              <a:ext cx="1872000" cy="1872000"/>
            </a:xfrm>
            <a:prstGeom prst="pie">
              <a:avLst>
                <a:gd name="adj1" fmla="val 16203687"/>
                <a:gd name="adj2" fmla="val 11211354"/>
              </a:avLst>
            </a:prstGeom>
            <a:gradFill flip="none" rotWithShape="1">
              <a:gsLst>
                <a:gs pos="10000">
                  <a:schemeClr val="bg1">
                    <a:lumMod val="75000"/>
                  </a:schemeClr>
                </a:gs>
                <a:gs pos="50000">
                  <a:schemeClr val="bg1"/>
                </a:gs>
                <a:gs pos="90000">
                  <a:schemeClr val="bg1">
                    <a:lumMod val="75000"/>
                  </a:schemeClr>
                </a:gs>
              </a:gsLst>
              <a:lin ang="10800000" scaled="1"/>
              <a:tileRect/>
            </a:gra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66"/>
                </a:solidFill>
                <a:latin typeface="Arial Rounded MT Bold" panose="020F0704030504030204" pitchFamily="34" charset="0"/>
              </a:endParaRPr>
            </a:p>
          </p:txBody>
        </p:sp>
        <p:sp>
          <p:nvSpPr>
            <p:cNvPr id="41" name="Pie 40"/>
            <p:cNvSpPr>
              <a:spLocks noChangeAspect="1"/>
            </p:cNvSpPr>
            <p:nvPr/>
          </p:nvSpPr>
          <p:spPr>
            <a:xfrm>
              <a:off x="4680000" y="2628000"/>
              <a:ext cx="1872000" cy="1872000"/>
            </a:xfrm>
            <a:prstGeom prst="pie">
              <a:avLst>
                <a:gd name="adj1" fmla="val 13817758"/>
                <a:gd name="adj2" fmla="val 16211753"/>
              </a:avLst>
            </a:prstGeom>
            <a:solidFill>
              <a:srgbClr val="CCFFFF"/>
            </a:solidFill>
            <a:ln w="63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7" name="Pie 86"/>
            <p:cNvSpPr>
              <a:spLocks/>
            </p:cNvSpPr>
            <p:nvPr/>
          </p:nvSpPr>
          <p:spPr bwMode="auto">
            <a:xfrm>
              <a:off x="4680000" y="2628000"/>
              <a:ext cx="1872000" cy="1872000"/>
            </a:xfrm>
            <a:prstGeom prst="pie">
              <a:avLst>
                <a:gd name="adj1" fmla="val 13358307"/>
                <a:gd name="adj2" fmla="val 13820764"/>
              </a:avLst>
            </a:prstGeom>
            <a:solidFill>
              <a:srgbClr val="0000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66"/>
                </a:solidFill>
                <a:effectLst/>
                <a:latin typeface="Arial Rounded MT Bold" panose="020F0704030504030204" pitchFamily="34" charset="0"/>
              </a:endParaRPr>
            </a:p>
          </p:txBody>
        </p:sp>
        <p:sp>
          <p:nvSpPr>
            <p:cNvPr id="88" name="Pie 87"/>
            <p:cNvSpPr>
              <a:spLocks/>
            </p:cNvSpPr>
            <p:nvPr/>
          </p:nvSpPr>
          <p:spPr bwMode="auto">
            <a:xfrm>
              <a:off x="4678154" y="2628000"/>
              <a:ext cx="1872000" cy="1872000"/>
            </a:xfrm>
            <a:prstGeom prst="pie">
              <a:avLst>
                <a:gd name="adj1" fmla="val 12470790"/>
                <a:gd name="adj2" fmla="val 13425112"/>
              </a:avLst>
            </a:prstGeom>
            <a:solidFill>
              <a:srgbClr val="3366FF"/>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66"/>
                </a:solidFill>
                <a:effectLst/>
                <a:latin typeface="Arial Rounded MT Bold" panose="020F0704030504030204" pitchFamily="34" charset="0"/>
              </a:endParaRPr>
            </a:p>
          </p:txBody>
        </p:sp>
        <p:sp>
          <p:nvSpPr>
            <p:cNvPr id="91" name="Oval 90"/>
            <p:cNvSpPr>
              <a:spLocks/>
            </p:cNvSpPr>
            <p:nvPr/>
          </p:nvSpPr>
          <p:spPr bwMode="auto">
            <a:xfrm>
              <a:off x="4678153" y="2628000"/>
              <a:ext cx="1872000" cy="1872000"/>
            </a:xfrm>
            <a:prstGeom prst="ellipse">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66"/>
                </a:solidFill>
                <a:effectLst/>
                <a:latin typeface="Arial Rounded MT Bold" panose="020F0704030504030204" pitchFamily="34" charset="0"/>
              </a:endParaRPr>
            </a:p>
          </p:txBody>
        </p:sp>
      </p:grpSp>
      <p:grpSp>
        <p:nvGrpSpPr>
          <p:cNvPr id="2" name="Group 1"/>
          <p:cNvGrpSpPr/>
          <p:nvPr/>
        </p:nvGrpSpPr>
        <p:grpSpPr>
          <a:xfrm>
            <a:off x="2555076" y="2628000"/>
            <a:ext cx="1872924" cy="1872000"/>
            <a:chOff x="2555076" y="2628000"/>
            <a:chExt cx="1872924" cy="1872000"/>
          </a:xfrm>
        </p:grpSpPr>
        <p:sp>
          <p:nvSpPr>
            <p:cNvPr id="75" name="Pie 74"/>
            <p:cNvSpPr>
              <a:spLocks/>
            </p:cNvSpPr>
            <p:nvPr/>
          </p:nvSpPr>
          <p:spPr bwMode="auto">
            <a:xfrm>
              <a:off x="2555077" y="2628000"/>
              <a:ext cx="1872000" cy="1872000"/>
            </a:xfrm>
            <a:prstGeom prst="pie">
              <a:avLst>
                <a:gd name="adj1" fmla="val 12426303"/>
                <a:gd name="adj2" fmla="val 15402748"/>
              </a:avLst>
            </a:prstGeom>
            <a:solidFill>
              <a:srgbClr val="3366FF"/>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66"/>
                </a:solidFill>
                <a:effectLst/>
                <a:latin typeface="Arial Rounded MT Bold" panose="020F0704030504030204" pitchFamily="34" charset="0"/>
              </a:endParaRPr>
            </a:p>
          </p:txBody>
        </p:sp>
        <p:sp>
          <p:nvSpPr>
            <p:cNvPr id="82" name="Pie 81"/>
            <p:cNvSpPr>
              <a:spLocks/>
            </p:cNvSpPr>
            <p:nvPr/>
          </p:nvSpPr>
          <p:spPr bwMode="auto">
            <a:xfrm>
              <a:off x="2555077" y="2628000"/>
              <a:ext cx="1872000" cy="1872000"/>
            </a:xfrm>
            <a:prstGeom prst="pie">
              <a:avLst>
                <a:gd name="adj1" fmla="val 11464506"/>
                <a:gd name="adj2" fmla="val 12509282"/>
              </a:avLst>
            </a:prstGeom>
            <a:solidFill>
              <a:srgbClr val="6699FF"/>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66"/>
                </a:solidFill>
                <a:effectLst/>
                <a:latin typeface="Arial Rounded MT Bold" panose="020F0704030504030204" pitchFamily="34" charset="0"/>
              </a:endParaRPr>
            </a:p>
          </p:txBody>
        </p:sp>
        <p:sp>
          <p:nvSpPr>
            <p:cNvPr id="83" name="Pie 82"/>
            <p:cNvSpPr>
              <a:spLocks/>
            </p:cNvSpPr>
            <p:nvPr/>
          </p:nvSpPr>
          <p:spPr bwMode="auto">
            <a:xfrm>
              <a:off x="2556000" y="2628000"/>
              <a:ext cx="1872000" cy="1872000"/>
            </a:xfrm>
            <a:prstGeom prst="pie">
              <a:avLst>
                <a:gd name="adj1" fmla="val 16161349"/>
                <a:gd name="adj2" fmla="val 11473242"/>
              </a:avLst>
            </a:prstGeom>
            <a:gradFill flip="none" rotWithShape="1">
              <a:gsLst>
                <a:gs pos="10000">
                  <a:schemeClr val="bg1">
                    <a:lumMod val="75000"/>
                  </a:schemeClr>
                </a:gs>
                <a:gs pos="50000">
                  <a:schemeClr val="bg1"/>
                </a:gs>
                <a:gs pos="90000">
                  <a:schemeClr val="bg1">
                    <a:lumMod val="75000"/>
                  </a:schemeClr>
                </a:gs>
              </a:gsLst>
              <a:lin ang="5400000" scaled="1"/>
              <a:tileRect/>
            </a:gra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solidFill>
                  <a:srgbClr val="000066"/>
                </a:solidFill>
                <a:latin typeface="Arial Rounded MT Bold" panose="020F0704030504030204" pitchFamily="34" charset="0"/>
              </a:endParaRPr>
            </a:p>
          </p:txBody>
        </p:sp>
        <p:sp>
          <p:nvSpPr>
            <p:cNvPr id="143" name="Pie 142"/>
            <p:cNvSpPr>
              <a:spLocks noChangeAspect="1"/>
            </p:cNvSpPr>
            <p:nvPr/>
          </p:nvSpPr>
          <p:spPr>
            <a:xfrm>
              <a:off x="2556000" y="2628000"/>
              <a:ext cx="1872000" cy="1872000"/>
            </a:xfrm>
            <a:prstGeom prst="pie">
              <a:avLst>
                <a:gd name="adj1" fmla="val 15593389"/>
                <a:gd name="adj2" fmla="val 16131679"/>
              </a:avLst>
            </a:prstGeom>
            <a:solidFill>
              <a:srgbClr val="CCFFFF"/>
            </a:solidFill>
            <a:ln w="63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latin typeface="+mn-lt"/>
                <a:cs typeface="+mn-cs"/>
              </a:endParaRPr>
            </a:p>
          </p:txBody>
        </p:sp>
        <p:sp>
          <p:nvSpPr>
            <p:cNvPr id="74" name="Pie 73"/>
            <p:cNvSpPr>
              <a:spLocks/>
            </p:cNvSpPr>
            <p:nvPr/>
          </p:nvSpPr>
          <p:spPr bwMode="auto">
            <a:xfrm>
              <a:off x="2556000" y="2628000"/>
              <a:ext cx="1872000" cy="1872000"/>
            </a:xfrm>
            <a:prstGeom prst="pie">
              <a:avLst>
                <a:gd name="adj1" fmla="val 15348657"/>
                <a:gd name="adj2" fmla="val 15625754"/>
              </a:avLst>
            </a:prstGeom>
            <a:solidFill>
              <a:srgbClr val="000066"/>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66"/>
                </a:solidFill>
                <a:effectLst/>
                <a:latin typeface="Arial Rounded MT Bold" panose="020F0704030504030204" pitchFamily="34" charset="0"/>
              </a:endParaRPr>
            </a:p>
          </p:txBody>
        </p:sp>
        <p:sp>
          <p:nvSpPr>
            <p:cNvPr id="84" name="Oval 83"/>
            <p:cNvSpPr>
              <a:spLocks/>
            </p:cNvSpPr>
            <p:nvPr/>
          </p:nvSpPr>
          <p:spPr bwMode="auto">
            <a:xfrm>
              <a:off x="2555076" y="2628000"/>
              <a:ext cx="1872000" cy="1872000"/>
            </a:xfrm>
            <a:prstGeom prst="ellipse">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66"/>
                </a:solidFill>
                <a:effectLst/>
                <a:latin typeface="Arial Rounded MT Bold" panose="020F0704030504030204" pitchFamily="34" charset="0"/>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par>
                                <p:cTn id="8" presetID="22" presetClass="entr" presetSubtype="8" fill="hold" nodeType="withEffect">
                                  <p:stCondLst>
                                    <p:cond delay="500"/>
                                  </p:stCondLst>
                                  <p:childTnLst>
                                    <p:set>
                                      <p:cBhvr>
                                        <p:cTn id="9" dur="1" fill="hold">
                                          <p:stCondLst>
                                            <p:cond delay="0"/>
                                          </p:stCondLst>
                                        </p:cTn>
                                        <p:tgtEl>
                                          <p:spTgt spid="269"/>
                                        </p:tgtEl>
                                        <p:attrNameLst>
                                          <p:attrName>style.visibility</p:attrName>
                                        </p:attrNameLst>
                                      </p:cBhvr>
                                      <p:to>
                                        <p:strVal val="visible"/>
                                      </p:to>
                                    </p:set>
                                    <p:animEffect transition="in" filter="wipe(left)">
                                      <p:cBhvr>
                                        <p:cTn id="10" dur="500"/>
                                        <p:tgtEl>
                                          <p:spTgt spid="269"/>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68"/>
                                        </p:tgtEl>
                                        <p:attrNameLst>
                                          <p:attrName>style.visibility</p:attrName>
                                        </p:attrNameLst>
                                      </p:cBhvr>
                                      <p:to>
                                        <p:strVal val="visible"/>
                                      </p:to>
                                    </p:set>
                                    <p:animEffect transition="in" filter="wipe(left)">
                                      <p:cBhvr>
                                        <p:cTn id="14" dur="500"/>
                                        <p:tgtEl>
                                          <p:spTgt spid="68"/>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272"/>
                                        </p:tgtEl>
                                        <p:attrNameLst>
                                          <p:attrName>style.visibility</p:attrName>
                                        </p:attrNameLst>
                                      </p:cBhvr>
                                      <p:to>
                                        <p:strVal val="visible"/>
                                      </p:to>
                                    </p:set>
                                    <p:animEffect transition="in" filter="wipe(left)">
                                      <p:cBhvr>
                                        <p:cTn id="17" dur="500"/>
                                        <p:tgtEl>
                                          <p:spTgt spid="272"/>
                                        </p:tgtEl>
                                      </p:cBhvr>
                                    </p:animEffect>
                                  </p:childTnLst>
                                </p:cTn>
                              </p:par>
                            </p:childTnLst>
                          </p:cTn>
                        </p:par>
                        <p:par>
                          <p:cTn id="18" fill="hold">
                            <p:stCondLst>
                              <p:cond delay="2000"/>
                            </p:stCondLst>
                            <p:childTnLst>
                              <p:par>
                                <p:cTn id="19" presetID="22" presetClass="entr" presetSubtype="1" fill="hold" grpId="0" nodeType="afterEffect">
                                  <p:stCondLst>
                                    <p:cond delay="500"/>
                                  </p:stCondLst>
                                  <p:childTnLst>
                                    <p:set>
                                      <p:cBhvr>
                                        <p:cTn id="20" dur="1" fill="hold">
                                          <p:stCondLst>
                                            <p:cond delay="0"/>
                                          </p:stCondLst>
                                        </p:cTn>
                                        <p:tgtEl>
                                          <p:spTgt spid="109634"/>
                                        </p:tgtEl>
                                        <p:attrNameLst>
                                          <p:attrName>style.visibility</p:attrName>
                                        </p:attrNameLst>
                                      </p:cBhvr>
                                      <p:to>
                                        <p:strVal val="visible"/>
                                      </p:to>
                                    </p:set>
                                    <p:animEffect transition="in" filter="wipe(up)">
                                      <p:cBhvr>
                                        <p:cTn id="21" dur="500"/>
                                        <p:tgtEl>
                                          <p:spTgt spid="109634"/>
                                        </p:tgtEl>
                                      </p:cBhvr>
                                    </p:animEffect>
                                  </p:childTnLst>
                                </p:cTn>
                              </p:par>
                            </p:childTnLst>
                          </p:cTn>
                        </p:par>
                        <p:par>
                          <p:cTn id="22" fill="hold">
                            <p:stCondLst>
                              <p:cond delay="3000"/>
                            </p:stCondLst>
                            <p:childTnLst>
                              <p:par>
                                <p:cTn id="23" presetID="22" presetClass="entr" presetSubtype="4" fill="hold" nodeType="afterEffect">
                                  <p:stCondLst>
                                    <p:cond delay="50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par>
                          <p:cTn id="26" fill="hold">
                            <p:stCondLst>
                              <p:cond delay="4000"/>
                            </p:stCondLst>
                            <p:childTnLst>
                              <p:par>
                                <p:cTn id="27" presetID="22" presetClass="entr" presetSubtype="8" fill="hold" nodeType="afterEffect">
                                  <p:stCondLst>
                                    <p:cond delay="0"/>
                                  </p:stCondLst>
                                  <p:childTnLst>
                                    <p:set>
                                      <p:cBhvr>
                                        <p:cTn id="28" dur="1" fill="hold">
                                          <p:stCondLst>
                                            <p:cond delay="0"/>
                                          </p:stCondLst>
                                        </p:cTn>
                                        <p:tgtEl>
                                          <p:spTgt spid="102"/>
                                        </p:tgtEl>
                                        <p:attrNameLst>
                                          <p:attrName>style.visibility</p:attrName>
                                        </p:attrNameLst>
                                      </p:cBhvr>
                                      <p:to>
                                        <p:strVal val="visible"/>
                                      </p:to>
                                    </p:set>
                                    <p:animEffect transition="in" filter="wipe(left)">
                                      <p:cBhvr>
                                        <p:cTn id="29" dur="500"/>
                                        <p:tgtEl>
                                          <p:spTgt spid="102"/>
                                        </p:tgtEl>
                                      </p:cBhvr>
                                    </p:animEffect>
                                  </p:childTnLst>
                                </p:cTn>
                              </p:par>
                            </p:childTnLst>
                          </p:cTn>
                        </p:par>
                        <p:par>
                          <p:cTn id="30" fill="hold">
                            <p:stCondLst>
                              <p:cond delay="4500"/>
                            </p:stCondLst>
                            <p:childTnLst>
                              <p:par>
                                <p:cTn id="31" presetID="22" presetClass="entr" presetSubtype="1" fill="hold" nodeType="afterEffect">
                                  <p:stCondLst>
                                    <p:cond delay="0"/>
                                  </p:stCondLst>
                                  <p:childTnLst>
                                    <p:set>
                                      <p:cBhvr>
                                        <p:cTn id="32" dur="1" fill="hold">
                                          <p:stCondLst>
                                            <p:cond delay="0"/>
                                          </p:stCondLst>
                                        </p:cTn>
                                        <p:tgtEl>
                                          <p:spTgt spid="109573"/>
                                        </p:tgtEl>
                                        <p:attrNameLst>
                                          <p:attrName>style.visibility</p:attrName>
                                        </p:attrNameLst>
                                      </p:cBhvr>
                                      <p:to>
                                        <p:strVal val="visible"/>
                                      </p:to>
                                    </p:set>
                                    <p:animEffect transition="in" filter="wipe(up)">
                                      <p:cBhvr>
                                        <p:cTn id="33" dur="500"/>
                                        <p:tgtEl>
                                          <p:spTgt spid="109573"/>
                                        </p:tgtEl>
                                      </p:cBhvr>
                                    </p:animEffect>
                                  </p:childTnLst>
                                </p:cTn>
                              </p:par>
                            </p:childTnLst>
                          </p:cTn>
                        </p:par>
                        <p:par>
                          <p:cTn id="34" fill="hold">
                            <p:stCondLst>
                              <p:cond delay="5000"/>
                            </p:stCondLst>
                            <p:childTnLst>
                              <p:par>
                                <p:cTn id="35" presetID="22" presetClass="entr" presetSubtype="8" fill="hold" nodeType="afterEffect">
                                  <p:stCondLst>
                                    <p:cond delay="0"/>
                                  </p:stCondLst>
                                  <p:childTnLst>
                                    <p:set>
                                      <p:cBhvr>
                                        <p:cTn id="36" dur="1" fill="hold">
                                          <p:stCondLst>
                                            <p:cond delay="0"/>
                                          </p:stCondLst>
                                        </p:cTn>
                                        <p:tgtEl>
                                          <p:spTgt spid="109593"/>
                                        </p:tgtEl>
                                        <p:attrNameLst>
                                          <p:attrName>style.visibility</p:attrName>
                                        </p:attrNameLst>
                                      </p:cBhvr>
                                      <p:to>
                                        <p:strVal val="visible"/>
                                      </p:to>
                                    </p:set>
                                    <p:animEffect transition="in" filter="wipe(left)">
                                      <p:cBhvr>
                                        <p:cTn id="37" dur="500"/>
                                        <p:tgtEl>
                                          <p:spTgt spid="109593"/>
                                        </p:tgtEl>
                                      </p:cBhvr>
                                    </p:animEffect>
                                  </p:childTnLst>
                                </p:cTn>
                              </p:par>
                            </p:childTnLst>
                          </p:cTn>
                        </p:par>
                        <p:par>
                          <p:cTn id="38" fill="hold">
                            <p:stCondLst>
                              <p:cond delay="5500"/>
                            </p:stCondLst>
                            <p:childTnLst>
                              <p:par>
                                <p:cTn id="39" presetID="22" presetClass="entr" presetSubtype="4" fill="hold" nodeType="afterEffect">
                                  <p:stCondLst>
                                    <p:cond delay="0"/>
                                  </p:stCondLst>
                                  <p:childTnLst>
                                    <p:set>
                                      <p:cBhvr>
                                        <p:cTn id="40" dur="1" fill="hold">
                                          <p:stCondLst>
                                            <p:cond delay="0"/>
                                          </p:stCondLst>
                                        </p:cTn>
                                        <p:tgtEl>
                                          <p:spTgt spid="109587"/>
                                        </p:tgtEl>
                                        <p:attrNameLst>
                                          <p:attrName>style.visibility</p:attrName>
                                        </p:attrNameLst>
                                      </p:cBhvr>
                                      <p:to>
                                        <p:strVal val="visible"/>
                                      </p:to>
                                    </p:set>
                                    <p:animEffect transition="in" filter="wipe(down)">
                                      <p:cBhvr>
                                        <p:cTn id="41" dur="500"/>
                                        <p:tgtEl>
                                          <p:spTgt spid="109587"/>
                                        </p:tgtEl>
                                      </p:cBhvr>
                                    </p:animEffect>
                                  </p:childTnLst>
                                </p:cTn>
                              </p:par>
                            </p:childTnLst>
                          </p:cTn>
                        </p:par>
                        <p:par>
                          <p:cTn id="42" fill="hold">
                            <p:stCondLst>
                              <p:cond delay="6000"/>
                            </p:stCondLst>
                            <p:childTnLst>
                              <p:par>
                                <p:cTn id="43" presetID="22" presetClass="entr" presetSubtype="8" fill="hold" nodeType="afterEffect">
                                  <p:stCondLst>
                                    <p:cond delay="0"/>
                                  </p:stCondLst>
                                  <p:childTnLst>
                                    <p:set>
                                      <p:cBhvr>
                                        <p:cTn id="44" dur="1" fill="hold">
                                          <p:stCondLst>
                                            <p:cond delay="0"/>
                                          </p:stCondLst>
                                        </p:cTn>
                                        <p:tgtEl>
                                          <p:spTgt spid="109596"/>
                                        </p:tgtEl>
                                        <p:attrNameLst>
                                          <p:attrName>style.visibility</p:attrName>
                                        </p:attrNameLst>
                                      </p:cBhvr>
                                      <p:to>
                                        <p:strVal val="visible"/>
                                      </p:to>
                                    </p:set>
                                    <p:animEffect transition="in" filter="wipe(left)">
                                      <p:cBhvr>
                                        <p:cTn id="45" dur="500"/>
                                        <p:tgtEl>
                                          <p:spTgt spid="109596"/>
                                        </p:tgtEl>
                                      </p:cBhvr>
                                    </p:animEffect>
                                  </p:childTnLst>
                                </p:cTn>
                              </p:par>
                            </p:childTnLst>
                          </p:cTn>
                        </p:par>
                        <p:par>
                          <p:cTn id="46" fill="hold">
                            <p:stCondLst>
                              <p:cond delay="6500"/>
                            </p:stCondLst>
                            <p:childTnLst>
                              <p:par>
                                <p:cTn id="47" presetID="22" presetClass="entr" presetSubtype="1" fill="hold" nodeType="afterEffect">
                                  <p:stCondLst>
                                    <p:cond delay="0"/>
                                  </p:stCondLst>
                                  <p:childTnLst>
                                    <p:set>
                                      <p:cBhvr>
                                        <p:cTn id="48" dur="1" fill="hold">
                                          <p:stCondLst>
                                            <p:cond delay="0"/>
                                          </p:stCondLst>
                                        </p:cTn>
                                        <p:tgtEl>
                                          <p:spTgt spid="109589"/>
                                        </p:tgtEl>
                                        <p:attrNameLst>
                                          <p:attrName>style.visibility</p:attrName>
                                        </p:attrNameLst>
                                      </p:cBhvr>
                                      <p:to>
                                        <p:strVal val="visible"/>
                                      </p:to>
                                    </p:set>
                                    <p:animEffect transition="in" filter="wipe(up)">
                                      <p:cBhvr>
                                        <p:cTn id="49" dur="500"/>
                                        <p:tgtEl>
                                          <p:spTgt spid="109589"/>
                                        </p:tgtEl>
                                      </p:cBhvr>
                                    </p:animEffect>
                                  </p:childTnLst>
                                </p:cTn>
                              </p:par>
                            </p:childTnLst>
                          </p:cTn>
                        </p:par>
                        <p:par>
                          <p:cTn id="50" fill="hold">
                            <p:stCondLst>
                              <p:cond delay="7000"/>
                            </p:stCondLst>
                            <p:childTnLst>
                              <p:par>
                                <p:cTn id="51" presetID="22" presetClass="entr" presetSubtype="8" fill="hold" nodeType="afterEffect">
                                  <p:stCondLst>
                                    <p:cond delay="0"/>
                                  </p:stCondLst>
                                  <p:childTnLst>
                                    <p:set>
                                      <p:cBhvr>
                                        <p:cTn id="52" dur="1" fill="hold">
                                          <p:stCondLst>
                                            <p:cond delay="0"/>
                                          </p:stCondLst>
                                        </p:cTn>
                                        <p:tgtEl>
                                          <p:spTgt spid="109599"/>
                                        </p:tgtEl>
                                        <p:attrNameLst>
                                          <p:attrName>style.visibility</p:attrName>
                                        </p:attrNameLst>
                                      </p:cBhvr>
                                      <p:to>
                                        <p:strVal val="visible"/>
                                      </p:to>
                                    </p:set>
                                    <p:animEffect transition="in" filter="wipe(left)">
                                      <p:cBhvr>
                                        <p:cTn id="53" dur="500"/>
                                        <p:tgtEl>
                                          <p:spTgt spid="109599"/>
                                        </p:tgtEl>
                                      </p:cBhvr>
                                    </p:animEffect>
                                  </p:childTnLst>
                                </p:cTn>
                              </p:par>
                            </p:childTnLst>
                          </p:cTn>
                        </p:par>
                        <p:par>
                          <p:cTn id="54" fill="hold">
                            <p:stCondLst>
                              <p:cond delay="7500"/>
                            </p:stCondLst>
                            <p:childTnLst>
                              <p:par>
                                <p:cTn id="55" presetID="22" presetClass="entr" presetSubtype="4" fill="hold" nodeType="afterEffect">
                                  <p:stCondLst>
                                    <p:cond delay="0"/>
                                  </p:stCondLst>
                                  <p:childTnLst>
                                    <p:set>
                                      <p:cBhvr>
                                        <p:cTn id="56" dur="1" fill="hold">
                                          <p:stCondLst>
                                            <p:cond delay="0"/>
                                          </p:stCondLst>
                                        </p:cTn>
                                        <p:tgtEl>
                                          <p:spTgt spid="109591"/>
                                        </p:tgtEl>
                                        <p:attrNameLst>
                                          <p:attrName>style.visibility</p:attrName>
                                        </p:attrNameLst>
                                      </p:cBhvr>
                                      <p:to>
                                        <p:strVal val="visible"/>
                                      </p:to>
                                    </p:set>
                                    <p:animEffect transition="in" filter="wipe(down)">
                                      <p:cBhvr>
                                        <p:cTn id="57" dur="500"/>
                                        <p:tgtEl>
                                          <p:spTgt spid="109591"/>
                                        </p:tgtEl>
                                      </p:cBhvr>
                                    </p:animEffect>
                                  </p:childTnLst>
                                </p:cTn>
                              </p:par>
                            </p:childTnLst>
                          </p:cTn>
                        </p:par>
                        <p:par>
                          <p:cTn id="58" fill="hold">
                            <p:stCondLst>
                              <p:cond delay="8000"/>
                            </p:stCondLst>
                            <p:childTnLst>
                              <p:par>
                                <p:cTn id="59" presetID="22" presetClass="entr" presetSubtype="8"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500"/>
                                        <p:tgtEl>
                                          <p:spTgt spid="14"/>
                                        </p:tgtEl>
                                      </p:cBhvr>
                                    </p:animEffect>
                                  </p:childTnLst>
                                </p:cTn>
                              </p:par>
                            </p:childTnLst>
                          </p:cTn>
                        </p:par>
                        <p:par>
                          <p:cTn id="62" fill="hold">
                            <p:stCondLst>
                              <p:cond delay="8500"/>
                            </p:stCondLst>
                            <p:childTnLst>
                              <p:par>
                                <p:cTn id="63" presetID="22" presetClass="entr" presetSubtype="1" fill="hold"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up)">
                                      <p:cBhvr>
                                        <p:cTn id="65" dur="500"/>
                                        <p:tgtEl>
                                          <p:spTgt spid="16"/>
                                        </p:tgtEl>
                                      </p:cBhvr>
                                    </p:animEffect>
                                  </p:childTnLst>
                                </p:cTn>
                              </p:par>
                            </p:childTnLst>
                          </p:cTn>
                        </p:par>
                        <p:par>
                          <p:cTn id="66" fill="hold">
                            <p:stCondLst>
                              <p:cond delay="9000"/>
                            </p:stCondLst>
                            <p:childTnLst>
                              <p:par>
                                <p:cTn id="67" presetID="22" presetClass="entr" presetSubtype="8" fill="hold" grpId="0" nodeType="afterEffect">
                                  <p:stCondLst>
                                    <p:cond delay="500"/>
                                  </p:stCondLst>
                                  <p:childTnLst>
                                    <p:set>
                                      <p:cBhvr>
                                        <p:cTn id="68" dur="1" fill="hold">
                                          <p:stCondLst>
                                            <p:cond delay="0"/>
                                          </p:stCondLst>
                                        </p:cTn>
                                        <p:tgtEl>
                                          <p:spTgt spid="109583"/>
                                        </p:tgtEl>
                                        <p:attrNameLst>
                                          <p:attrName>style.visibility</p:attrName>
                                        </p:attrNameLst>
                                      </p:cBhvr>
                                      <p:to>
                                        <p:strVal val="visible"/>
                                      </p:to>
                                    </p:set>
                                    <p:animEffect transition="in" filter="wipe(left)">
                                      <p:cBhvr>
                                        <p:cTn id="69" dur="500"/>
                                        <p:tgtEl>
                                          <p:spTgt spid="109583"/>
                                        </p:tgtEl>
                                      </p:cBhvr>
                                    </p:animEffect>
                                  </p:childTnLst>
                                </p:cTn>
                              </p:par>
                            </p:childTnLst>
                          </p:cTn>
                        </p:par>
                        <p:par>
                          <p:cTn id="70" fill="hold">
                            <p:stCondLst>
                              <p:cond delay="10000"/>
                            </p:stCondLst>
                            <p:childTnLst>
                              <p:par>
                                <p:cTn id="71" presetID="22" presetClass="entr" presetSubtype="8" fill="hold" grpId="0" nodeType="afterEffect">
                                  <p:stCondLst>
                                    <p:cond delay="500"/>
                                  </p:stCondLst>
                                  <p:childTnLst>
                                    <p:set>
                                      <p:cBhvr>
                                        <p:cTn id="72" dur="1" fill="hold">
                                          <p:stCondLst>
                                            <p:cond delay="0"/>
                                          </p:stCondLst>
                                        </p:cTn>
                                        <p:tgtEl>
                                          <p:spTgt spid="109577"/>
                                        </p:tgtEl>
                                        <p:attrNameLst>
                                          <p:attrName>style.visibility</p:attrName>
                                        </p:attrNameLst>
                                      </p:cBhvr>
                                      <p:to>
                                        <p:strVal val="visible"/>
                                      </p:to>
                                    </p:set>
                                    <p:animEffect transition="in" filter="wipe(left)">
                                      <p:cBhvr>
                                        <p:cTn id="73" dur="500"/>
                                        <p:tgtEl>
                                          <p:spTgt spid="109577"/>
                                        </p:tgtEl>
                                      </p:cBhvr>
                                    </p:animEffect>
                                  </p:childTnLst>
                                </p:cTn>
                              </p:par>
                            </p:childTnLst>
                          </p:cTn>
                        </p:par>
                        <p:par>
                          <p:cTn id="74" fill="hold">
                            <p:stCondLst>
                              <p:cond delay="11000"/>
                            </p:stCondLst>
                            <p:childTnLst>
                              <p:par>
                                <p:cTn id="75" presetID="22" presetClass="entr" presetSubtype="8" fill="hold" grpId="0" nodeType="afterEffect">
                                  <p:stCondLst>
                                    <p:cond delay="500"/>
                                  </p:stCondLst>
                                  <p:childTnLst>
                                    <p:set>
                                      <p:cBhvr>
                                        <p:cTn id="76" dur="1" fill="hold">
                                          <p:stCondLst>
                                            <p:cond delay="0"/>
                                          </p:stCondLst>
                                        </p:cTn>
                                        <p:tgtEl>
                                          <p:spTgt spid="109578"/>
                                        </p:tgtEl>
                                        <p:attrNameLst>
                                          <p:attrName>style.visibility</p:attrName>
                                        </p:attrNameLst>
                                      </p:cBhvr>
                                      <p:to>
                                        <p:strVal val="visible"/>
                                      </p:to>
                                    </p:set>
                                    <p:animEffect transition="in" filter="wipe(left)">
                                      <p:cBhvr>
                                        <p:cTn id="77" dur="500"/>
                                        <p:tgtEl>
                                          <p:spTgt spid="109578"/>
                                        </p:tgtEl>
                                      </p:cBhvr>
                                    </p:animEffect>
                                  </p:childTnLst>
                                </p:cTn>
                              </p:par>
                            </p:childTnLst>
                          </p:cTn>
                        </p:par>
                        <p:par>
                          <p:cTn id="78" fill="hold">
                            <p:stCondLst>
                              <p:cond delay="12000"/>
                            </p:stCondLst>
                            <p:childTnLst>
                              <p:par>
                                <p:cTn id="79" presetID="22" presetClass="entr" presetSubtype="8" fill="hold" grpId="0" nodeType="afterEffect">
                                  <p:stCondLst>
                                    <p:cond delay="500"/>
                                  </p:stCondLst>
                                  <p:childTnLst>
                                    <p:set>
                                      <p:cBhvr>
                                        <p:cTn id="80" dur="1" fill="hold">
                                          <p:stCondLst>
                                            <p:cond delay="0"/>
                                          </p:stCondLst>
                                        </p:cTn>
                                        <p:tgtEl>
                                          <p:spTgt spid="109580"/>
                                        </p:tgtEl>
                                        <p:attrNameLst>
                                          <p:attrName>style.visibility</p:attrName>
                                        </p:attrNameLst>
                                      </p:cBhvr>
                                      <p:to>
                                        <p:strVal val="visible"/>
                                      </p:to>
                                    </p:set>
                                    <p:animEffect transition="in" filter="wipe(left)">
                                      <p:cBhvr>
                                        <p:cTn id="81" dur="500"/>
                                        <p:tgtEl>
                                          <p:spTgt spid="109580"/>
                                        </p:tgtEl>
                                      </p:cBhvr>
                                    </p:animEffect>
                                  </p:childTnLst>
                                </p:cTn>
                              </p:par>
                            </p:childTnLst>
                          </p:cTn>
                        </p:par>
                        <p:par>
                          <p:cTn id="82" fill="hold">
                            <p:stCondLst>
                              <p:cond delay="13000"/>
                            </p:stCondLst>
                            <p:childTnLst>
                              <p:par>
                                <p:cTn id="83" presetID="22" presetClass="entr" presetSubtype="8" fill="hold" grpId="0" nodeType="afterEffect">
                                  <p:stCondLst>
                                    <p:cond delay="500"/>
                                  </p:stCondLst>
                                  <p:childTnLst>
                                    <p:set>
                                      <p:cBhvr>
                                        <p:cTn id="84" dur="1" fill="hold">
                                          <p:stCondLst>
                                            <p:cond delay="0"/>
                                          </p:stCondLst>
                                        </p:cTn>
                                        <p:tgtEl>
                                          <p:spTgt spid="109574"/>
                                        </p:tgtEl>
                                        <p:attrNameLst>
                                          <p:attrName>style.visibility</p:attrName>
                                        </p:attrNameLst>
                                      </p:cBhvr>
                                      <p:to>
                                        <p:strVal val="visible"/>
                                      </p:to>
                                    </p:set>
                                    <p:animEffect transition="in" filter="wipe(left)">
                                      <p:cBhvr>
                                        <p:cTn id="85" dur="500"/>
                                        <p:tgtEl>
                                          <p:spTgt spid="109574"/>
                                        </p:tgtEl>
                                      </p:cBhvr>
                                    </p:animEffect>
                                  </p:childTnLst>
                                </p:cTn>
                              </p:par>
                            </p:childTnLst>
                          </p:cTn>
                        </p:par>
                        <p:par>
                          <p:cTn id="86" fill="hold">
                            <p:stCondLst>
                              <p:cond delay="14000"/>
                            </p:stCondLst>
                            <p:childTnLst>
                              <p:par>
                                <p:cTn id="87" presetID="22" presetClass="entr" presetSubtype="8" fill="hold" grpId="0" nodeType="afterEffect">
                                  <p:stCondLst>
                                    <p:cond delay="1000"/>
                                  </p:stCondLst>
                                  <p:childTnLst>
                                    <p:set>
                                      <p:cBhvr>
                                        <p:cTn id="88" dur="1" fill="hold">
                                          <p:stCondLst>
                                            <p:cond delay="0"/>
                                          </p:stCondLst>
                                        </p:cTn>
                                        <p:tgtEl>
                                          <p:spTgt spid="109585"/>
                                        </p:tgtEl>
                                        <p:attrNameLst>
                                          <p:attrName>style.visibility</p:attrName>
                                        </p:attrNameLst>
                                      </p:cBhvr>
                                      <p:to>
                                        <p:strVal val="visible"/>
                                      </p:to>
                                    </p:set>
                                    <p:animEffect transition="in" filter="wipe(left)">
                                      <p:cBhvr>
                                        <p:cTn id="89" dur="500"/>
                                        <p:tgtEl>
                                          <p:spTgt spid="109585"/>
                                        </p:tgtEl>
                                      </p:cBhvr>
                                    </p:animEffect>
                                  </p:childTnLst>
                                </p:cTn>
                              </p:par>
                            </p:childTnLst>
                          </p:cTn>
                        </p:par>
                        <p:par>
                          <p:cTn id="90" fill="hold">
                            <p:stCondLst>
                              <p:cond delay="15500"/>
                            </p:stCondLst>
                            <p:childTnLst>
                              <p:par>
                                <p:cTn id="91" presetID="22" presetClass="entr" presetSubtype="8" fill="hold" nodeType="afterEffect">
                                  <p:stCondLst>
                                    <p:cond delay="500"/>
                                  </p:stCondLst>
                                  <p:childTnLst>
                                    <p:set>
                                      <p:cBhvr>
                                        <p:cTn id="92" dur="1" fill="hold">
                                          <p:stCondLst>
                                            <p:cond delay="0"/>
                                          </p:stCondLst>
                                        </p:cTn>
                                        <p:tgtEl>
                                          <p:spTgt spid="109613"/>
                                        </p:tgtEl>
                                        <p:attrNameLst>
                                          <p:attrName>style.visibility</p:attrName>
                                        </p:attrNameLst>
                                      </p:cBhvr>
                                      <p:to>
                                        <p:strVal val="visible"/>
                                      </p:to>
                                    </p:set>
                                    <p:animEffect transition="in" filter="wipe(left)">
                                      <p:cBhvr>
                                        <p:cTn id="93" dur="500"/>
                                        <p:tgtEl>
                                          <p:spTgt spid="109613"/>
                                        </p:tgtEl>
                                      </p:cBhvr>
                                    </p:animEffect>
                                  </p:childTnLst>
                                </p:cTn>
                              </p:par>
                            </p:childTnLst>
                          </p:cTn>
                        </p:par>
                        <p:par>
                          <p:cTn id="94" fill="hold">
                            <p:stCondLst>
                              <p:cond delay="16500"/>
                            </p:stCondLst>
                            <p:childTnLst>
                              <p:par>
                                <p:cTn id="95" presetID="21" presetClass="entr" presetSubtype="1" fill="hold" nodeType="afterEffect">
                                  <p:stCondLst>
                                    <p:cond delay="500"/>
                                  </p:stCondLst>
                                  <p:childTnLst>
                                    <p:set>
                                      <p:cBhvr>
                                        <p:cTn id="96" dur="1" fill="hold">
                                          <p:stCondLst>
                                            <p:cond delay="0"/>
                                          </p:stCondLst>
                                        </p:cTn>
                                        <p:tgtEl>
                                          <p:spTgt spid="109571"/>
                                        </p:tgtEl>
                                        <p:attrNameLst>
                                          <p:attrName>style.visibility</p:attrName>
                                        </p:attrNameLst>
                                      </p:cBhvr>
                                      <p:to>
                                        <p:strVal val="visible"/>
                                      </p:to>
                                    </p:set>
                                    <p:animEffect transition="in" filter="wheel(1)">
                                      <p:cBhvr>
                                        <p:cTn id="97" dur="2000"/>
                                        <p:tgtEl>
                                          <p:spTgt spid="109571"/>
                                        </p:tgtEl>
                                      </p:cBhvr>
                                    </p:animEffect>
                                  </p:childTnLst>
                                </p:cTn>
                              </p:par>
                            </p:childTnLst>
                          </p:cTn>
                        </p:par>
                        <p:par>
                          <p:cTn id="98" fill="hold">
                            <p:stCondLst>
                              <p:cond delay="19000"/>
                            </p:stCondLst>
                            <p:childTnLst>
                              <p:par>
                                <p:cTn id="99" presetID="22" presetClass="entr" presetSubtype="4" fill="hold" nodeType="afterEffect">
                                  <p:stCondLst>
                                    <p:cond delay="500"/>
                                  </p:stCondLst>
                                  <p:childTnLst>
                                    <p:set>
                                      <p:cBhvr>
                                        <p:cTn id="100" dur="1" fill="hold">
                                          <p:stCondLst>
                                            <p:cond delay="0"/>
                                          </p:stCondLst>
                                        </p:cTn>
                                        <p:tgtEl>
                                          <p:spTgt spid="60"/>
                                        </p:tgtEl>
                                        <p:attrNameLst>
                                          <p:attrName>style.visibility</p:attrName>
                                        </p:attrNameLst>
                                      </p:cBhvr>
                                      <p:to>
                                        <p:strVal val="visible"/>
                                      </p:to>
                                    </p:set>
                                    <p:animEffect transition="in" filter="wipe(down)">
                                      <p:cBhvr>
                                        <p:cTn id="101" dur="500"/>
                                        <p:tgtEl>
                                          <p:spTgt spid="60"/>
                                        </p:tgtEl>
                                      </p:cBhvr>
                                    </p:animEffect>
                                  </p:childTnLst>
                                </p:cTn>
                              </p:par>
                            </p:childTnLst>
                          </p:cTn>
                        </p:par>
                        <p:par>
                          <p:cTn id="102" fill="hold">
                            <p:stCondLst>
                              <p:cond delay="20000"/>
                            </p:stCondLst>
                            <p:childTnLst>
                              <p:par>
                                <p:cTn id="103" presetID="22" presetClass="entr" presetSubtype="8" fill="hold" grpId="0" nodeType="afterEffect">
                                  <p:stCondLst>
                                    <p:cond delay="500"/>
                                  </p:stCondLst>
                                  <p:childTnLst>
                                    <p:set>
                                      <p:cBhvr>
                                        <p:cTn id="104" dur="1" fill="hold">
                                          <p:stCondLst>
                                            <p:cond delay="0"/>
                                          </p:stCondLst>
                                        </p:cTn>
                                        <p:tgtEl>
                                          <p:spTgt spid="153"/>
                                        </p:tgtEl>
                                        <p:attrNameLst>
                                          <p:attrName>style.visibility</p:attrName>
                                        </p:attrNameLst>
                                      </p:cBhvr>
                                      <p:to>
                                        <p:strVal val="visible"/>
                                      </p:to>
                                    </p:set>
                                    <p:animEffect transition="in" filter="wipe(left)">
                                      <p:cBhvr>
                                        <p:cTn id="105" dur="500"/>
                                        <p:tgtEl>
                                          <p:spTgt spid="153"/>
                                        </p:tgtEl>
                                      </p:cBhvr>
                                    </p:animEffect>
                                  </p:childTnLst>
                                </p:cTn>
                              </p:par>
                            </p:childTnLst>
                          </p:cTn>
                        </p:par>
                        <p:par>
                          <p:cTn id="106" fill="hold">
                            <p:stCondLst>
                              <p:cond delay="21000"/>
                            </p:stCondLst>
                            <p:childTnLst>
                              <p:par>
                                <p:cTn id="107" presetID="22" presetClass="entr" presetSubtype="8" fill="hold" grpId="0" nodeType="afterEffect">
                                  <p:stCondLst>
                                    <p:cond delay="1500"/>
                                  </p:stCondLst>
                                  <p:childTnLst>
                                    <p:set>
                                      <p:cBhvr>
                                        <p:cTn id="108" dur="1" fill="hold">
                                          <p:stCondLst>
                                            <p:cond delay="0"/>
                                          </p:stCondLst>
                                        </p:cTn>
                                        <p:tgtEl>
                                          <p:spTgt spid="109597"/>
                                        </p:tgtEl>
                                        <p:attrNameLst>
                                          <p:attrName>style.visibility</p:attrName>
                                        </p:attrNameLst>
                                      </p:cBhvr>
                                      <p:to>
                                        <p:strVal val="visible"/>
                                      </p:to>
                                    </p:set>
                                    <p:animEffect transition="in" filter="wipe(left)">
                                      <p:cBhvr>
                                        <p:cTn id="109" dur="500"/>
                                        <p:tgtEl>
                                          <p:spTgt spid="109597"/>
                                        </p:tgtEl>
                                      </p:cBhvr>
                                    </p:animEffect>
                                  </p:childTnLst>
                                </p:cTn>
                              </p:par>
                            </p:childTnLst>
                          </p:cTn>
                        </p:par>
                        <p:par>
                          <p:cTn id="110" fill="hold">
                            <p:stCondLst>
                              <p:cond delay="23000"/>
                            </p:stCondLst>
                            <p:childTnLst>
                              <p:par>
                                <p:cTn id="111" presetID="22" presetClass="entr" presetSubtype="8" fill="hold" nodeType="afterEffect">
                                  <p:stCondLst>
                                    <p:cond delay="500"/>
                                  </p:stCondLst>
                                  <p:childTnLst>
                                    <p:set>
                                      <p:cBhvr>
                                        <p:cTn id="112" dur="1" fill="hold">
                                          <p:stCondLst>
                                            <p:cond delay="0"/>
                                          </p:stCondLst>
                                        </p:cTn>
                                        <p:tgtEl>
                                          <p:spTgt spid="109615"/>
                                        </p:tgtEl>
                                        <p:attrNameLst>
                                          <p:attrName>style.visibility</p:attrName>
                                        </p:attrNameLst>
                                      </p:cBhvr>
                                      <p:to>
                                        <p:strVal val="visible"/>
                                      </p:to>
                                    </p:set>
                                    <p:animEffect transition="in" filter="wipe(left)">
                                      <p:cBhvr>
                                        <p:cTn id="113" dur="500"/>
                                        <p:tgtEl>
                                          <p:spTgt spid="109615"/>
                                        </p:tgtEl>
                                      </p:cBhvr>
                                    </p:animEffect>
                                  </p:childTnLst>
                                </p:cTn>
                              </p:par>
                            </p:childTnLst>
                          </p:cTn>
                        </p:par>
                        <p:par>
                          <p:cTn id="114" fill="hold">
                            <p:stCondLst>
                              <p:cond delay="24000"/>
                            </p:stCondLst>
                            <p:childTnLst>
                              <p:par>
                                <p:cTn id="115" presetID="21" presetClass="entr" presetSubtype="1" fill="hold" nodeType="afterEffect">
                                  <p:stCondLst>
                                    <p:cond delay="500"/>
                                  </p:stCondLst>
                                  <p:childTnLst>
                                    <p:set>
                                      <p:cBhvr>
                                        <p:cTn id="116" dur="1" fill="hold">
                                          <p:stCondLst>
                                            <p:cond delay="0"/>
                                          </p:stCondLst>
                                        </p:cTn>
                                        <p:tgtEl>
                                          <p:spTgt spid="2"/>
                                        </p:tgtEl>
                                        <p:attrNameLst>
                                          <p:attrName>style.visibility</p:attrName>
                                        </p:attrNameLst>
                                      </p:cBhvr>
                                      <p:to>
                                        <p:strVal val="visible"/>
                                      </p:to>
                                    </p:set>
                                    <p:animEffect transition="in" filter="wheel(1)">
                                      <p:cBhvr>
                                        <p:cTn id="117" dur="2000"/>
                                        <p:tgtEl>
                                          <p:spTgt spid="2"/>
                                        </p:tgtEl>
                                      </p:cBhvr>
                                    </p:animEffect>
                                  </p:childTnLst>
                                </p:cTn>
                              </p:par>
                            </p:childTnLst>
                          </p:cTn>
                        </p:par>
                        <p:par>
                          <p:cTn id="118" fill="hold">
                            <p:stCondLst>
                              <p:cond delay="26500"/>
                            </p:stCondLst>
                            <p:childTnLst>
                              <p:par>
                                <p:cTn id="119" presetID="22" presetClass="entr" presetSubtype="4" fill="hold" nodeType="afterEffect">
                                  <p:stCondLst>
                                    <p:cond delay="500"/>
                                  </p:stCondLst>
                                  <p:childTnLst>
                                    <p:set>
                                      <p:cBhvr>
                                        <p:cTn id="120" dur="1" fill="hold">
                                          <p:stCondLst>
                                            <p:cond delay="0"/>
                                          </p:stCondLst>
                                        </p:cTn>
                                        <p:tgtEl>
                                          <p:spTgt spid="109575"/>
                                        </p:tgtEl>
                                        <p:attrNameLst>
                                          <p:attrName>style.visibility</p:attrName>
                                        </p:attrNameLst>
                                      </p:cBhvr>
                                      <p:to>
                                        <p:strVal val="visible"/>
                                      </p:to>
                                    </p:set>
                                    <p:animEffect transition="in" filter="wipe(down)">
                                      <p:cBhvr>
                                        <p:cTn id="121" dur="500"/>
                                        <p:tgtEl>
                                          <p:spTgt spid="109575"/>
                                        </p:tgtEl>
                                      </p:cBhvr>
                                    </p:animEffect>
                                  </p:childTnLst>
                                </p:cTn>
                              </p:par>
                            </p:childTnLst>
                          </p:cTn>
                        </p:par>
                        <p:par>
                          <p:cTn id="122" fill="hold">
                            <p:stCondLst>
                              <p:cond delay="27500"/>
                            </p:stCondLst>
                            <p:childTnLst>
                              <p:par>
                                <p:cTn id="123" presetID="22" presetClass="entr" presetSubtype="8" fill="hold" grpId="0" nodeType="afterEffect">
                                  <p:stCondLst>
                                    <p:cond delay="500"/>
                                  </p:stCondLst>
                                  <p:childTnLst>
                                    <p:set>
                                      <p:cBhvr>
                                        <p:cTn id="124" dur="1" fill="hold">
                                          <p:stCondLst>
                                            <p:cond delay="0"/>
                                          </p:stCondLst>
                                        </p:cTn>
                                        <p:tgtEl>
                                          <p:spTgt spid="154"/>
                                        </p:tgtEl>
                                        <p:attrNameLst>
                                          <p:attrName>style.visibility</p:attrName>
                                        </p:attrNameLst>
                                      </p:cBhvr>
                                      <p:to>
                                        <p:strVal val="visible"/>
                                      </p:to>
                                    </p:set>
                                    <p:animEffect transition="in" filter="wipe(left)">
                                      <p:cBhvr>
                                        <p:cTn id="125" dur="500"/>
                                        <p:tgtEl>
                                          <p:spTgt spid="154"/>
                                        </p:tgtEl>
                                      </p:cBhvr>
                                    </p:animEffect>
                                  </p:childTnLst>
                                </p:cTn>
                              </p:par>
                            </p:childTnLst>
                          </p:cTn>
                        </p:par>
                        <p:par>
                          <p:cTn id="126" fill="hold">
                            <p:stCondLst>
                              <p:cond delay="28500"/>
                            </p:stCondLst>
                            <p:childTnLst>
                              <p:par>
                                <p:cTn id="127" presetID="22" presetClass="entr" presetSubtype="8" fill="hold" grpId="0" nodeType="afterEffect">
                                  <p:stCondLst>
                                    <p:cond delay="1500"/>
                                  </p:stCondLst>
                                  <p:childTnLst>
                                    <p:set>
                                      <p:cBhvr>
                                        <p:cTn id="128" dur="1" fill="hold">
                                          <p:stCondLst>
                                            <p:cond delay="0"/>
                                          </p:stCondLst>
                                        </p:cTn>
                                        <p:tgtEl>
                                          <p:spTgt spid="109609"/>
                                        </p:tgtEl>
                                        <p:attrNameLst>
                                          <p:attrName>style.visibility</p:attrName>
                                        </p:attrNameLst>
                                      </p:cBhvr>
                                      <p:to>
                                        <p:strVal val="visible"/>
                                      </p:to>
                                    </p:set>
                                    <p:animEffect transition="in" filter="wipe(left)">
                                      <p:cBhvr>
                                        <p:cTn id="129" dur="500"/>
                                        <p:tgtEl>
                                          <p:spTgt spid="109609"/>
                                        </p:tgtEl>
                                      </p:cBhvr>
                                    </p:animEffect>
                                  </p:childTnLst>
                                </p:cTn>
                              </p:par>
                            </p:childTnLst>
                          </p:cTn>
                        </p:par>
                        <p:par>
                          <p:cTn id="130" fill="hold">
                            <p:stCondLst>
                              <p:cond delay="30500"/>
                            </p:stCondLst>
                            <p:childTnLst>
                              <p:par>
                                <p:cTn id="131" presetID="22" presetClass="entr" presetSubtype="8" fill="hold" nodeType="afterEffect">
                                  <p:stCondLst>
                                    <p:cond delay="500"/>
                                  </p:stCondLst>
                                  <p:childTnLst>
                                    <p:set>
                                      <p:cBhvr>
                                        <p:cTn id="132" dur="1" fill="hold">
                                          <p:stCondLst>
                                            <p:cond delay="0"/>
                                          </p:stCondLst>
                                        </p:cTn>
                                        <p:tgtEl>
                                          <p:spTgt spid="109617"/>
                                        </p:tgtEl>
                                        <p:attrNameLst>
                                          <p:attrName>style.visibility</p:attrName>
                                        </p:attrNameLst>
                                      </p:cBhvr>
                                      <p:to>
                                        <p:strVal val="visible"/>
                                      </p:to>
                                    </p:set>
                                    <p:animEffect transition="in" filter="wipe(left)">
                                      <p:cBhvr>
                                        <p:cTn id="133" dur="500"/>
                                        <p:tgtEl>
                                          <p:spTgt spid="109617"/>
                                        </p:tgtEl>
                                      </p:cBhvr>
                                    </p:animEffect>
                                  </p:childTnLst>
                                </p:cTn>
                              </p:par>
                            </p:childTnLst>
                          </p:cTn>
                        </p:par>
                        <p:par>
                          <p:cTn id="134" fill="hold">
                            <p:stCondLst>
                              <p:cond delay="31500"/>
                            </p:stCondLst>
                            <p:childTnLst>
                              <p:par>
                                <p:cTn id="135" presetID="21" presetClass="entr" presetSubtype="1" fill="hold" nodeType="afterEffect">
                                  <p:stCondLst>
                                    <p:cond delay="500"/>
                                  </p:stCondLst>
                                  <p:childTnLst>
                                    <p:set>
                                      <p:cBhvr>
                                        <p:cTn id="136" dur="1" fill="hold">
                                          <p:stCondLst>
                                            <p:cond delay="0"/>
                                          </p:stCondLst>
                                        </p:cTn>
                                        <p:tgtEl>
                                          <p:spTgt spid="3"/>
                                        </p:tgtEl>
                                        <p:attrNameLst>
                                          <p:attrName>style.visibility</p:attrName>
                                        </p:attrNameLst>
                                      </p:cBhvr>
                                      <p:to>
                                        <p:strVal val="visible"/>
                                      </p:to>
                                    </p:set>
                                    <p:animEffect transition="in" filter="wheel(1)">
                                      <p:cBhvr>
                                        <p:cTn id="137" dur="2000"/>
                                        <p:tgtEl>
                                          <p:spTgt spid="3"/>
                                        </p:tgtEl>
                                      </p:cBhvr>
                                    </p:animEffect>
                                  </p:childTnLst>
                                </p:cTn>
                              </p:par>
                            </p:childTnLst>
                          </p:cTn>
                        </p:par>
                        <p:par>
                          <p:cTn id="138" fill="hold">
                            <p:stCondLst>
                              <p:cond delay="34000"/>
                            </p:stCondLst>
                            <p:childTnLst>
                              <p:par>
                                <p:cTn id="139" presetID="22" presetClass="entr" presetSubtype="4" fill="hold" nodeType="afterEffect">
                                  <p:stCondLst>
                                    <p:cond delay="500"/>
                                  </p:stCondLst>
                                  <p:childTnLst>
                                    <p:set>
                                      <p:cBhvr>
                                        <p:cTn id="140" dur="1" fill="hold">
                                          <p:stCondLst>
                                            <p:cond delay="0"/>
                                          </p:stCondLst>
                                        </p:cTn>
                                        <p:tgtEl>
                                          <p:spTgt spid="226"/>
                                        </p:tgtEl>
                                        <p:attrNameLst>
                                          <p:attrName>style.visibility</p:attrName>
                                        </p:attrNameLst>
                                      </p:cBhvr>
                                      <p:to>
                                        <p:strVal val="visible"/>
                                      </p:to>
                                    </p:set>
                                    <p:animEffect transition="in" filter="wipe(down)">
                                      <p:cBhvr>
                                        <p:cTn id="141" dur="500"/>
                                        <p:tgtEl>
                                          <p:spTgt spid="226"/>
                                        </p:tgtEl>
                                      </p:cBhvr>
                                    </p:animEffect>
                                  </p:childTnLst>
                                </p:cTn>
                              </p:par>
                            </p:childTnLst>
                          </p:cTn>
                        </p:par>
                        <p:par>
                          <p:cTn id="142" fill="hold">
                            <p:stCondLst>
                              <p:cond delay="35000"/>
                            </p:stCondLst>
                            <p:childTnLst>
                              <p:par>
                                <p:cTn id="143" presetID="22" presetClass="entr" presetSubtype="8" fill="hold" grpId="0" nodeType="afterEffect">
                                  <p:stCondLst>
                                    <p:cond delay="500"/>
                                  </p:stCondLst>
                                  <p:childTnLst>
                                    <p:set>
                                      <p:cBhvr>
                                        <p:cTn id="144" dur="1" fill="hold">
                                          <p:stCondLst>
                                            <p:cond delay="0"/>
                                          </p:stCondLst>
                                        </p:cTn>
                                        <p:tgtEl>
                                          <p:spTgt spid="155"/>
                                        </p:tgtEl>
                                        <p:attrNameLst>
                                          <p:attrName>style.visibility</p:attrName>
                                        </p:attrNameLst>
                                      </p:cBhvr>
                                      <p:to>
                                        <p:strVal val="visible"/>
                                      </p:to>
                                    </p:set>
                                    <p:animEffect transition="in" filter="wipe(left)">
                                      <p:cBhvr>
                                        <p:cTn id="145" dur="500"/>
                                        <p:tgtEl>
                                          <p:spTgt spid="155"/>
                                        </p:tgtEl>
                                      </p:cBhvr>
                                    </p:animEffect>
                                  </p:childTnLst>
                                </p:cTn>
                              </p:par>
                            </p:childTnLst>
                          </p:cTn>
                        </p:par>
                        <p:par>
                          <p:cTn id="146" fill="hold">
                            <p:stCondLst>
                              <p:cond delay="36000"/>
                            </p:stCondLst>
                            <p:childTnLst>
                              <p:par>
                                <p:cTn id="147" presetID="22" presetClass="entr" presetSubtype="8" fill="hold" grpId="0" nodeType="afterEffect">
                                  <p:stCondLst>
                                    <p:cond delay="1500"/>
                                  </p:stCondLst>
                                  <p:childTnLst>
                                    <p:set>
                                      <p:cBhvr>
                                        <p:cTn id="148" dur="1" fill="hold">
                                          <p:stCondLst>
                                            <p:cond delay="0"/>
                                          </p:stCondLst>
                                        </p:cTn>
                                        <p:tgtEl>
                                          <p:spTgt spid="109621"/>
                                        </p:tgtEl>
                                        <p:attrNameLst>
                                          <p:attrName>style.visibility</p:attrName>
                                        </p:attrNameLst>
                                      </p:cBhvr>
                                      <p:to>
                                        <p:strVal val="visible"/>
                                      </p:to>
                                    </p:set>
                                    <p:animEffect transition="in" filter="wipe(left)">
                                      <p:cBhvr>
                                        <p:cTn id="149" dur="500"/>
                                        <p:tgtEl>
                                          <p:spTgt spid="109621"/>
                                        </p:tgtEl>
                                      </p:cBhvr>
                                    </p:animEffect>
                                  </p:childTnLst>
                                </p:cTn>
                              </p:par>
                            </p:childTnLst>
                          </p:cTn>
                        </p:par>
                        <p:par>
                          <p:cTn id="150" fill="hold">
                            <p:stCondLst>
                              <p:cond delay="38000"/>
                            </p:stCondLst>
                            <p:childTnLst>
                              <p:par>
                                <p:cTn id="151" presetID="22" presetClass="entr" presetSubtype="8" fill="hold" nodeType="afterEffect">
                                  <p:stCondLst>
                                    <p:cond delay="500"/>
                                  </p:stCondLst>
                                  <p:childTnLst>
                                    <p:set>
                                      <p:cBhvr>
                                        <p:cTn id="152" dur="1" fill="hold">
                                          <p:stCondLst>
                                            <p:cond delay="0"/>
                                          </p:stCondLst>
                                        </p:cTn>
                                        <p:tgtEl>
                                          <p:spTgt spid="109618"/>
                                        </p:tgtEl>
                                        <p:attrNameLst>
                                          <p:attrName>style.visibility</p:attrName>
                                        </p:attrNameLst>
                                      </p:cBhvr>
                                      <p:to>
                                        <p:strVal val="visible"/>
                                      </p:to>
                                    </p:set>
                                    <p:animEffect transition="in" filter="wipe(left)">
                                      <p:cBhvr>
                                        <p:cTn id="153" dur="500"/>
                                        <p:tgtEl>
                                          <p:spTgt spid="109618"/>
                                        </p:tgtEl>
                                      </p:cBhvr>
                                    </p:animEffect>
                                  </p:childTnLst>
                                </p:cTn>
                              </p:par>
                            </p:childTnLst>
                          </p:cTn>
                        </p:par>
                        <p:par>
                          <p:cTn id="154" fill="hold">
                            <p:stCondLst>
                              <p:cond delay="39000"/>
                            </p:stCondLst>
                            <p:childTnLst>
                              <p:par>
                                <p:cTn id="155" presetID="21" presetClass="entr" presetSubtype="1" fill="hold" nodeType="afterEffect">
                                  <p:stCondLst>
                                    <p:cond delay="500"/>
                                  </p:stCondLst>
                                  <p:childTnLst>
                                    <p:set>
                                      <p:cBhvr>
                                        <p:cTn id="156" dur="1" fill="hold">
                                          <p:stCondLst>
                                            <p:cond delay="0"/>
                                          </p:stCondLst>
                                        </p:cTn>
                                        <p:tgtEl>
                                          <p:spTgt spid="5"/>
                                        </p:tgtEl>
                                        <p:attrNameLst>
                                          <p:attrName>style.visibility</p:attrName>
                                        </p:attrNameLst>
                                      </p:cBhvr>
                                      <p:to>
                                        <p:strVal val="visible"/>
                                      </p:to>
                                    </p:set>
                                    <p:animEffect transition="in" filter="wheel(1)">
                                      <p:cBhvr>
                                        <p:cTn id="157" dur="2000"/>
                                        <p:tgtEl>
                                          <p:spTgt spid="5"/>
                                        </p:tgtEl>
                                      </p:cBhvr>
                                    </p:animEffect>
                                  </p:childTnLst>
                                </p:cTn>
                              </p:par>
                            </p:childTnLst>
                          </p:cTn>
                        </p:par>
                        <p:par>
                          <p:cTn id="158" fill="hold">
                            <p:stCondLst>
                              <p:cond delay="41500"/>
                            </p:stCondLst>
                            <p:childTnLst>
                              <p:par>
                                <p:cTn id="159" presetID="22" presetClass="entr" presetSubtype="8" fill="hold" grpId="0" nodeType="afterEffect">
                                  <p:stCondLst>
                                    <p:cond delay="500"/>
                                  </p:stCondLst>
                                  <p:childTnLst>
                                    <p:set>
                                      <p:cBhvr>
                                        <p:cTn id="160" dur="1" fill="hold">
                                          <p:stCondLst>
                                            <p:cond delay="0"/>
                                          </p:stCondLst>
                                        </p:cTn>
                                        <p:tgtEl>
                                          <p:spTgt spid="156"/>
                                        </p:tgtEl>
                                        <p:attrNameLst>
                                          <p:attrName>style.visibility</p:attrName>
                                        </p:attrNameLst>
                                      </p:cBhvr>
                                      <p:to>
                                        <p:strVal val="visible"/>
                                      </p:to>
                                    </p:set>
                                    <p:animEffect transition="in" filter="wipe(left)">
                                      <p:cBhvr>
                                        <p:cTn id="161"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34" grpId="0"/>
      <p:bldP spid="68" grpId="0"/>
      <p:bldP spid="109585" grpId="0"/>
      <p:bldP spid="109597" grpId="0"/>
      <p:bldP spid="109609" grpId="0"/>
      <p:bldP spid="109621" grpId="0"/>
      <p:bldP spid="153" grpId="0"/>
      <p:bldP spid="154" grpId="0"/>
      <p:bldP spid="155" grpId="0"/>
      <p:bldP spid="109574" grpId="0" animBg="1"/>
      <p:bldP spid="109577" grpId="0" animBg="1"/>
      <p:bldP spid="109578" grpId="0" animBg="1"/>
      <p:bldP spid="109580" grpId="0" animBg="1"/>
      <p:bldP spid="109583" grpId="0" animBg="1"/>
      <p:bldP spid="156" grpId="0"/>
      <p:bldP spid="27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54" name="Picture 38" descr="7E7 763-457 base materials"/>
          <p:cNvPicPr>
            <a:picLocks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000" y="1764000"/>
            <a:ext cx="3960000" cy="1944000"/>
          </a:xfrm>
          <a:prstGeom prst="rect">
            <a:avLst/>
          </a:prstGeom>
          <a:noFill/>
          <a:ln w="1270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11683" name="Text Box 67"/>
          <p:cNvSpPr txBox="1">
            <a:spLocks noChangeArrowheads="1"/>
          </p:cNvSpPr>
          <p:nvPr/>
        </p:nvSpPr>
        <p:spPr bwMode="auto">
          <a:xfrm>
            <a:off x="0" y="5760000"/>
            <a:ext cx="9144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tabLst>
                <a:tab pos="4114800" algn="l"/>
              </a:tabLst>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tabLst>
                <a:tab pos="4114800" algn="l"/>
              </a:tabLst>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tabLst>
                <a:tab pos="4114800" algn="l"/>
              </a:tabLst>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tabLst>
                <a:tab pos="4114800" algn="l"/>
              </a:tabLst>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tabLst>
                <a:tab pos="4114800" algn="l"/>
              </a:tabLst>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tabLst>
                <a:tab pos="4114800" algn="l"/>
              </a:tabLst>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tabLst>
                <a:tab pos="4114800" algn="l"/>
              </a:tabLst>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tabLst>
                <a:tab pos="4114800" algn="l"/>
              </a:tabLst>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tabLst>
                <a:tab pos="4114800" algn="l"/>
              </a:tabLst>
              <a:defRPr sz="2000">
                <a:solidFill>
                  <a:schemeClr val="tx1"/>
                </a:solidFill>
                <a:latin typeface="Verdana" pitchFamily="34" charset="0"/>
                <a:cs typeface="Arial" charset="0"/>
              </a:defRPr>
            </a:lvl9pPr>
          </a:lstStyle>
          <a:p>
            <a:pPr eaLnBrk="1" hangingPunct="1">
              <a:spcBef>
                <a:spcPct val="0"/>
              </a:spcBef>
              <a:buClrTx/>
              <a:buSzTx/>
              <a:buFontTx/>
              <a:buNone/>
              <a:defRPr/>
            </a:pPr>
            <a:r>
              <a:rPr lang="en-US" altLang="en-US" sz="900" dirty="0" smtClean="0">
                <a:solidFill>
                  <a:schemeClr val="bg1"/>
                </a:solidFill>
                <a:latin typeface="Arial Rounded MT Bold" panose="020F0704030504030204" pitchFamily="34" charset="0"/>
              </a:rPr>
              <a:t>COPYRIGHT © 2005 THE BOEING COMPANY</a:t>
            </a:r>
          </a:p>
        </p:txBody>
      </p:sp>
      <p:grpSp>
        <p:nvGrpSpPr>
          <p:cNvPr id="35" name="Group 34"/>
          <p:cNvGrpSpPr>
            <a:grpSpLocks noChangeAspect="1"/>
          </p:cNvGrpSpPr>
          <p:nvPr/>
        </p:nvGrpSpPr>
        <p:grpSpPr bwMode="auto">
          <a:xfrm>
            <a:off x="144000" y="144000"/>
            <a:ext cx="1440001" cy="720000"/>
            <a:chOff x="972000" y="1008000"/>
            <a:chExt cx="2016000" cy="1008000"/>
          </a:xfrm>
        </p:grpSpPr>
        <p:pic>
          <p:nvPicPr>
            <p:cNvPr id="3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38"/>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40"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a:solidFill>
                  <a:schemeClr val="bg1"/>
                </a:solidFill>
                <a:latin typeface="Arial Rounded MT Bold" panose="020F0704030504030204" pitchFamily="34" charset="0"/>
              </a:rPr>
              <a:t>Aerospace Industry Over the Years</a:t>
            </a:r>
          </a:p>
        </p:txBody>
      </p:sp>
      <p:grpSp>
        <p:nvGrpSpPr>
          <p:cNvPr id="41" name="Group 40"/>
          <p:cNvGrpSpPr>
            <a:grpSpLocks noChangeAspect="1"/>
          </p:cNvGrpSpPr>
          <p:nvPr/>
        </p:nvGrpSpPr>
        <p:grpSpPr bwMode="auto">
          <a:xfrm>
            <a:off x="7524000" y="5976000"/>
            <a:ext cx="1440001" cy="720000"/>
            <a:chOff x="972000" y="1008000"/>
            <a:chExt cx="2016000" cy="1008000"/>
          </a:xfrm>
        </p:grpSpPr>
        <p:pic>
          <p:nvPicPr>
            <p:cNvPr id="4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ectangle 42"/>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44"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a:solidFill>
                  <a:schemeClr val="bg1"/>
                </a:solidFill>
                <a:latin typeface="Arial Rounded MT Bold" panose="020F0704030504030204" pitchFamily="34" charset="0"/>
              </a:rPr>
              <a:t>Aerospace Industry Over the Years</a:t>
            </a:r>
          </a:p>
        </p:txBody>
      </p:sp>
      <p:sp>
        <p:nvSpPr>
          <p:cNvPr id="45" name="Text Box 6"/>
          <p:cNvSpPr txBox="1">
            <a:spLocks noChangeArrowheads="1"/>
          </p:cNvSpPr>
          <p:nvPr/>
        </p:nvSpPr>
        <p:spPr bwMode="auto">
          <a:xfrm>
            <a:off x="7308000" y="1152000"/>
            <a:ext cx="1620000" cy="288000"/>
          </a:xfrm>
          <a:prstGeom prst="rect">
            <a:avLst/>
          </a:prstGeom>
          <a:solidFill>
            <a:srgbClr val="969696"/>
          </a:solidFill>
          <a:ln w="6350">
            <a:solidFill>
              <a:schemeClr val="bg1"/>
            </a:solidFill>
            <a:miter lim="800000"/>
            <a:headEnd/>
            <a:tailEnd/>
          </a:ln>
          <a:extLst/>
        </p:spPr>
        <p:txBody>
          <a:bodyPr wrap="none" anchor="ctr"/>
          <a:lstStyle>
            <a:defPPr>
              <a:defRPr lang="en-GB"/>
            </a:defPPr>
            <a:lvl1pPr eaLnBrk="1" hangingPunct="1">
              <a:buClrTx/>
              <a:buSzTx/>
              <a:buFontTx/>
              <a:buNone/>
              <a:defRPr>
                <a:solidFill>
                  <a:schemeClr val="accent2">
                    <a:lumMod val="20000"/>
                    <a:lumOff val="80000"/>
                  </a:schemeClr>
                </a:solidFill>
                <a:latin typeface="+mj-lt"/>
              </a:defRPr>
            </a:lvl1pPr>
            <a:lvl2pPr marL="742950" indent="-285750" algn="l" eaLnBrk="0" hangingPunct="0">
              <a:spcBef>
                <a:spcPct val="20000"/>
              </a:spcBef>
              <a:buClr>
                <a:schemeClr val="tx1"/>
              </a:buClr>
              <a:buChar char="•"/>
              <a:defRPr sz="2800"/>
            </a:lvl2pPr>
            <a:lvl3pPr marL="1143000" indent="-228600" algn="l" eaLnBrk="0" hangingPunct="0">
              <a:spcBef>
                <a:spcPct val="20000"/>
              </a:spcBef>
              <a:buClr>
                <a:schemeClr val="accent2"/>
              </a:buClr>
              <a:buSzPct val="60000"/>
              <a:buFont typeface="Wingdings" pitchFamily="2" charset="2"/>
              <a:buChar char="n"/>
              <a:defRPr sz="2400"/>
            </a:lvl3pPr>
            <a:lvl4pPr marL="1600200" indent="-228600" algn="l" eaLnBrk="0" hangingPunct="0">
              <a:spcBef>
                <a:spcPct val="20000"/>
              </a:spcBef>
              <a:buClr>
                <a:schemeClr val="tx2"/>
              </a:buClr>
              <a:buChar char="•"/>
              <a:defRPr sz="2000"/>
            </a:lvl4pPr>
            <a:lvl5pPr marL="2057400" indent="-228600" algn="l" eaLnBrk="0" hangingPunct="0">
              <a:spcBef>
                <a:spcPct val="20000"/>
              </a:spcBef>
              <a:buClr>
                <a:schemeClr val="folHlink"/>
              </a:buClr>
              <a:buSzPct val="60000"/>
              <a:buFont typeface="Wingdings" pitchFamily="2" charset="2"/>
              <a:buChar char="n"/>
              <a:defRPr sz="2000"/>
            </a:lvl5pPr>
            <a:lvl6pPr marL="2514600" indent="-228600" eaLnBrk="0" fontAlgn="base" hangingPunct="0">
              <a:spcBef>
                <a:spcPct val="20000"/>
              </a:spcBef>
              <a:spcAft>
                <a:spcPct val="0"/>
              </a:spcAft>
              <a:buClr>
                <a:schemeClr val="folHlink"/>
              </a:buClr>
              <a:buSzPct val="60000"/>
              <a:buFont typeface="Wingdings" pitchFamily="2" charset="2"/>
              <a:buChar char="n"/>
              <a:defRPr sz="2000"/>
            </a:lvl6pPr>
            <a:lvl7pPr marL="2971800" indent="-228600" eaLnBrk="0" fontAlgn="base" hangingPunct="0">
              <a:spcBef>
                <a:spcPct val="20000"/>
              </a:spcBef>
              <a:spcAft>
                <a:spcPct val="0"/>
              </a:spcAft>
              <a:buClr>
                <a:schemeClr val="folHlink"/>
              </a:buClr>
              <a:buSzPct val="60000"/>
              <a:buFont typeface="Wingdings" pitchFamily="2" charset="2"/>
              <a:buChar char="n"/>
              <a:defRPr sz="2000"/>
            </a:lvl7pPr>
            <a:lvl8pPr marL="3429000" indent="-228600" eaLnBrk="0" fontAlgn="base" hangingPunct="0">
              <a:spcBef>
                <a:spcPct val="20000"/>
              </a:spcBef>
              <a:spcAft>
                <a:spcPct val="0"/>
              </a:spcAft>
              <a:buClr>
                <a:schemeClr val="folHlink"/>
              </a:buClr>
              <a:buSzPct val="60000"/>
              <a:buFont typeface="Wingdings" pitchFamily="2" charset="2"/>
              <a:buChar char="n"/>
              <a:defRPr sz="2000"/>
            </a:lvl8pPr>
            <a:lvl9pPr marL="3886200" indent="-228600" eaLnBrk="0" fontAlgn="base" hangingPunct="0">
              <a:spcBef>
                <a:spcPct val="20000"/>
              </a:spcBef>
              <a:spcAft>
                <a:spcPct val="0"/>
              </a:spcAft>
              <a:buClr>
                <a:schemeClr val="folHlink"/>
              </a:buClr>
              <a:buSzPct val="60000"/>
              <a:buFont typeface="Wingdings" pitchFamily="2" charset="2"/>
              <a:buChar char="n"/>
              <a:defRPr sz="2000"/>
            </a:lvl9pPr>
          </a:lstStyle>
          <a:p>
            <a:r>
              <a:rPr lang="en-US" altLang="en-US" sz="1350" i="1" dirty="0" smtClean="0">
                <a:solidFill>
                  <a:schemeClr val="bg1"/>
                </a:solidFill>
                <a:latin typeface="Arial Rounded MT Bold" panose="020F0704030504030204" pitchFamily="34" charset="0"/>
              </a:rPr>
              <a:t>Titanium</a:t>
            </a:r>
            <a:endParaRPr lang="en-US" altLang="en-US" sz="1350" i="1" dirty="0">
              <a:solidFill>
                <a:schemeClr val="bg1"/>
              </a:solidFill>
              <a:latin typeface="Arial Rounded MT Bold" panose="020F0704030504030204" pitchFamily="34" charset="0"/>
            </a:endParaRPr>
          </a:p>
        </p:txBody>
      </p:sp>
      <p:sp>
        <p:nvSpPr>
          <p:cNvPr id="46" name="Text Box 9"/>
          <p:cNvSpPr txBox="1">
            <a:spLocks noChangeArrowheads="1"/>
          </p:cNvSpPr>
          <p:nvPr/>
        </p:nvSpPr>
        <p:spPr bwMode="auto">
          <a:xfrm>
            <a:off x="2016000" y="1152000"/>
            <a:ext cx="1620000" cy="288000"/>
          </a:xfrm>
          <a:prstGeom prst="rect">
            <a:avLst/>
          </a:prstGeom>
          <a:solidFill>
            <a:srgbClr val="41A0FF"/>
          </a:solidFill>
          <a:ln w="6350">
            <a:solidFill>
              <a:schemeClr val="bg1"/>
            </a:solidFill>
            <a:miter lim="800000"/>
            <a:headEnd/>
            <a:tailEnd/>
          </a:ln>
          <a:extLst/>
        </p:spPr>
        <p:txBody>
          <a:bodyPr wrap="none" anchor="ctr"/>
          <a:lstStyle>
            <a:defPPr>
              <a:defRPr lang="en-GB"/>
            </a:defPPr>
            <a:lvl1pPr eaLnBrk="1" hangingPunct="1">
              <a:buClrTx/>
              <a:buSzTx/>
              <a:buFontTx/>
              <a:buNone/>
              <a:defRPr>
                <a:solidFill>
                  <a:schemeClr val="accent2">
                    <a:lumMod val="20000"/>
                    <a:lumOff val="80000"/>
                  </a:schemeClr>
                </a:solidFill>
                <a:latin typeface="+mj-lt"/>
              </a:defRPr>
            </a:lvl1pPr>
            <a:lvl2pPr marL="742950" indent="-285750" algn="l" eaLnBrk="0" hangingPunct="0">
              <a:spcBef>
                <a:spcPct val="20000"/>
              </a:spcBef>
              <a:buClr>
                <a:schemeClr val="tx1"/>
              </a:buClr>
              <a:buChar char="•"/>
              <a:defRPr sz="2800"/>
            </a:lvl2pPr>
            <a:lvl3pPr marL="1143000" indent="-228600" algn="l" eaLnBrk="0" hangingPunct="0">
              <a:spcBef>
                <a:spcPct val="20000"/>
              </a:spcBef>
              <a:buClr>
                <a:schemeClr val="accent2"/>
              </a:buClr>
              <a:buSzPct val="60000"/>
              <a:buFont typeface="Wingdings" pitchFamily="2" charset="2"/>
              <a:buChar char="n"/>
              <a:defRPr sz="2400"/>
            </a:lvl3pPr>
            <a:lvl4pPr marL="1600200" indent="-228600" algn="l" eaLnBrk="0" hangingPunct="0">
              <a:spcBef>
                <a:spcPct val="20000"/>
              </a:spcBef>
              <a:buClr>
                <a:schemeClr val="tx2"/>
              </a:buClr>
              <a:buChar char="•"/>
              <a:defRPr sz="2000"/>
            </a:lvl4pPr>
            <a:lvl5pPr marL="2057400" indent="-228600" algn="l" eaLnBrk="0" hangingPunct="0">
              <a:spcBef>
                <a:spcPct val="20000"/>
              </a:spcBef>
              <a:buClr>
                <a:schemeClr val="folHlink"/>
              </a:buClr>
              <a:buSzPct val="60000"/>
              <a:buFont typeface="Wingdings" pitchFamily="2" charset="2"/>
              <a:buChar char="n"/>
              <a:defRPr sz="2000"/>
            </a:lvl5pPr>
            <a:lvl6pPr marL="2514600" indent="-228600" eaLnBrk="0" fontAlgn="base" hangingPunct="0">
              <a:spcBef>
                <a:spcPct val="20000"/>
              </a:spcBef>
              <a:spcAft>
                <a:spcPct val="0"/>
              </a:spcAft>
              <a:buClr>
                <a:schemeClr val="folHlink"/>
              </a:buClr>
              <a:buSzPct val="60000"/>
              <a:buFont typeface="Wingdings" pitchFamily="2" charset="2"/>
              <a:buChar char="n"/>
              <a:defRPr sz="2000"/>
            </a:lvl6pPr>
            <a:lvl7pPr marL="2971800" indent="-228600" eaLnBrk="0" fontAlgn="base" hangingPunct="0">
              <a:spcBef>
                <a:spcPct val="20000"/>
              </a:spcBef>
              <a:spcAft>
                <a:spcPct val="0"/>
              </a:spcAft>
              <a:buClr>
                <a:schemeClr val="folHlink"/>
              </a:buClr>
              <a:buSzPct val="60000"/>
              <a:buFont typeface="Wingdings" pitchFamily="2" charset="2"/>
              <a:buChar char="n"/>
              <a:defRPr sz="2000"/>
            </a:lvl7pPr>
            <a:lvl8pPr marL="3429000" indent="-228600" eaLnBrk="0" fontAlgn="base" hangingPunct="0">
              <a:spcBef>
                <a:spcPct val="20000"/>
              </a:spcBef>
              <a:spcAft>
                <a:spcPct val="0"/>
              </a:spcAft>
              <a:buClr>
                <a:schemeClr val="folHlink"/>
              </a:buClr>
              <a:buSzPct val="60000"/>
              <a:buFont typeface="Wingdings" pitchFamily="2" charset="2"/>
              <a:buChar char="n"/>
              <a:defRPr sz="2000"/>
            </a:lvl8pPr>
            <a:lvl9pPr marL="3886200" indent="-228600" eaLnBrk="0" fontAlgn="base" hangingPunct="0">
              <a:spcBef>
                <a:spcPct val="20000"/>
              </a:spcBef>
              <a:spcAft>
                <a:spcPct val="0"/>
              </a:spcAft>
              <a:buClr>
                <a:schemeClr val="folHlink"/>
              </a:buClr>
              <a:buSzPct val="60000"/>
              <a:buFont typeface="Wingdings" pitchFamily="2" charset="2"/>
              <a:buChar char="n"/>
              <a:defRPr sz="2000"/>
            </a:lvl9pPr>
          </a:lstStyle>
          <a:p>
            <a:r>
              <a:rPr lang="en-US" altLang="en-US" sz="1350" i="1" dirty="0" smtClean="0">
                <a:solidFill>
                  <a:schemeClr val="bg1"/>
                </a:solidFill>
                <a:latin typeface="Arial Rounded MT Bold" panose="020F0704030504030204" pitchFamily="34" charset="0"/>
              </a:rPr>
              <a:t>Carbon Sandwich</a:t>
            </a:r>
            <a:endParaRPr lang="en-US" altLang="en-US" sz="1350" i="1" dirty="0">
              <a:solidFill>
                <a:schemeClr val="bg1"/>
              </a:solidFill>
              <a:latin typeface="Arial Rounded MT Bold" panose="020F0704030504030204" pitchFamily="34" charset="0"/>
            </a:endParaRPr>
          </a:p>
        </p:txBody>
      </p:sp>
      <p:sp>
        <p:nvSpPr>
          <p:cNvPr id="47" name="Text Box 10"/>
          <p:cNvSpPr txBox="1">
            <a:spLocks noChangeArrowheads="1"/>
          </p:cNvSpPr>
          <p:nvPr/>
        </p:nvSpPr>
        <p:spPr bwMode="auto">
          <a:xfrm>
            <a:off x="3780000" y="1152000"/>
            <a:ext cx="1620000" cy="288000"/>
          </a:xfrm>
          <a:prstGeom prst="rect">
            <a:avLst/>
          </a:prstGeom>
          <a:solidFill>
            <a:srgbClr val="00AC00"/>
          </a:solidFill>
          <a:ln w="6350">
            <a:solidFill>
              <a:schemeClr val="bg1"/>
            </a:solidFill>
            <a:miter lim="800000"/>
            <a:headEnd/>
            <a:tailEnd/>
          </a:ln>
          <a:extLst/>
        </p:spPr>
        <p:txBody>
          <a:bodyPr wrap="none" anchor="ctr"/>
          <a:lstStyle>
            <a:defPPr>
              <a:defRPr lang="en-GB"/>
            </a:defPPr>
            <a:lvl1pPr eaLnBrk="1" hangingPunct="1">
              <a:buClrTx/>
              <a:buSzTx/>
              <a:buFontTx/>
              <a:buNone/>
              <a:defRPr>
                <a:solidFill>
                  <a:schemeClr val="accent2">
                    <a:lumMod val="20000"/>
                    <a:lumOff val="80000"/>
                  </a:schemeClr>
                </a:solidFill>
                <a:latin typeface="+mj-lt"/>
              </a:defRPr>
            </a:lvl1pPr>
            <a:lvl2pPr marL="742950" indent="-285750" algn="l" eaLnBrk="0" hangingPunct="0">
              <a:spcBef>
                <a:spcPct val="20000"/>
              </a:spcBef>
              <a:buClr>
                <a:schemeClr val="tx1"/>
              </a:buClr>
              <a:buChar char="•"/>
              <a:defRPr sz="2800"/>
            </a:lvl2pPr>
            <a:lvl3pPr marL="1143000" indent="-228600" algn="l" eaLnBrk="0" hangingPunct="0">
              <a:spcBef>
                <a:spcPct val="20000"/>
              </a:spcBef>
              <a:buClr>
                <a:schemeClr val="accent2"/>
              </a:buClr>
              <a:buSzPct val="60000"/>
              <a:buFont typeface="Wingdings" pitchFamily="2" charset="2"/>
              <a:buChar char="n"/>
              <a:defRPr sz="2400"/>
            </a:lvl3pPr>
            <a:lvl4pPr marL="1600200" indent="-228600" algn="l" eaLnBrk="0" hangingPunct="0">
              <a:spcBef>
                <a:spcPct val="20000"/>
              </a:spcBef>
              <a:buClr>
                <a:schemeClr val="tx2"/>
              </a:buClr>
              <a:buChar char="•"/>
              <a:defRPr sz="2000"/>
            </a:lvl4pPr>
            <a:lvl5pPr marL="2057400" indent="-228600" algn="l" eaLnBrk="0" hangingPunct="0">
              <a:spcBef>
                <a:spcPct val="20000"/>
              </a:spcBef>
              <a:buClr>
                <a:schemeClr val="folHlink"/>
              </a:buClr>
              <a:buSzPct val="60000"/>
              <a:buFont typeface="Wingdings" pitchFamily="2" charset="2"/>
              <a:buChar char="n"/>
              <a:defRPr sz="2000"/>
            </a:lvl5pPr>
            <a:lvl6pPr marL="2514600" indent="-228600" eaLnBrk="0" fontAlgn="base" hangingPunct="0">
              <a:spcBef>
                <a:spcPct val="20000"/>
              </a:spcBef>
              <a:spcAft>
                <a:spcPct val="0"/>
              </a:spcAft>
              <a:buClr>
                <a:schemeClr val="folHlink"/>
              </a:buClr>
              <a:buSzPct val="60000"/>
              <a:buFont typeface="Wingdings" pitchFamily="2" charset="2"/>
              <a:buChar char="n"/>
              <a:defRPr sz="2000"/>
            </a:lvl6pPr>
            <a:lvl7pPr marL="2971800" indent="-228600" eaLnBrk="0" fontAlgn="base" hangingPunct="0">
              <a:spcBef>
                <a:spcPct val="20000"/>
              </a:spcBef>
              <a:spcAft>
                <a:spcPct val="0"/>
              </a:spcAft>
              <a:buClr>
                <a:schemeClr val="folHlink"/>
              </a:buClr>
              <a:buSzPct val="60000"/>
              <a:buFont typeface="Wingdings" pitchFamily="2" charset="2"/>
              <a:buChar char="n"/>
              <a:defRPr sz="2000"/>
            </a:lvl7pPr>
            <a:lvl8pPr marL="3429000" indent="-228600" eaLnBrk="0" fontAlgn="base" hangingPunct="0">
              <a:spcBef>
                <a:spcPct val="20000"/>
              </a:spcBef>
              <a:spcAft>
                <a:spcPct val="0"/>
              </a:spcAft>
              <a:buClr>
                <a:schemeClr val="folHlink"/>
              </a:buClr>
              <a:buSzPct val="60000"/>
              <a:buFont typeface="Wingdings" pitchFamily="2" charset="2"/>
              <a:buChar char="n"/>
              <a:defRPr sz="2000"/>
            </a:lvl8pPr>
            <a:lvl9pPr marL="3886200" indent="-228600" eaLnBrk="0" fontAlgn="base" hangingPunct="0">
              <a:spcBef>
                <a:spcPct val="20000"/>
              </a:spcBef>
              <a:spcAft>
                <a:spcPct val="0"/>
              </a:spcAft>
              <a:buClr>
                <a:schemeClr val="folHlink"/>
              </a:buClr>
              <a:buSzPct val="60000"/>
              <a:buFont typeface="Wingdings" pitchFamily="2" charset="2"/>
              <a:buChar char="n"/>
              <a:defRPr sz="2000"/>
            </a:lvl9pPr>
          </a:lstStyle>
          <a:p>
            <a:r>
              <a:rPr lang="en-US" altLang="en-US" sz="1350" i="1" dirty="0" smtClean="0">
                <a:solidFill>
                  <a:schemeClr val="bg1"/>
                </a:solidFill>
                <a:latin typeface="Arial Rounded MT Bold" panose="020F0704030504030204" pitchFamily="34" charset="0"/>
              </a:rPr>
              <a:t>Other Composites</a:t>
            </a:r>
            <a:endParaRPr lang="en-US" altLang="en-US" sz="1350" i="1" dirty="0">
              <a:solidFill>
                <a:schemeClr val="bg1"/>
              </a:solidFill>
              <a:latin typeface="Arial Rounded MT Bold" panose="020F0704030504030204" pitchFamily="34" charset="0"/>
            </a:endParaRPr>
          </a:p>
        </p:txBody>
      </p:sp>
      <p:sp>
        <p:nvSpPr>
          <p:cNvPr id="48" name="Text Box 12"/>
          <p:cNvSpPr txBox="1">
            <a:spLocks noChangeArrowheads="1"/>
          </p:cNvSpPr>
          <p:nvPr/>
        </p:nvSpPr>
        <p:spPr bwMode="auto">
          <a:xfrm>
            <a:off x="5544000" y="1152000"/>
            <a:ext cx="1620000" cy="288000"/>
          </a:xfrm>
          <a:prstGeom prst="rect">
            <a:avLst/>
          </a:prstGeom>
          <a:solidFill>
            <a:srgbClr val="DC0000"/>
          </a:solidFill>
          <a:ln w="6350">
            <a:solidFill>
              <a:schemeClr val="bg1"/>
            </a:solidFill>
            <a:miter lim="800000"/>
            <a:headEnd/>
            <a:tailEnd/>
          </a:ln>
          <a:extLst/>
        </p:spPr>
        <p:txBody>
          <a:bodyPr wrap="none" anchor="ctr"/>
          <a:lstStyle>
            <a:defPPr>
              <a:defRPr lang="en-GB"/>
            </a:defPPr>
            <a:lvl1pPr eaLnBrk="1" hangingPunct="1">
              <a:buClrTx/>
              <a:buSzTx/>
              <a:buFontTx/>
              <a:buNone/>
              <a:defRPr>
                <a:solidFill>
                  <a:schemeClr val="accent2">
                    <a:lumMod val="20000"/>
                    <a:lumOff val="80000"/>
                  </a:schemeClr>
                </a:solidFill>
                <a:latin typeface="+mj-lt"/>
              </a:defRPr>
            </a:lvl1pPr>
            <a:lvl2pPr marL="742950" indent="-285750" algn="l" eaLnBrk="0" hangingPunct="0">
              <a:spcBef>
                <a:spcPct val="20000"/>
              </a:spcBef>
              <a:buClr>
                <a:schemeClr val="tx1"/>
              </a:buClr>
              <a:buChar char="•"/>
              <a:defRPr sz="2800"/>
            </a:lvl2pPr>
            <a:lvl3pPr marL="1143000" indent="-228600" algn="l" eaLnBrk="0" hangingPunct="0">
              <a:spcBef>
                <a:spcPct val="20000"/>
              </a:spcBef>
              <a:buClr>
                <a:schemeClr val="accent2"/>
              </a:buClr>
              <a:buSzPct val="60000"/>
              <a:buFont typeface="Wingdings" pitchFamily="2" charset="2"/>
              <a:buChar char="n"/>
              <a:defRPr sz="2400"/>
            </a:lvl3pPr>
            <a:lvl4pPr marL="1600200" indent="-228600" algn="l" eaLnBrk="0" hangingPunct="0">
              <a:spcBef>
                <a:spcPct val="20000"/>
              </a:spcBef>
              <a:buClr>
                <a:schemeClr val="tx2"/>
              </a:buClr>
              <a:buChar char="•"/>
              <a:defRPr sz="2000"/>
            </a:lvl4pPr>
            <a:lvl5pPr marL="2057400" indent="-228600" algn="l" eaLnBrk="0" hangingPunct="0">
              <a:spcBef>
                <a:spcPct val="20000"/>
              </a:spcBef>
              <a:buClr>
                <a:schemeClr val="folHlink"/>
              </a:buClr>
              <a:buSzPct val="60000"/>
              <a:buFont typeface="Wingdings" pitchFamily="2" charset="2"/>
              <a:buChar char="n"/>
              <a:defRPr sz="2000"/>
            </a:lvl5pPr>
            <a:lvl6pPr marL="2514600" indent="-228600" eaLnBrk="0" fontAlgn="base" hangingPunct="0">
              <a:spcBef>
                <a:spcPct val="20000"/>
              </a:spcBef>
              <a:spcAft>
                <a:spcPct val="0"/>
              </a:spcAft>
              <a:buClr>
                <a:schemeClr val="folHlink"/>
              </a:buClr>
              <a:buSzPct val="60000"/>
              <a:buFont typeface="Wingdings" pitchFamily="2" charset="2"/>
              <a:buChar char="n"/>
              <a:defRPr sz="2000"/>
            </a:lvl6pPr>
            <a:lvl7pPr marL="2971800" indent="-228600" eaLnBrk="0" fontAlgn="base" hangingPunct="0">
              <a:spcBef>
                <a:spcPct val="20000"/>
              </a:spcBef>
              <a:spcAft>
                <a:spcPct val="0"/>
              </a:spcAft>
              <a:buClr>
                <a:schemeClr val="folHlink"/>
              </a:buClr>
              <a:buSzPct val="60000"/>
              <a:buFont typeface="Wingdings" pitchFamily="2" charset="2"/>
              <a:buChar char="n"/>
              <a:defRPr sz="2000"/>
            </a:lvl7pPr>
            <a:lvl8pPr marL="3429000" indent="-228600" eaLnBrk="0" fontAlgn="base" hangingPunct="0">
              <a:spcBef>
                <a:spcPct val="20000"/>
              </a:spcBef>
              <a:spcAft>
                <a:spcPct val="0"/>
              </a:spcAft>
              <a:buClr>
                <a:schemeClr val="folHlink"/>
              </a:buClr>
              <a:buSzPct val="60000"/>
              <a:buFont typeface="Wingdings" pitchFamily="2" charset="2"/>
              <a:buChar char="n"/>
              <a:defRPr sz="2000"/>
            </a:lvl8pPr>
            <a:lvl9pPr marL="3886200" indent="-228600" eaLnBrk="0" fontAlgn="base" hangingPunct="0">
              <a:spcBef>
                <a:spcPct val="20000"/>
              </a:spcBef>
              <a:spcAft>
                <a:spcPct val="0"/>
              </a:spcAft>
              <a:buClr>
                <a:schemeClr val="folHlink"/>
              </a:buClr>
              <a:buSzPct val="60000"/>
              <a:buFont typeface="Wingdings" pitchFamily="2" charset="2"/>
              <a:buChar char="n"/>
              <a:defRPr sz="2000"/>
            </a:lvl9pPr>
          </a:lstStyle>
          <a:p>
            <a:r>
              <a:rPr lang="en-GB" altLang="en-US" sz="1350" i="1" dirty="0">
                <a:solidFill>
                  <a:schemeClr val="bg1"/>
                </a:solidFill>
                <a:latin typeface="Arial Rounded MT Bold" panose="020F0704030504030204" pitchFamily="34" charset="0"/>
              </a:rPr>
              <a:t>Aluminium</a:t>
            </a:r>
          </a:p>
        </p:txBody>
      </p:sp>
      <p:sp>
        <p:nvSpPr>
          <p:cNvPr id="49" name="Text Box 15"/>
          <p:cNvSpPr txBox="1">
            <a:spLocks noChangeArrowheads="1"/>
          </p:cNvSpPr>
          <p:nvPr/>
        </p:nvSpPr>
        <p:spPr bwMode="auto">
          <a:xfrm>
            <a:off x="252000" y="1152000"/>
            <a:ext cx="1620000" cy="288000"/>
          </a:xfrm>
          <a:prstGeom prst="rect">
            <a:avLst/>
          </a:prstGeom>
          <a:solidFill>
            <a:srgbClr val="0033CC"/>
          </a:solidFill>
          <a:ln w="6350">
            <a:solidFill>
              <a:srgbClr val="FFFFFF"/>
            </a:solidFill>
            <a:miter lim="800000"/>
            <a:headEnd/>
            <a:tailEnd/>
          </a:ln>
          <a:extLst/>
        </p:spPr>
        <p:txBody>
          <a:bodyPr wrap="none" anchor="ctr"/>
          <a:lstStyle>
            <a:defPPr>
              <a:defRPr lang="en-GB"/>
            </a:defPPr>
            <a:lvl1pPr eaLnBrk="1" hangingPunct="1">
              <a:buClrTx/>
              <a:buSzTx/>
              <a:buFontTx/>
              <a:buNone/>
              <a:defRPr>
                <a:solidFill>
                  <a:schemeClr val="accent2">
                    <a:lumMod val="20000"/>
                    <a:lumOff val="80000"/>
                  </a:schemeClr>
                </a:solidFill>
                <a:latin typeface="+mj-lt"/>
              </a:defRPr>
            </a:lvl1pPr>
            <a:lvl2pPr marL="742950" indent="-285750" algn="l" eaLnBrk="0" hangingPunct="0">
              <a:spcBef>
                <a:spcPct val="20000"/>
              </a:spcBef>
              <a:buClr>
                <a:schemeClr val="tx1"/>
              </a:buClr>
              <a:buChar char="•"/>
              <a:defRPr sz="2800"/>
            </a:lvl2pPr>
            <a:lvl3pPr marL="1143000" indent="-228600" algn="l" eaLnBrk="0" hangingPunct="0">
              <a:spcBef>
                <a:spcPct val="20000"/>
              </a:spcBef>
              <a:buClr>
                <a:schemeClr val="accent2"/>
              </a:buClr>
              <a:buSzPct val="60000"/>
              <a:buFont typeface="Wingdings" pitchFamily="2" charset="2"/>
              <a:buChar char="n"/>
              <a:defRPr sz="2400"/>
            </a:lvl3pPr>
            <a:lvl4pPr marL="1600200" indent="-228600" algn="l" eaLnBrk="0" hangingPunct="0">
              <a:spcBef>
                <a:spcPct val="20000"/>
              </a:spcBef>
              <a:buClr>
                <a:schemeClr val="tx2"/>
              </a:buClr>
              <a:buChar char="•"/>
              <a:defRPr sz="2000"/>
            </a:lvl4pPr>
            <a:lvl5pPr marL="2057400" indent="-228600" algn="l" eaLnBrk="0" hangingPunct="0">
              <a:spcBef>
                <a:spcPct val="20000"/>
              </a:spcBef>
              <a:buClr>
                <a:schemeClr val="folHlink"/>
              </a:buClr>
              <a:buSzPct val="60000"/>
              <a:buFont typeface="Wingdings" pitchFamily="2" charset="2"/>
              <a:buChar char="n"/>
              <a:defRPr sz="2000"/>
            </a:lvl5pPr>
            <a:lvl6pPr marL="2514600" indent="-228600" eaLnBrk="0" fontAlgn="base" hangingPunct="0">
              <a:spcBef>
                <a:spcPct val="20000"/>
              </a:spcBef>
              <a:spcAft>
                <a:spcPct val="0"/>
              </a:spcAft>
              <a:buClr>
                <a:schemeClr val="folHlink"/>
              </a:buClr>
              <a:buSzPct val="60000"/>
              <a:buFont typeface="Wingdings" pitchFamily="2" charset="2"/>
              <a:buChar char="n"/>
              <a:defRPr sz="2000"/>
            </a:lvl6pPr>
            <a:lvl7pPr marL="2971800" indent="-228600" eaLnBrk="0" fontAlgn="base" hangingPunct="0">
              <a:spcBef>
                <a:spcPct val="20000"/>
              </a:spcBef>
              <a:spcAft>
                <a:spcPct val="0"/>
              </a:spcAft>
              <a:buClr>
                <a:schemeClr val="folHlink"/>
              </a:buClr>
              <a:buSzPct val="60000"/>
              <a:buFont typeface="Wingdings" pitchFamily="2" charset="2"/>
              <a:buChar char="n"/>
              <a:defRPr sz="2000"/>
            </a:lvl7pPr>
            <a:lvl8pPr marL="3429000" indent="-228600" eaLnBrk="0" fontAlgn="base" hangingPunct="0">
              <a:spcBef>
                <a:spcPct val="20000"/>
              </a:spcBef>
              <a:spcAft>
                <a:spcPct val="0"/>
              </a:spcAft>
              <a:buClr>
                <a:schemeClr val="folHlink"/>
              </a:buClr>
              <a:buSzPct val="60000"/>
              <a:buFont typeface="Wingdings" pitchFamily="2" charset="2"/>
              <a:buChar char="n"/>
              <a:defRPr sz="2000"/>
            </a:lvl8pPr>
            <a:lvl9pPr marL="3886200" indent="-228600" eaLnBrk="0" fontAlgn="base" hangingPunct="0">
              <a:spcBef>
                <a:spcPct val="20000"/>
              </a:spcBef>
              <a:spcAft>
                <a:spcPct val="0"/>
              </a:spcAft>
              <a:buClr>
                <a:schemeClr val="folHlink"/>
              </a:buClr>
              <a:buSzPct val="60000"/>
              <a:buFont typeface="Wingdings" pitchFamily="2" charset="2"/>
              <a:buChar char="n"/>
              <a:defRPr sz="2000"/>
            </a:lvl9pPr>
          </a:lstStyle>
          <a:p>
            <a:r>
              <a:rPr lang="en-US" altLang="en-US" sz="1350" i="1" dirty="0" smtClean="0">
                <a:solidFill>
                  <a:schemeClr val="bg1"/>
                </a:solidFill>
                <a:latin typeface="Arial Rounded MT Bold" panose="020F0704030504030204" pitchFamily="34" charset="0"/>
              </a:rPr>
              <a:t>Carbon Laminate</a:t>
            </a:r>
            <a:endParaRPr lang="en-US" altLang="en-US" sz="1350" i="1" dirty="0">
              <a:solidFill>
                <a:schemeClr val="bg1"/>
              </a:solidFill>
              <a:latin typeface="Arial Rounded MT Bold" panose="020F0704030504030204" pitchFamily="34" charset="0"/>
            </a:endParaRPr>
          </a:p>
        </p:txBody>
      </p:sp>
      <p:cxnSp>
        <p:nvCxnSpPr>
          <p:cNvPr id="50" name="Straight Connector 49"/>
          <p:cNvCxnSpPr/>
          <p:nvPr/>
        </p:nvCxnSpPr>
        <p:spPr>
          <a:xfrm>
            <a:off x="1944000" y="1080000"/>
            <a:ext cx="0" cy="43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708000" y="1080000"/>
            <a:ext cx="0" cy="43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472000" y="1080000"/>
            <a:ext cx="0" cy="43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236000" y="1080000"/>
            <a:ext cx="0" cy="43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44000" y="1512000"/>
            <a:ext cx="176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708000" y="1080000"/>
            <a:ext cx="176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472000" y="1512000"/>
            <a:ext cx="176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180000" y="1080000"/>
            <a:ext cx="176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236000" y="1080000"/>
            <a:ext cx="176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9000000" y="1080000"/>
            <a:ext cx="0" cy="43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5842"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00" y="1620001"/>
            <a:ext cx="3888000" cy="1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1" name="Group 60"/>
          <p:cNvGrpSpPr>
            <a:grpSpLocks noChangeAspect="1"/>
          </p:cNvGrpSpPr>
          <p:nvPr/>
        </p:nvGrpSpPr>
        <p:grpSpPr>
          <a:xfrm>
            <a:off x="180000" y="3959999"/>
            <a:ext cx="2088000" cy="1044000"/>
            <a:chOff x="-3339964" y="3951612"/>
            <a:chExt cx="1883861" cy="900001"/>
          </a:xfrm>
        </p:grpSpPr>
        <p:pic>
          <p:nvPicPr>
            <p:cNvPr id="62" name="Picture 19" descr="boeing 747"/>
            <p:cNvPicPr>
              <a:picLocks noChangeArrowheads="1"/>
            </p:cNvPicPr>
            <p:nvPr/>
          </p:nvPicPr>
          <p:blipFill>
            <a:blip r:embed="rId5" cstate="print">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3339964" y="3951613"/>
              <a:ext cx="1872000" cy="9000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3" name="Text Box 20"/>
            <p:cNvSpPr txBox="1">
              <a:spLocks noChangeArrowheads="1"/>
            </p:cNvSpPr>
            <p:nvPr/>
          </p:nvSpPr>
          <p:spPr bwMode="auto">
            <a:xfrm>
              <a:off x="-3328103" y="3951612"/>
              <a:ext cx="1872000" cy="180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36000" tIns="36000" rIns="108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spcBef>
                  <a:spcPct val="50000"/>
                </a:spcBef>
                <a:buClrTx/>
                <a:buSzTx/>
                <a:buFontTx/>
                <a:buNone/>
                <a:defRPr/>
              </a:pPr>
              <a:r>
                <a:rPr lang="en-US" altLang="en-US" sz="1100" i="1" dirty="0" smtClean="0">
                  <a:solidFill>
                    <a:schemeClr val="bg1"/>
                  </a:solidFill>
                  <a:latin typeface="Arial Rounded MT Bold" panose="020F0704030504030204" pitchFamily="34" charset="0"/>
                </a:rPr>
                <a:t>Boeing 747</a:t>
              </a:r>
              <a:endParaRPr lang="en-GB" altLang="en-US" sz="1100" i="1" dirty="0" smtClean="0">
                <a:solidFill>
                  <a:schemeClr val="bg1"/>
                </a:solidFill>
                <a:latin typeface="Arial Rounded MT Bold" panose="020F0704030504030204" pitchFamily="34" charset="0"/>
              </a:endParaRPr>
            </a:p>
          </p:txBody>
        </p:sp>
      </p:grpSp>
      <p:grpSp>
        <p:nvGrpSpPr>
          <p:cNvPr id="64" name="Group 63"/>
          <p:cNvGrpSpPr>
            <a:grpSpLocks noChangeAspect="1"/>
          </p:cNvGrpSpPr>
          <p:nvPr/>
        </p:nvGrpSpPr>
        <p:grpSpPr>
          <a:xfrm>
            <a:off x="4644000" y="3960000"/>
            <a:ext cx="2088000" cy="1044000"/>
            <a:chOff x="4752000" y="5112000"/>
            <a:chExt cx="1872000" cy="900000"/>
          </a:xfrm>
        </p:grpSpPr>
        <p:pic>
          <p:nvPicPr>
            <p:cNvPr id="65" name="Picture 43" descr="boeing 777"/>
            <p:cNvPicPr>
              <a:picLocks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10000"/>
                      </a14:imgEffect>
                    </a14:imgLayer>
                  </a14:imgProps>
                </a:ext>
                <a:ext uri="{28A0092B-C50C-407E-A947-70E740481C1C}">
                  <a14:useLocalDpi xmlns:a14="http://schemas.microsoft.com/office/drawing/2010/main" val="0"/>
                </a:ext>
              </a:extLst>
            </a:blip>
            <a:srcRect b="7108"/>
            <a:stretch/>
          </p:blipFill>
          <p:spPr bwMode="auto">
            <a:xfrm>
              <a:off x="4752000" y="5112000"/>
              <a:ext cx="1872000" cy="900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6" name="Text Box 44"/>
            <p:cNvSpPr txBox="1">
              <a:spLocks noChangeArrowheads="1"/>
            </p:cNvSpPr>
            <p:nvPr/>
          </p:nvSpPr>
          <p:spPr bwMode="auto">
            <a:xfrm>
              <a:off x="4752000" y="5112000"/>
              <a:ext cx="1872000"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108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spcBef>
                  <a:spcPct val="50000"/>
                </a:spcBef>
                <a:buClrTx/>
                <a:buSzTx/>
                <a:buFontTx/>
                <a:buNone/>
                <a:defRPr/>
              </a:pPr>
              <a:r>
                <a:rPr lang="en-US" altLang="en-US" sz="1100" i="1" dirty="0" smtClean="0">
                  <a:solidFill>
                    <a:srgbClr val="000066"/>
                  </a:solidFill>
                  <a:latin typeface="Arial Rounded MT Bold" panose="020F0704030504030204" pitchFamily="34" charset="0"/>
                </a:rPr>
                <a:t>Boeing 777</a:t>
              </a:r>
              <a:endParaRPr lang="en-GB" altLang="en-US" sz="1100" i="1" dirty="0" smtClean="0">
                <a:solidFill>
                  <a:srgbClr val="000066"/>
                </a:solidFill>
                <a:latin typeface="Arial Rounded MT Bold" panose="020F0704030504030204" pitchFamily="34" charset="0"/>
              </a:endParaRPr>
            </a:p>
          </p:txBody>
        </p:sp>
      </p:grpSp>
      <p:grpSp>
        <p:nvGrpSpPr>
          <p:cNvPr id="67" name="Group 66"/>
          <p:cNvGrpSpPr>
            <a:grpSpLocks noChangeAspect="1"/>
          </p:cNvGrpSpPr>
          <p:nvPr/>
        </p:nvGrpSpPr>
        <p:grpSpPr>
          <a:xfrm>
            <a:off x="2412000" y="4464000"/>
            <a:ext cx="2088000" cy="1044000"/>
            <a:chOff x="-2520000" y="3600000"/>
            <a:chExt cx="1872000" cy="900000"/>
          </a:xfrm>
        </p:grpSpPr>
        <p:pic>
          <p:nvPicPr>
            <p:cNvPr id="68" name="Picture 33" descr="boeing 767"/>
            <p:cNvPicPr>
              <a:picLocks noChangeArrowheads="1"/>
            </p:cNvPicPr>
            <p:nvPr/>
          </p:nvPicPr>
          <p:blipFill>
            <a:blip r:embed="rId9" cstate="print">
              <a:extLst>
                <a:ext uri="{BEBA8EAE-BF5A-486C-A8C5-ECC9F3942E4B}">
                  <a14:imgProps xmlns:a14="http://schemas.microsoft.com/office/drawing/2010/main">
                    <a14:imgLayer r:embed="rId10">
                      <a14:imgEffect>
                        <a14:brightnessContrast bright="15000" contrast="10000"/>
                      </a14:imgEffect>
                    </a14:imgLayer>
                  </a14:imgProps>
                </a:ext>
                <a:ext uri="{28A0092B-C50C-407E-A947-70E740481C1C}">
                  <a14:useLocalDpi xmlns:a14="http://schemas.microsoft.com/office/drawing/2010/main" val="0"/>
                </a:ext>
              </a:extLst>
            </a:blip>
            <a:srcRect/>
            <a:stretch>
              <a:fillRect/>
            </a:stretch>
          </p:blipFill>
          <p:spPr bwMode="auto">
            <a:xfrm>
              <a:off x="-2520000" y="3600000"/>
              <a:ext cx="1872000" cy="900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9" name="Text Box 29"/>
            <p:cNvSpPr txBox="1">
              <a:spLocks noChangeArrowheads="1"/>
            </p:cNvSpPr>
            <p:nvPr/>
          </p:nvSpPr>
          <p:spPr bwMode="auto">
            <a:xfrm>
              <a:off x="-2520000" y="3600000"/>
              <a:ext cx="1872000"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108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spcBef>
                  <a:spcPct val="50000"/>
                </a:spcBef>
                <a:buClrTx/>
                <a:buSzTx/>
                <a:buFontTx/>
                <a:buNone/>
                <a:defRPr/>
              </a:pPr>
              <a:r>
                <a:rPr lang="en-US" altLang="en-US" sz="1100" i="1" dirty="0" smtClean="0">
                  <a:solidFill>
                    <a:srgbClr val="000066"/>
                  </a:solidFill>
                  <a:latin typeface="Arial Rounded MT Bold" panose="020F0704030504030204" pitchFamily="34" charset="0"/>
                </a:rPr>
                <a:t>Boeing 757 / 767</a:t>
              </a:r>
              <a:endParaRPr lang="en-GB" altLang="en-US" sz="1100" i="1" dirty="0" smtClean="0">
                <a:solidFill>
                  <a:srgbClr val="000066"/>
                </a:solidFill>
                <a:latin typeface="Arial Rounded MT Bold" panose="020F0704030504030204" pitchFamily="34" charset="0"/>
              </a:endParaRPr>
            </a:p>
          </p:txBody>
        </p:sp>
      </p:grpSp>
      <p:grpSp>
        <p:nvGrpSpPr>
          <p:cNvPr id="70" name="Group 69"/>
          <p:cNvGrpSpPr>
            <a:grpSpLocks noChangeAspect="1"/>
          </p:cNvGrpSpPr>
          <p:nvPr/>
        </p:nvGrpSpPr>
        <p:grpSpPr>
          <a:xfrm>
            <a:off x="6876000" y="4464000"/>
            <a:ext cx="2088000" cy="1044000"/>
            <a:chOff x="6768000" y="5112000"/>
            <a:chExt cx="1872000" cy="900000"/>
          </a:xfrm>
        </p:grpSpPr>
        <p:pic>
          <p:nvPicPr>
            <p:cNvPr id="71" name="Picture 7"/>
            <p:cNvPicPr>
              <a:picLocks noChangeArrowheads="1"/>
            </p:cNvPicPr>
            <p:nvPr/>
          </p:nvPicPr>
          <p:blipFill rotWithShape="1">
            <a:blip r:embed="rId11" cstate="print">
              <a:extLst>
                <a:ext uri="{BEBA8EAE-BF5A-486C-A8C5-ECC9F3942E4B}">
                  <a14:imgProps xmlns:a14="http://schemas.microsoft.com/office/drawing/2010/main">
                    <a14:imgLayer r:embed="rId12">
                      <a14:imgEffect>
                        <a14:brightnessContrast bright="20000" contrast="6000"/>
                      </a14:imgEffect>
                    </a14:imgLayer>
                  </a14:imgProps>
                </a:ext>
                <a:ext uri="{28A0092B-C50C-407E-A947-70E740481C1C}">
                  <a14:useLocalDpi xmlns:a14="http://schemas.microsoft.com/office/drawing/2010/main" val="0"/>
                </a:ext>
              </a:extLst>
            </a:blip>
            <a:srcRect t="13240"/>
            <a:stretch/>
          </p:blipFill>
          <p:spPr bwMode="auto">
            <a:xfrm>
              <a:off x="6768000" y="5112000"/>
              <a:ext cx="1872000" cy="9000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72" name="Picture 4"/>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76000" y="5184000"/>
              <a:ext cx="1584000" cy="7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Text Box 44"/>
            <p:cNvSpPr txBox="1">
              <a:spLocks noChangeArrowheads="1"/>
            </p:cNvSpPr>
            <p:nvPr/>
          </p:nvSpPr>
          <p:spPr bwMode="auto">
            <a:xfrm>
              <a:off x="6768000" y="5112000"/>
              <a:ext cx="1872000"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108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spcBef>
                  <a:spcPct val="50000"/>
                </a:spcBef>
                <a:buClrTx/>
                <a:buSzTx/>
                <a:buFontTx/>
                <a:buNone/>
                <a:defRPr/>
              </a:pPr>
              <a:r>
                <a:rPr lang="en-US" altLang="en-US" sz="1100" i="1" dirty="0" smtClean="0">
                  <a:solidFill>
                    <a:schemeClr val="bg1"/>
                  </a:solidFill>
                  <a:latin typeface="Arial Rounded MT Bold" panose="020F0704030504030204" pitchFamily="34" charset="0"/>
                </a:rPr>
                <a:t>Boeing 787</a:t>
              </a:r>
              <a:endParaRPr lang="en-GB" altLang="en-US" sz="1100" i="1" dirty="0" smtClean="0">
                <a:solidFill>
                  <a:schemeClr val="bg1"/>
                </a:solidFill>
                <a:latin typeface="Arial Rounded MT Bold" panose="020F0704030504030204" pitchFamily="34" charset="0"/>
              </a:endParaRPr>
            </a:p>
          </p:txBody>
        </p:sp>
      </p:grpSp>
      <p:sp>
        <p:nvSpPr>
          <p:cNvPr id="18" name="TextBox 17"/>
          <p:cNvSpPr txBox="1"/>
          <p:nvPr/>
        </p:nvSpPr>
        <p:spPr>
          <a:xfrm>
            <a:off x="180000" y="5040000"/>
            <a:ext cx="2088000" cy="288000"/>
          </a:xfrm>
          <a:prstGeom prst="rect">
            <a:avLst/>
          </a:prstGeom>
          <a:noFill/>
        </p:spPr>
        <p:txBody>
          <a:bodyPr wrap="none" lIns="72000" tIns="72000" rIns="72000" bIns="72000" rtlCol="0" anchor="ctr" anchorCtr="1">
            <a:spAutoFit/>
          </a:bodyPr>
          <a:lstStyle/>
          <a:p>
            <a:r>
              <a:rPr lang="en-GB" i="1" dirty="0" smtClean="0">
                <a:solidFill>
                  <a:schemeClr val="bg1"/>
                </a:solidFill>
                <a:latin typeface="Arial Rounded MT Bold" panose="020F0704030504030204" pitchFamily="34" charset="0"/>
              </a:rPr>
              <a:t>1969 = 1%</a:t>
            </a:r>
            <a:endParaRPr lang="en-GB" i="1" dirty="0">
              <a:solidFill>
                <a:schemeClr val="bg1"/>
              </a:solidFill>
              <a:latin typeface="Arial Rounded MT Bold" panose="020F0704030504030204" pitchFamily="34" charset="0"/>
            </a:endParaRPr>
          </a:p>
        </p:txBody>
      </p:sp>
      <p:sp>
        <p:nvSpPr>
          <p:cNvPr id="88" name="TextBox 87"/>
          <p:cNvSpPr txBox="1"/>
          <p:nvPr/>
        </p:nvSpPr>
        <p:spPr>
          <a:xfrm>
            <a:off x="2412000" y="4140000"/>
            <a:ext cx="2088000" cy="288000"/>
          </a:xfrm>
          <a:prstGeom prst="rect">
            <a:avLst/>
          </a:prstGeom>
          <a:noFill/>
        </p:spPr>
        <p:txBody>
          <a:bodyPr wrap="none" lIns="72000" tIns="72000" rIns="72000" bIns="72000" rtlCol="0" anchor="ctr" anchorCtr="1">
            <a:spAutoFit/>
          </a:bodyPr>
          <a:lstStyle/>
          <a:p>
            <a:r>
              <a:rPr lang="en-GB" i="1" dirty="0" smtClean="0">
                <a:solidFill>
                  <a:schemeClr val="bg1"/>
                </a:solidFill>
                <a:latin typeface="Arial Rounded MT Bold" panose="020F0704030504030204" pitchFamily="34" charset="0"/>
              </a:rPr>
              <a:t>1982 = 3%</a:t>
            </a:r>
            <a:endParaRPr lang="en-GB" i="1" dirty="0">
              <a:solidFill>
                <a:schemeClr val="bg1"/>
              </a:solidFill>
              <a:latin typeface="Arial Rounded MT Bold" panose="020F0704030504030204" pitchFamily="34" charset="0"/>
            </a:endParaRPr>
          </a:p>
        </p:txBody>
      </p:sp>
      <p:sp>
        <p:nvSpPr>
          <p:cNvPr id="89" name="TextBox 88"/>
          <p:cNvSpPr txBox="1"/>
          <p:nvPr/>
        </p:nvSpPr>
        <p:spPr>
          <a:xfrm>
            <a:off x="4644000" y="5040000"/>
            <a:ext cx="2088000" cy="288000"/>
          </a:xfrm>
          <a:prstGeom prst="rect">
            <a:avLst/>
          </a:prstGeom>
          <a:noFill/>
        </p:spPr>
        <p:txBody>
          <a:bodyPr wrap="none" lIns="72000" tIns="72000" rIns="72000" bIns="72000" rtlCol="0" anchor="ctr" anchorCtr="1">
            <a:spAutoFit/>
          </a:bodyPr>
          <a:lstStyle/>
          <a:p>
            <a:r>
              <a:rPr lang="en-GB" i="1" dirty="0" smtClean="0">
                <a:solidFill>
                  <a:schemeClr val="bg1"/>
                </a:solidFill>
                <a:latin typeface="Arial Rounded MT Bold" panose="020F0704030504030204" pitchFamily="34" charset="0"/>
              </a:rPr>
              <a:t>1993 = 11%</a:t>
            </a:r>
            <a:endParaRPr lang="en-GB" i="1" dirty="0">
              <a:solidFill>
                <a:schemeClr val="bg1"/>
              </a:solidFill>
              <a:latin typeface="Arial Rounded MT Bold" panose="020F0704030504030204" pitchFamily="34" charset="0"/>
            </a:endParaRPr>
          </a:p>
        </p:txBody>
      </p:sp>
      <p:sp>
        <p:nvSpPr>
          <p:cNvPr id="91" name="TextBox 90"/>
          <p:cNvSpPr txBox="1"/>
          <p:nvPr/>
        </p:nvSpPr>
        <p:spPr>
          <a:xfrm>
            <a:off x="6876000" y="4140000"/>
            <a:ext cx="2088000" cy="288000"/>
          </a:xfrm>
          <a:prstGeom prst="rect">
            <a:avLst/>
          </a:prstGeom>
          <a:noFill/>
        </p:spPr>
        <p:txBody>
          <a:bodyPr wrap="none" lIns="72000" tIns="72000" rIns="72000" bIns="72000" rtlCol="0" anchor="ctr" anchorCtr="1">
            <a:spAutoFit/>
          </a:bodyPr>
          <a:lstStyle/>
          <a:p>
            <a:r>
              <a:rPr lang="en-GB" i="1" dirty="0" smtClean="0">
                <a:solidFill>
                  <a:schemeClr val="bg1"/>
                </a:solidFill>
                <a:latin typeface="Arial Rounded MT Bold" panose="020F0704030504030204" pitchFamily="34" charset="0"/>
              </a:rPr>
              <a:t>2005 = 50%</a:t>
            </a:r>
            <a:endParaRPr lang="en-GB" i="1" dirty="0">
              <a:solidFill>
                <a:schemeClr val="bg1"/>
              </a:solidFill>
              <a:latin typeface="Arial Rounded MT Bold" panose="020F0704030504030204" pitchFamily="34" charset="0"/>
            </a:endParaRPr>
          </a:p>
        </p:txBody>
      </p:sp>
      <p:sp>
        <p:nvSpPr>
          <p:cNvPr id="92" name="TextBox 91"/>
          <p:cNvSpPr txBox="1"/>
          <p:nvPr/>
        </p:nvSpPr>
        <p:spPr>
          <a:xfrm>
            <a:off x="4320000" y="3276000"/>
            <a:ext cx="4680000" cy="432000"/>
          </a:xfrm>
          <a:prstGeom prst="rect">
            <a:avLst/>
          </a:prstGeom>
          <a:noFill/>
        </p:spPr>
        <p:txBody>
          <a:bodyPr wrap="square" lIns="72000" tIns="72000" rIns="72000" bIns="72000" rtlCol="0" anchor="ctr" anchorCtr="1">
            <a:spAutoFit/>
          </a:bodyPr>
          <a:lstStyle/>
          <a:p>
            <a:r>
              <a:rPr lang="en-GB" i="1" dirty="0" smtClean="0">
                <a:solidFill>
                  <a:schemeClr val="bg1"/>
                </a:solidFill>
                <a:latin typeface="Arial Rounded MT Bold" panose="020F0704030504030204" pitchFamily="34" charset="0"/>
              </a:rPr>
              <a:t>50% Composites  - About 55 tons per aircraft</a:t>
            </a:r>
            <a:endParaRPr lang="en-GB" i="1" dirty="0">
              <a:solidFill>
                <a:schemeClr val="bg1"/>
              </a:solidFill>
              <a:latin typeface="Arial Rounded MT Bold" panose="020F0704030504030204" pitchFamily="34" charset="0"/>
            </a:endParaRPr>
          </a:p>
        </p:txBody>
      </p:sp>
      <p:cxnSp>
        <p:nvCxnSpPr>
          <p:cNvPr id="93" name="Straight Connector 92"/>
          <p:cNvCxnSpPr/>
          <p:nvPr/>
        </p:nvCxnSpPr>
        <p:spPr>
          <a:xfrm>
            <a:off x="180000" y="1080000"/>
            <a:ext cx="0" cy="43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nodeType="withEffect">
                                  <p:stCondLst>
                                    <p:cond delay="50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44"/>
                                        </p:tgtEl>
                                        <p:attrNameLst>
                                          <p:attrName>style.visibility</p:attrName>
                                        </p:attrNameLst>
                                      </p:cBhvr>
                                      <p:to>
                                        <p:strVal val="visible"/>
                                      </p:to>
                                    </p:set>
                                    <p:animEffect transition="in" filter="wipe(left)">
                                      <p:cBhvr>
                                        <p:cTn id="17" dur="500"/>
                                        <p:tgtEl>
                                          <p:spTgt spid="44"/>
                                        </p:tgtEl>
                                      </p:cBhvr>
                                    </p:animEffect>
                                  </p:childTnLst>
                                </p:cTn>
                              </p:par>
                            </p:childTnLst>
                          </p:cTn>
                        </p:par>
                        <p:par>
                          <p:cTn id="18" fill="hold">
                            <p:stCondLst>
                              <p:cond delay="2000"/>
                            </p:stCondLst>
                            <p:childTnLst>
                              <p:par>
                                <p:cTn id="19" presetID="22" presetClass="entr" presetSubtype="8" fill="hold" grpId="0" nodeType="afterEffect">
                                  <p:stCondLst>
                                    <p:cond delay="500"/>
                                  </p:stCondLst>
                                  <p:childTnLst>
                                    <p:set>
                                      <p:cBhvr>
                                        <p:cTn id="20" dur="1" fill="hold">
                                          <p:stCondLst>
                                            <p:cond delay="0"/>
                                          </p:stCondLst>
                                        </p:cTn>
                                        <p:tgtEl>
                                          <p:spTgt spid="111683"/>
                                        </p:tgtEl>
                                        <p:attrNameLst>
                                          <p:attrName>style.visibility</p:attrName>
                                        </p:attrNameLst>
                                      </p:cBhvr>
                                      <p:to>
                                        <p:strVal val="visible"/>
                                      </p:to>
                                    </p:set>
                                    <p:animEffect transition="in" filter="wipe(left)">
                                      <p:cBhvr>
                                        <p:cTn id="21" dur="1000"/>
                                        <p:tgtEl>
                                          <p:spTgt spid="111683"/>
                                        </p:tgtEl>
                                      </p:cBhvr>
                                    </p:animEffect>
                                  </p:childTnLst>
                                </p:cTn>
                              </p:par>
                            </p:childTnLst>
                          </p:cTn>
                        </p:par>
                        <p:par>
                          <p:cTn id="22" fill="hold">
                            <p:stCondLst>
                              <p:cond delay="3500"/>
                            </p:stCondLst>
                            <p:childTnLst>
                              <p:par>
                                <p:cTn id="23" presetID="22" presetClass="entr" presetSubtype="4" fill="hold" nodeType="afterEffect">
                                  <p:stCondLst>
                                    <p:cond delay="500"/>
                                  </p:stCondLst>
                                  <p:childTnLst>
                                    <p:set>
                                      <p:cBhvr>
                                        <p:cTn id="24" dur="1" fill="hold">
                                          <p:stCondLst>
                                            <p:cond delay="0"/>
                                          </p:stCondLst>
                                        </p:cTn>
                                        <p:tgtEl>
                                          <p:spTgt spid="93"/>
                                        </p:tgtEl>
                                        <p:attrNameLst>
                                          <p:attrName>style.visibility</p:attrName>
                                        </p:attrNameLst>
                                      </p:cBhvr>
                                      <p:to>
                                        <p:strVal val="visible"/>
                                      </p:to>
                                    </p:set>
                                    <p:animEffect transition="in" filter="wipe(down)">
                                      <p:cBhvr>
                                        <p:cTn id="25" dur="500"/>
                                        <p:tgtEl>
                                          <p:spTgt spid="93"/>
                                        </p:tgtEl>
                                      </p:cBhvr>
                                    </p:animEffect>
                                  </p:childTnLst>
                                </p:cTn>
                              </p:par>
                            </p:childTnLst>
                          </p:cTn>
                        </p:par>
                        <p:par>
                          <p:cTn id="26" fill="hold">
                            <p:stCondLst>
                              <p:cond delay="4500"/>
                            </p:stCondLst>
                            <p:childTnLst>
                              <p:par>
                                <p:cTn id="27" presetID="22" presetClass="entr" presetSubtype="8" fill="hold" nodeType="after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left)">
                                      <p:cBhvr>
                                        <p:cTn id="29" dur="500"/>
                                        <p:tgtEl>
                                          <p:spTgt spid="57"/>
                                        </p:tgtEl>
                                      </p:cBhvr>
                                    </p:animEffect>
                                  </p:childTnLst>
                                </p:cTn>
                              </p:par>
                            </p:childTnLst>
                          </p:cTn>
                        </p:par>
                        <p:par>
                          <p:cTn id="30" fill="hold">
                            <p:stCondLst>
                              <p:cond delay="5000"/>
                            </p:stCondLst>
                            <p:childTnLst>
                              <p:par>
                                <p:cTn id="31" presetID="22" presetClass="entr" presetSubtype="1" fill="hold"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up)">
                                      <p:cBhvr>
                                        <p:cTn id="33" dur="500"/>
                                        <p:tgtEl>
                                          <p:spTgt spid="50"/>
                                        </p:tgtEl>
                                      </p:cBhvr>
                                    </p:animEffect>
                                  </p:childTnLst>
                                </p:cTn>
                              </p:par>
                            </p:childTnLst>
                          </p:cTn>
                        </p:par>
                        <p:par>
                          <p:cTn id="34" fill="hold">
                            <p:stCondLst>
                              <p:cond delay="5500"/>
                            </p:stCondLst>
                            <p:childTnLst>
                              <p:par>
                                <p:cTn id="35" presetID="22" presetClass="entr" presetSubtype="8" fill="hold" nodeType="after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left)">
                                      <p:cBhvr>
                                        <p:cTn id="37" dur="500"/>
                                        <p:tgtEl>
                                          <p:spTgt spid="54"/>
                                        </p:tgtEl>
                                      </p:cBhvr>
                                    </p:animEffect>
                                  </p:childTnLst>
                                </p:cTn>
                              </p:par>
                            </p:childTnLst>
                          </p:cTn>
                        </p:par>
                        <p:par>
                          <p:cTn id="38" fill="hold">
                            <p:stCondLst>
                              <p:cond delay="6000"/>
                            </p:stCondLst>
                            <p:childTnLst>
                              <p:par>
                                <p:cTn id="39" presetID="22" presetClass="entr" presetSubtype="4" fill="hold" nodeType="after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wipe(down)">
                                      <p:cBhvr>
                                        <p:cTn id="41" dur="500"/>
                                        <p:tgtEl>
                                          <p:spTgt spid="51"/>
                                        </p:tgtEl>
                                      </p:cBhvr>
                                    </p:animEffect>
                                  </p:childTnLst>
                                </p:cTn>
                              </p:par>
                            </p:childTnLst>
                          </p:cTn>
                        </p:par>
                        <p:par>
                          <p:cTn id="42" fill="hold">
                            <p:stCondLst>
                              <p:cond delay="6500"/>
                            </p:stCondLst>
                            <p:childTnLst>
                              <p:par>
                                <p:cTn id="43" presetID="22" presetClass="entr" presetSubtype="8" fill="hold" nodeType="after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wipe(left)">
                                      <p:cBhvr>
                                        <p:cTn id="45" dur="500"/>
                                        <p:tgtEl>
                                          <p:spTgt spid="55"/>
                                        </p:tgtEl>
                                      </p:cBhvr>
                                    </p:animEffect>
                                  </p:childTnLst>
                                </p:cTn>
                              </p:par>
                            </p:childTnLst>
                          </p:cTn>
                        </p:par>
                        <p:par>
                          <p:cTn id="46" fill="hold">
                            <p:stCondLst>
                              <p:cond delay="7000"/>
                            </p:stCondLst>
                            <p:childTnLst>
                              <p:par>
                                <p:cTn id="47" presetID="22" presetClass="entr" presetSubtype="1" fill="hold"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wipe(up)">
                                      <p:cBhvr>
                                        <p:cTn id="49" dur="500"/>
                                        <p:tgtEl>
                                          <p:spTgt spid="52"/>
                                        </p:tgtEl>
                                      </p:cBhvr>
                                    </p:animEffect>
                                  </p:childTnLst>
                                </p:cTn>
                              </p:par>
                            </p:childTnLst>
                          </p:cTn>
                        </p:par>
                        <p:par>
                          <p:cTn id="50" fill="hold">
                            <p:stCondLst>
                              <p:cond delay="7500"/>
                            </p:stCondLst>
                            <p:childTnLst>
                              <p:par>
                                <p:cTn id="51" presetID="22" presetClass="entr" presetSubtype="8" fill="hold"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ipe(left)">
                                      <p:cBhvr>
                                        <p:cTn id="53" dur="500"/>
                                        <p:tgtEl>
                                          <p:spTgt spid="56"/>
                                        </p:tgtEl>
                                      </p:cBhvr>
                                    </p:animEffect>
                                  </p:childTnLst>
                                </p:cTn>
                              </p:par>
                            </p:childTnLst>
                          </p:cTn>
                        </p:par>
                        <p:par>
                          <p:cTn id="54" fill="hold">
                            <p:stCondLst>
                              <p:cond delay="8000"/>
                            </p:stCondLst>
                            <p:childTnLst>
                              <p:par>
                                <p:cTn id="55" presetID="22" presetClass="entr" presetSubtype="4" fill="hold" nodeType="after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wipe(down)">
                                      <p:cBhvr>
                                        <p:cTn id="57" dur="500"/>
                                        <p:tgtEl>
                                          <p:spTgt spid="53"/>
                                        </p:tgtEl>
                                      </p:cBhvr>
                                    </p:animEffect>
                                  </p:childTnLst>
                                </p:cTn>
                              </p:par>
                            </p:childTnLst>
                          </p:cTn>
                        </p:par>
                        <p:par>
                          <p:cTn id="58" fill="hold">
                            <p:stCondLst>
                              <p:cond delay="8500"/>
                            </p:stCondLst>
                            <p:childTnLst>
                              <p:par>
                                <p:cTn id="59" presetID="22" presetClass="entr" presetSubtype="8" fill="hold" nodeType="after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wipe(left)">
                                      <p:cBhvr>
                                        <p:cTn id="61" dur="500"/>
                                        <p:tgtEl>
                                          <p:spTgt spid="59"/>
                                        </p:tgtEl>
                                      </p:cBhvr>
                                    </p:animEffect>
                                  </p:childTnLst>
                                </p:cTn>
                              </p:par>
                            </p:childTnLst>
                          </p:cTn>
                        </p:par>
                        <p:par>
                          <p:cTn id="62" fill="hold">
                            <p:stCondLst>
                              <p:cond delay="9000"/>
                            </p:stCondLst>
                            <p:childTnLst>
                              <p:par>
                                <p:cTn id="63" presetID="22" presetClass="entr" presetSubtype="1" fill="hold" nodeType="after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wipe(up)">
                                      <p:cBhvr>
                                        <p:cTn id="65" dur="500"/>
                                        <p:tgtEl>
                                          <p:spTgt spid="60"/>
                                        </p:tgtEl>
                                      </p:cBhvr>
                                    </p:animEffect>
                                  </p:childTnLst>
                                </p:cTn>
                              </p:par>
                            </p:childTnLst>
                          </p:cTn>
                        </p:par>
                        <p:par>
                          <p:cTn id="66" fill="hold">
                            <p:stCondLst>
                              <p:cond delay="9500"/>
                            </p:stCondLst>
                            <p:childTnLst>
                              <p:par>
                                <p:cTn id="67" presetID="22" presetClass="entr" presetSubtype="8" fill="hold" grpId="0" nodeType="afterEffect">
                                  <p:stCondLst>
                                    <p:cond delay="500"/>
                                  </p:stCondLst>
                                  <p:childTnLst>
                                    <p:set>
                                      <p:cBhvr>
                                        <p:cTn id="68" dur="1" fill="hold">
                                          <p:stCondLst>
                                            <p:cond delay="0"/>
                                          </p:stCondLst>
                                        </p:cTn>
                                        <p:tgtEl>
                                          <p:spTgt spid="49"/>
                                        </p:tgtEl>
                                        <p:attrNameLst>
                                          <p:attrName>style.visibility</p:attrName>
                                        </p:attrNameLst>
                                      </p:cBhvr>
                                      <p:to>
                                        <p:strVal val="visible"/>
                                      </p:to>
                                    </p:set>
                                    <p:animEffect transition="in" filter="wipe(left)">
                                      <p:cBhvr>
                                        <p:cTn id="69" dur="500"/>
                                        <p:tgtEl>
                                          <p:spTgt spid="49"/>
                                        </p:tgtEl>
                                      </p:cBhvr>
                                    </p:animEffect>
                                  </p:childTnLst>
                                </p:cTn>
                              </p:par>
                            </p:childTnLst>
                          </p:cTn>
                        </p:par>
                        <p:par>
                          <p:cTn id="70" fill="hold">
                            <p:stCondLst>
                              <p:cond delay="10500"/>
                            </p:stCondLst>
                            <p:childTnLst>
                              <p:par>
                                <p:cTn id="71" presetID="22" presetClass="entr" presetSubtype="8" fill="hold" grpId="0" nodeType="afterEffect">
                                  <p:stCondLst>
                                    <p:cond delay="500"/>
                                  </p:stCondLst>
                                  <p:childTnLst>
                                    <p:set>
                                      <p:cBhvr>
                                        <p:cTn id="72" dur="1" fill="hold">
                                          <p:stCondLst>
                                            <p:cond delay="0"/>
                                          </p:stCondLst>
                                        </p:cTn>
                                        <p:tgtEl>
                                          <p:spTgt spid="46"/>
                                        </p:tgtEl>
                                        <p:attrNameLst>
                                          <p:attrName>style.visibility</p:attrName>
                                        </p:attrNameLst>
                                      </p:cBhvr>
                                      <p:to>
                                        <p:strVal val="visible"/>
                                      </p:to>
                                    </p:set>
                                    <p:animEffect transition="in" filter="wipe(left)">
                                      <p:cBhvr>
                                        <p:cTn id="73" dur="500"/>
                                        <p:tgtEl>
                                          <p:spTgt spid="46"/>
                                        </p:tgtEl>
                                      </p:cBhvr>
                                    </p:animEffect>
                                  </p:childTnLst>
                                </p:cTn>
                              </p:par>
                            </p:childTnLst>
                          </p:cTn>
                        </p:par>
                        <p:par>
                          <p:cTn id="74" fill="hold">
                            <p:stCondLst>
                              <p:cond delay="11500"/>
                            </p:stCondLst>
                            <p:childTnLst>
                              <p:par>
                                <p:cTn id="75" presetID="22" presetClass="entr" presetSubtype="8" fill="hold" grpId="0" nodeType="afterEffect">
                                  <p:stCondLst>
                                    <p:cond delay="500"/>
                                  </p:stCondLst>
                                  <p:childTnLst>
                                    <p:set>
                                      <p:cBhvr>
                                        <p:cTn id="76" dur="1" fill="hold">
                                          <p:stCondLst>
                                            <p:cond delay="0"/>
                                          </p:stCondLst>
                                        </p:cTn>
                                        <p:tgtEl>
                                          <p:spTgt spid="47"/>
                                        </p:tgtEl>
                                        <p:attrNameLst>
                                          <p:attrName>style.visibility</p:attrName>
                                        </p:attrNameLst>
                                      </p:cBhvr>
                                      <p:to>
                                        <p:strVal val="visible"/>
                                      </p:to>
                                    </p:set>
                                    <p:animEffect transition="in" filter="wipe(left)">
                                      <p:cBhvr>
                                        <p:cTn id="77" dur="500"/>
                                        <p:tgtEl>
                                          <p:spTgt spid="47"/>
                                        </p:tgtEl>
                                      </p:cBhvr>
                                    </p:animEffect>
                                  </p:childTnLst>
                                </p:cTn>
                              </p:par>
                            </p:childTnLst>
                          </p:cTn>
                        </p:par>
                        <p:par>
                          <p:cTn id="78" fill="hold">
                            <p:stCondLst>
                              <p:cond delay="12500"/>
                            </p:stCondLst>
                            <p:childTnLst>
                              <p:par>
                                <p:cTn id="79" presetID="22" presetClass="entr" presetSubtype="8" fill="hold" grpId="0" nodeType="afterEffect">
                                  <p:stCondLst>
                                    <p:cond delay="500"/>
                                  </p:stCondLst>
                                  <p:childTnLst>
                                    <p:set>
                                      <p:cBhvr>
                                        <p:cTn id="80" dur="1" fill="hold">
                                          <p:stCondLst>
                                            <p:cond delay="0"/>
                                          </p:stCondLst>
                                        </p:cTn>
                                        <p:tgtEl>
                                          <p:spTgt spid="48"/>
                                        </p:tgtEl>
                                        <p:attrNameLst>
                                          <p:attrName>style.visibility</p:attrName>
                                        </p:attrNameLst>
                                      </p:cBhvr>
                                      <p:to>
                                        <p:strVal val="visible"/>
                                      </p:to>
                                    </p:set>
                                    <p:animEffect transition="in" filter="wipe(left)">
                                      <p:cBhvr>
                                        <p:cTn id="81" dur="500"/>
                                        <p:tgtEl>
                                          <p:spTgt spid="48"/>
                                        </p:tgtEl>
                                      </p:cBhvr>
                                    </p:animEffect>
                                  </p:childTnLst>
                                </p:cTn>
                              </p:par>
                            </p:childTnLst>
                          </p:cTn>
                        </p:par>
                        <p:par>
                          <p:cTn id="82" fill="hold">
                            <p:stCondLst>
                              <p:cond delay="13500"/>
                            </p:stCondLst>
                            <p:childTnLst>
                              <p:par>
                                <p:cTn id="83" presetID="22" presetClass="entr" presetSubtype="8" fill="hold" grpId="0" nodeType="afterEffect">
                                  <p:stCondLst>
                                    <p:cond delay="500"/>
                                  </p:stCondLst>
                                  <p:childTnLst>
                                    <p:set>
                                      <p:cBhvr>
                                        <p:cTn id="84" dur="1" fill="hold">
                                          <p:stCondLst>
                                            <p:cond delay="0"/>
                                          </p:stCondLst>
                                        </p:cTn>
                                        <p:tgtEl>
                                          <p:spTgt spid="45"/>
                                        </p:tgtEl>
                                        <p:attrNameLst>
                                          <p:attrName>style.visibility</p:attrName>
                                        </p:attrNameLst>
                                      </p:cBhvr>
                                      <p:to>
                                        <p:strVal val="visible"/>
                                      </p:to>
                                    </p:set>
                                    <p:animEffect transition="in" filter="wipe(left)">
                                      <p:cBhvr>
                                        <p:cTn id="85" dur="500"/>
                                        <p:tgtEl>
                                          <p:spTgt spid="45"/>
                                        </p:tgtEl>
                                      </p:cBhvr>
                                    </p:animEffect>
                                  </p:childTnLst>
                                </p:cTn>
                              </p:par>
                            </p:childTnLst>
                          </p:cTn>
                        </p:par>
                        <p:par>
                          <p:cTn id="86" fill="hold">
                            <p:stCondLst>
                              <p:cond delay="14500"/>
                            </p:stCondLst>
                            <p:childTnLst>
                              <p:par>
                                <p:cTn id="87" presetID="22" presetClass="entr" presetSubtype="8" fill="hold" nodeType="afterEffect">
                                  <p:stCondLst>
                                    <p:cond delay="500"/>
                                  </p:stCondLst>
                                  <p:childTnLst>
                                    <p:set>
                                      <p:cBhvr>
                                        <p:cTn id="88" dur="1" fill="hold">
                                          <p:stCondLst>
                                            <p:cond delay="0"/>
                                          </p:stCondLst>
                                        </p:cTn>
                                        <p:tgtEl>
                                          <p:spTgt spid="111654"/>
                                        </p:tgtEl>
                                        <p:attrNameLst>
                                          <p:attrName>style.visibility</p:attrName>
                                        </p:attrNameLst>
                                      </p:cBhvr>
                                      <p:to>
                                        <p:strVal val="visible"/>
                                      </p:to>
                                    </p:set>
                                    <p:animEffect transition="in" filter="wipe(left)">
                                      <p:cBhvr>
                                        <p:cTn id="89" dur="1000"/>
                                        <p:tgtEl>
                                          <p:spTgt spid="111654"/>
                                        </p:tgtEl>
                                      </p:cBhvr>
                                    </p:animEffect>
                                  </p:childTnLst>
                                </p:cTn>
                              </p:par>
                            </p:childTnLst>
                          </p:cTn>
                        </p:par>
                        <p:par>
                          <p:cTn id="90" fill="hold">
                            <p:stCondLst>
                              <p:cond delay="16000"/>
                            </p:stCondLst>
                            <p:childTnLst>
                              <p:par>
                                <p:cTn id="91" presetID="22" presetClass="entr" presetSubtype="8" fill="hold" nodeType="afterEffect">
                                  <p:stCondLst>
                                    <p:cond delay="500"/>
                                  </p:stCondLst>
                                  <p:childTnLst>
                                    <p:set>
                                      <p:cBhvr>
                                        <p:cTn id="92" dur="1" fill="hold">
                                          <p:stCondLst>
                                            <p:cond delay="0"/>
                                          </p:stCondLst>
                                        </p:cTn>
                                        <p:tgtEl>
                                          <p:spTgt spid="35842"/>
                                        </p:tgtEl>
                                        <p:attrNameLst>
                                          <p:attrName>style.visibility</p:attrName>
                                        </p:attrNameLst>
                                      </p:cBhvr>
                                      <p:to>
                                        <p:strVal val="visible"/>
                                      </p:to>
                                    </p:set>
                                    <p:animEffect transition="in" filter="wipe(left)">
                                      <p:cBhvr>
                                        <p:cTn id="93" dur="1000"/>
                                        <p:tgtEl>
                                          <p:spTgt spid="35842"/>
                                        </p:tgtEl>
                                      </p:cBhvr>
                                    </p:animEffect>
                                  </p:childTnLst>
                                </p:cTn>
                              </p:par>
                            </p:childTnLst>
                          </p:cTn>
                        </p:par>
                        <p:par>
                          <p:cTn id="94" fill="hold">
                            <p:stCondLst>
                              <p:cond delay="17500"/>
                            </p:stCondLst>
                            <p:childTnLst>
                              <p:par>
                                <p:cTn id="95" presetID="22" presetClass="entr" presetSubtype="8" fill="hold" grpId="0" nodeType="afterEffect">
                                  <p:stCondLst>
                                    <p:cond delay="500"/>
                                  </p:stCondLst>
                                  <p:childTnLst>
                                    <p:set>
                                      <p:cBhvr>
                                        <p:cTn id="96" dur="1" fill="hold">
                                          <p:stCondLst>
                                            <p:cond delay="0"/>
                                          </p:stCondLst>
                                        </p:cTn>
                                        <p:tgtEl>
                                          <p:spTgt spid="92"/>
                                        </p:tgtEl>
                                        <p:attrNameLst>
                                          <p:attrName>style.visibility</p:attrName>
                                        </p:attrNameLst>
                                      </p:cBhvr>
                                      <p:to>
                                        <p:strVal val="visible"/>
                                      </p:to>
                                    </p:set>
                                    <p:animEffect transition="in" filter="wipe(left)">
                                      <p:cBhvr>
                                        <p:cTn id="97" dur="500"/>
                                        <p:tgtEl>
                                          <p:spTgt spid="92"/>
                                        </p:tgtEl>
                                      </p:cBhvr>
                                    </p:animEffect>
                                  </p:childTnLst>
                                </p:cTn>
                              </p:par>
                            </p:childTnLst>
                          </p:cTn>
                        </p:par>
                        <p:par>
                          <p:cTn id="98" fill="hold">
                            <p:stCondLst>
                              <p:cond delay="18500"/>
                            </p:stCondLst>
                            <p:childTnLst>
                              <p:par>
                                <p:cTn id="99" presetID="22" presetClass="entr" presetSubtype="8" fill="hold" nodeType="afterEffect">
                                  <p:stCondLst>
                                    <p:cond delay="500"/>
                                  </p:stCondLst>
                                  <p:childTnLst>
                                    <p:set>
                                      <p:cBhvr>
                                        <p:cTn id="100" dur="1" fill="hold">
                                          <p:stCondLst>
                                            <p:cond delay="0"/>
                                          </p:stCondLst>
                                        </p:cTn>
                                        <p:tgtEl>
                                          <p:spTgt spid="61"/>
                                        </p:tgtEl>
                                        <p:attrNameLst>
                                          <p:attrName>style.visibility</p:attrName>
                                        </p:attrNameLst>
                                      </p:cBhvr>
                                      <p:to>
                                        <p:strVal val="visible"/>
                                      </p:to>
                                    </p:set>
                                    <p:animEffect transition="in" filter="wipe(left)">
                                      <p:cBhvr>
                                        <p:cTn id="101" dur="500"/>
                                        <p:tgtEl>
                                          <p:spTgt spid="61"/>
                                        </p:tgtEl>
                                      </p:cBhvr>
                                    </p:animEffect>
                                  </p:childTnLst>
                                </p:cTn>
                              </p:par>
                            </p:childTnLst>
                          </p:cTn>
                        </p:par>
                        <p:par>
                          <p:cTn id="102" fill="hold">
                            <p:stCondLst>
                              <p:cond delay="19500"/>
                            </p:stCondLst>
                            <p:childTnLst>
                              <p:par>
                                <p:cTn id="103" presetID="22" presetClass="entr" presetSubtype="8" fill="hold" grpId="0" nodeType="afterEffect">
                                  <p:stCondLst>
                                    <p:cond delay="500"/>
                                  </p:stCondLst>
                                  <p:childTnLst>
                                    <p:set>
                                      <p:cBhvr>
                                        <p:cTn id="104" dur="1" fill="hold">
                                          <p:stCondLst>
                                            <p:cond delay="0"/>
                                          </p:stCondLst>
                                        </p:cTn>
                                        <p:tgtEl>
                                          <p:spTgt spid="18"/>
                                        </p:tgtEl>
                                        <p:attrNameLst>
                                          <p:attrName>style.visibility</p:attrName>
                                        </p:attrNameLst>
                                      </p:cBhvr>
                                      <p:to>
                                        <p:strVal val="visible"/>
                                      </p:to>
                                    </p:set>
                                    <p:animEffect transition="in" filter="wipe(left)">
                                      <p:cBhvr>
                                        <p:cTn id="105" dur="500"/>
                                        <p:tgtEl>
                                          <p:spTgt spid="18"/>
                                        </p:tgtEl>
                                      </p:cBhvr>
                                    </p:animEffect>
                                  </p:childTnLst>
                                </p:cTn>
                              </p:par>
                            </p:childTnLst>
                          </p:cTn>
                        </p:par>
                        <p:par>
                          <p:cTn id="106" fill="hold">
                            <p:stCondLst>
                              <p:cond delay="20500"/>
                            </p:stCondLst>
                            <p:childTnLst>
                              <p:par>
                                <p:cTn id="107" presetID="22" presetClass="entr" presetSubtype="8" fill="hold" nodeType="afterEffect">
                                  <p:stCondLst>
                                    <p:cond delay="1000"/>
                                  </p:stCondLst>
                                  <p:childTnLst>
                                    <p:set>
                                      <p:cBhvr>
                                        <p:cTn id="108" dur="1" fill="hold">
                                          <p:stCondLst>
                                            <p:cond delay="0"/>
                                          </p:stCondLst>
                                        </p:cTn>
                                        <p:tgtEl>
                                          <p:spTgt spid="67"/>
                                        </p:tgtEl>
                                        <p:attrNameLst>
                                          <p:attrName>style.visibility</p:attrName>
                                        </p:attrNameLst>
                                      </p:cBhvr>
                                      <p:to>
                                        <p:strVal val="visible"/>
                                      </p:to>
                                    </p:set>
                                    <p:animEffect transition="in" filter="wipe(left)">
                                      <p:cBhvr>
                                        <p:cTn id="109" dur="500"/>
                                        <p:tgtEl>
                                          <p:spTgt spid="67"/>
                                        </p:tgtEl>
                                      </p:cBhvr>
                                    </p:animEffect>
                                  </p:childTnLst>
                                </p:cTn>
                              </p:par>
                            </p:childTnLst>
                          </p:cTn>
                        </p:par>
                        <p:par>
                          <p:cTn id="110" fill="hold">
                            <p:stCondLst>
                              <p:cond delay="22000"/>
                            </p:stCondLst>
                            <p:childTnLst>
                              <p:par>
                                <p:cTn id="111" presetID="22" presetClass="entr" presetSubtype="8" fill="hold" grpId="0" nodeType="afterEffect">
                                  <p:stCondLst>
                                    <p:cond delay="500"/>
                                  </p:stCondLst>
                                  <p:childTnLst>
                                    <p:set>
                                      <p:cBhvr>
                                        <p:cTn id="112" dur="1" fill="hold">
                                          <p:stCondLst>
                                            <p:cond delay="0"/>
                                          </p:stCondLst>
                                        </p:cTn>
                                        <p:tgtEl>
                                          <p:spTgt spid="88"/>
                                        </p:tgtEl>
                                        <p:attrNameLst>
                                          <p:attrName>style.visibility</p:attrName>
                                        </p:attrNameLst>
                                      </p:cBhvr>
                                      <p:to>
                                        <p:strVal val="visible"/>
                                      </p:to>
                                    </p:set>
                                    <p:animEffect transition="in" filter="wipe(left)">
                                      <p:cBhvr>
                                        <p:cTn id="113" dur="500"/>
                                        <p:tgtEl>
                                          <p:spTgt spid="88"/>
                                        </p:tgtEl>
                                      </p:cBhvr>
                                    </p:animEffect>
                                  </p:childTnLst>
                                </p:cTn>
                              </p:par>
                            </p:childTnLst>
                          </p:cTn>
                        </p:par>
                        <p:par>
                          <p:cTn id="114" fill="hold">
                            <p:stCondLst>
                              <p:cond delay="23000"/>
                            </p:stCondLst>
                            <p:childTnLst>
                              <p:par>
                                <p:cTn id="115" presetID="22" presetClass="entr" presetSubtype="8" fill="hold" nodeType="afterEffect">
                                  <p:stCondLst>
                                    <p:cond delay="1000"/>
                                  </p:stCondLst>
                                  <p:childTnLst>
                                    <p:set>
                                      <p:cBhvr>
                                        <p:cTn id="116" dur="1" fill="hold">
                                          <p:stCondLst>
                                            <p:cond delay="0"/>
                                          </p:stCondLst>
                                        </p:cTn>
                                        <p:tgtEl>
                                          <p:spTgt spid="64"/>
                                        </p:tgtEl>
                                        <p:attrNameLst>
                                          <p:attrName>style.visibility</p:attrName>
                                        </p:attrNameLst>
                                      </p:cBhvr>
                                      <p:to>
                                        <p:strVal val="visible"/>
                                      </p:to>
                                    </p:set>
                                    <p:animEffect transition="in" filter="wipe(left)">
                                      <p:cBhvr>
                                        <p:cTn id="117" dur="500"/>
                                        <p:tgtEl>
                                          <p:spTgt spid="64"/>
                                        </p:tgtEl>
                                      </p:cBhvr>
                                    </p:animEffect>
                                  </p:childTnLst>
                                </p:cTn>
                              </p:par>
                            </p:childTnLst>
                          </p:cTn>
                        </p:par>
                        <p:par>
                          <p:cTn id="118" fill="hold">
                            <p:stCondLst>
                              <p:cond delay="24500"/>
                            </p:stCondLst>
                            <p:childTnLst>
                              <p:par>
                                <p:cTn id="119" presetID="22" presetClass="entr" presetSubtype="8" fill="hold" grpId="0" nodeType="afterEffect">
                                  <p:stCondLst>
                                    <p:cond delay="500"/>
                                  </p:stCondLst>
                                  <p:childTnLst>
                                    <p:set>
                                      <p:cBhvr>
                                        <p:cTn id="120" dur="1" fill="hold">
                                          <p:stCondLst>
                                            <p:cond delay="0"/>
                                          </p:stCondLst>
                                        </p:cTn>
                                        <p:tgtEl>
                                          <p:spTgt spid="89"/>
                                        </p:tgtEl>
                                        <p:attrNameLst>
                                          <p:attrName>style.visibility</p:attrName>
                                        </p:attrNameLst>
                                      </p:cBhvr>
                                      <p:to>
                                        <p:strVal val="visible"/>
                                      </p:to>
                                    </p:set>
                                    <p:animEffect transition="in" filter="wipe(left)">
                                      <p:cBhvr>
                                        <p:cTn id="121" dur="500"/>
                                        <p:tgtEl>
                                          <p:spTgt spid="89"/>
                                        </p:tgtEl>
                                      </p:cBhvr>
                                    </p:animEffect>
                                  </p:childTnLst>
                                </p:cTn>
                              </p:par>
                            </p:childTnLst>
                          </p:cTn>
                        </p:par>
                        <p:par>
                          <p:cTn id="122" fill="hold">
                            <p:stCondLst>
                              <p:cond delay="25500"/>
                            </p:stCondLst>
                            <p:childTnLst>
                              <p:par>
                                <p:cTn id="123" presetID="22" presetClass="entr" presetSubtype="8" fill="hold" nodeType="afterEffect">
                                  <p:stCondLst>
                                    <p:cond delay="1000"/>
                                  </p:stCondLst>
                                  <p:childTnLst>
                                    <p:set>
                                      <p:cBhvr>
                                        <p:cTn id="124" dur="1" fill="hold">
                                          <p:stCondLst>
                                            <p:cond delay="0"/>
                                          </p:stCondLst>
                                        </p:cTn>
                                        <p:tgtEl>
                                          <p:spTgt spid="70"/>
                                        </p:tgtEl>
                                        <p:attrNameLst>
                                          <p:attrName>style.visibility</p:attrName>
                                        </p:attrNameLst>
                                      </p:cBhvr>
                                      <p:to>
                                        <p:strVal val="visible"/>
                                      </p:to>
                                    </p:set>
                                    <p:animEffect transition="in" filter="wipe(left)">
                                      <p:cBhvr>
                                        <p:cTn id="125" dur="500"/>
                                        <p:tgtEl>
                                          <p:spTgt spid="70"/>
                                        </p:tgtEl>
                                      </p:cBhvr>
                                    </p:animEffect>
                                  </p:childTnLst>
                                </p:cTn>
                              </p:par>
                            </p:childTnLst>
                          </p:cTn>
                        </p:par>
                        <p:par>
                          <p:cTn id="126" fill="hold">
                            <p:stCondLst>
                              <p:cond delay="27000"/>
                            </p:stCondLst>
                            <p:childTnLst>
                              <p:par>
                                <p:cTn id="127" presetID="22" presetClass="entr" presetSubtype="8" fill="hold" grpId="0" nodeType="afterEffect">
                                  <p:stCondLst>
                                    <p:cond delay="500"/>
                                  </p:stCondLst>
                                  <p:childTnLst>
                                    <p:set>
                                      <p:cBhvr>
                                        <p:cTn id="128" dur="1" fill="hold">
                                          <p:stCondLst>
                                            <p:cond delay="0"/>
                                          </p:stCondLst>
                                        </p:cTn>
                                        <p:tgtEl>
                                          <p:spTgt spid="91"/>
                                        </p:tgtEl>
                                        <p:attrNameLst>
                                          <p:attrName>style.visibility</p:attrName>
                                        </p:attrNameLst>
                                      </p:cBhvr>
                                      <p:to>
                                        <p:strVal val="visible"/>
                                      </p:to>
                                    </p:set>
                                    <p:animEffect transition="in" filter="wipe(left)">
                                      <p:cBhvr>
                                        <p:cTn id="12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83" grpId="0"/>
      <p:bldP spid="40" grpId="0"/>
      <p:bldP spid="44" grpId="0"/>
      <p:bldP spid="45" grpId="0" animBg="1"/>
      <p:bldP spid="46" grpId="0" animBg="1"/>
      <p:bldP spid="47" grpId="0" animBg="1"/>
      <p:bldP spid="48" grpId="0" animBg="1"/>
      <p:bldP spid="49" grpId="0" animBg="1"/>
      <p:bldP spid="18" grpId="0"/>
      <p:bldP spid="88" grpId="0"/>
      <p:bldP spid="89" grpId="0"/>
      <p:bldP spid="91" grpId="0"/>
      <p:bldP spid="9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blip>
          <a:stretch>
            <a:fillRect/>
          </a:stretch>
        </p:blipFill>
        <p:spPr>
          <a:xfrm>
            <a:off x="180000" y="1080000"/>
            <a:ext cx="3135436" cy="4536000"/>
          </a:xfrm>
          <a:prstGeom prst="rect">
            <a:avLst/>
          </a:prstGeom>
          <a:ln w="12700" cmpd="sng">
            <a:solidFill>
              <a:schemeClr val="bg1"/>
            </a:solidFill>
          </a:ln>
          <a:effectLst>
            <a:reflection endPos="0" dir="5400000" sy="-100000" algn="bl" rotWithShape="0"/>
          </a:effectLst>
        </p:spPr>
      </p:pic>
      <p:pic>
        <p:nvPicPr>
          <p:cNvPr id="7" name="Picture 6"/>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9225" y="1080000"/>
            <a:ext cx="4321175" cy="1980000"/>
          </a:xfrm>
          <a:prstGeom prst="rect">
            <a:avLst/>
          </a:prstGeom>
          <a:ln w="12700" cmpd="sng">
            <a:solidFill>
              <a:schemeClr val="bg1"/>
            </a:solidFill>
          </a:ln>
          <a:effectLst>
            <a:reflection endPos="0" dir="5400000" sy="-100000" algn="bl" rotWithShape="0"/>
          </a:effectLst>
          <a:extLst>
            <a:ext uri="{909E8E84-426E-40DD-AFC4-6F175D3DCCD1}">
              <a14:hiddenFill xmlns:a14="http://schemas.microsoft.com/office/drawing/2010/main">
                <a:solidFill>
                  <a:srgbClr val="FFFFFF"/>
                </a:solidFill>
              </a14:hiddenFill>
            </a:ext>
          </a:extLst>
        </p:spPr>
      </p:pic>
      <p:pic>
        <p:nvPicPr>
          <p:cNvPr id="8" name="Picture 7"/>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0563" y="3276000"/>
            <a:ext cx="4319587" cy="1440000"/>
          </a:xfrm>
          <a:prstGeom prst="rect">
            <a:avLst/>
          </a:prstGeom>
          <a:ln w="12700" cmpd="sng">
            <a:solidFill>
              <a:schemeClr val="bg1"/>
            </a:solidFill>
          </a:ln>
          <a:effectLst>
            <a:reflection endPos="0" dir="5400000" sy="-100000" algn="bl" rotWithShape="0"/>
          </a:effectLst>
          <a:extLst>
            <a:ext uri="{909E8E84-426E-40DD-AFC4-6F175D3DCCD1}">
              <a14:hiddenFill xmlns:a14="http://schemas.microsoft.com/office/drawing/2010/main">
                <a:solidFill>
                  <a:srgbClr val="FFFFFF"/>
                </a:solidFill>
              </a14:hiddenFill>
            </a:ext>
          </a:extLst>
        </p:spPr>
      </p:pic>
      <p:grpSp>
        <p:nvGrpSpPr>
          <p:cNvPr id="10" name="Group 9"/>
          <p:cNvGrpSpPr>
            <a:grpSpLocks noChangeAspect="1"/>
          </p:cNvGrpSpPr>
          <p:nvPr/>
        </p:nvGrpSpPr>
        <p:grpSpPr bwMode="auto">
          <a:xfrm>
            <a:off x="144000" y="144000"/>
            <a:ext cx="1440001" cy="720000"/>
            <a:chOff x="972000" y="1008000"/>
            <a:chExt cx="2016000" cy="1008000"/>
          </a:xfrm>
        </p:grpSpPr>
        <p:pic>
          <p:nvPicPr>
            <p:cNvPr id="13"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5"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a:solidFill>
                  <a:schemeClr val="bg1"/>
                </a:solidFill>
                <a:latin typeface="Arial Rounded MT Bold" panose="020F0704030504030204" pitchFamily="34" charset="0"/>
              </a:rPr>
              <a:t>Aerospace </a:t>
            </a:r>
            <a:r>
              <a:rPr lang="en-GB" altLang="en-US" sz="2400" i="1" dirty="0" smtClean="0">
                <a:solidFill>
                  <a:schemeClr val="bg1"/>
                </a:solidFill>
                <a:latin typeface="Arial Rounded MT Bold" panose="020F0704030504030204" pitchFamily="34" charset="0"/>
              </a:rPr>
              <a:t>Industry - Seating</a:t>
            </a:r>
            <a:endParaRPr lang="en-GB" altLang="en-US" sz="2400" i="1" dirty="0">
              <a:solidFill>
                <a:schemeClr val="bg1"/>
              </a:solidFill>
              <a:latin typeface="Arial Rounded MT Bold" panose="020F0704030504030204" pitchFamily="34" charset="0"/>
            </a:endParaRPr>
          </a:p>
        </p:txBody>
      </p:sp>
      <p:grpSp>
        <p:nvGrpSpPr>
          <p:cNvPr id="17" name="Group 16"/>
          <p:cNvGrpSpPr>
            <a:grpSpLocks noChangeAspect="1"/>
          </p:cNvGrpSpPr>
          <p:nvPr/>
        </p:nvGrpSpPr>
        <p:grpSpPr bwMode="auto">
          <a:xfrm>
            <a:off x="7524000" y="5976000"/>
            <a:ext cx="1440001" cy="720000"/>
            <a:chOff x="972000" y="1008000"/>
            <a:chExt cx="2016000" cy="1008000"/>
          </a:xfrm>
        </p:grpSpPr>
        <p:pic>
          <p:nvPicPr>
            <p:cNvPr id="18"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0"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a:solidFill>
                  <a:schemeClr val="bg1"/>
                </a:solidFill>
                <a:latin typeface="Arial Rounded MT Bold" panose="020F0704030504030204" pitchFamily="34" charset="0"/>
              </a:rPr>
              <a:t>Aerospace </a:t>
            </a:r>
            <a:r>
              <a:rPr lang="en-GB" altLang="en-US" sz="2400" i="1" dirty="0" smtClean="0">
                <a:solidFill>
                  <a:schemeClr val="bg1"/>
                </a:solidFill>
                <a:latin typeface="Arial Rounded MT Bold" panose="020F0704030504030204" pitchFamily="34" charset="0"/>
              </a:rPr>
              <a:t>Industry</a:t>
            </a:r>
            <a:endParaRPr lang="en-GB" altLang="en-US" sz="2400" i="1" dirty="0">
              <a:solidFill>
                <a:schemeClr val="bg1"/>
              </a:solidFill>
              <a:latin typeface="Arial Rounded MT Bold" panose="020F0704030504030204" pitchFamily="34" charset="0"/>
            </a:endParaRPr>
          </a:p>
        </p:txBody>
      </p:sp>
      <p:sp>
        <p:nvSpPr>
          <p:cNvPr id="2" name="TextBox 1"/>
          <p:cNvSpPr txBox="1"/>
          <p:nvPr/>
        </p:nvSpPr>
        <p:spPr>
          <a:xfrm>
            <a:off x="3367630" y="4869463"/>
            <a:ext cx="5724000" cy="648000"/>
          </a:xfrm>
          <a:prstGeom prst="rect">
            <a:avLst/>
          </a:prstGeom>
          <a:noFill/>
        </p:spPr>
        <p:txBody>
          <a:bodyPr wrap="none" lIns="72000" tIns="72000" rIns="72000" bIns="72000" rtlCol="0" anchor="ctr" anchorCtr="1">
            <a:spAutoFit/>
          </a:bodyPr>
          <a:lstStyle/>
          <a:p>
            <a:r>
              <a:rPr lang="en-GB" sz="3200" i="1" dirty="0" smtClean="0">
                <a:solidFill>
                  <a:srgbClr val="00FFFF"/>
                </a:solidFill>
                <a:latin typeface="Arial Rounded MT Bold" panose="020F0704030504030204" pitchFamily="34" charset="0"/>
              </a:rPr>
              <a:t>No more sewing stitches</a:t>
            </a:r>
            <a:endParaRPr lang="en-GB" sz="3200" i="1" dirty="0">
              <a:solidFill>
                <a:srgbClr val="00FFFF"/>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par>
                          <p:cTn id="18" fill="hold">
                            <p:stCondLst>
                              <p:cond delay="2000"/>
                            </p:stCondLst>
                            <p:childTnLst>
                              <p:par>
                                <p:cTn id="19" presetID="22" presetClass="entr" presetSubtype="8" fill="hold" nodeType="after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nodeType="afterGroup">
                            <p:stCondLst>
                              <p:cond delay="3000"/>
                            </p:stCondLst>
                            <p:childTnLst>
                              <p:par>
                                <p:cTn id="23" presetID="22" presetClass="entr" presetSubtype="8" fill="hold" nodeType="afterEffect">
                                  <p:stCondLst>
                                    <p:cond delay="50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nodeType="afterGroup">
                            <p:stCondLst>
                              <p:cond delay="4000"/>
                            </p:stCondLst>
                            <p:childTnLst>
                              <p:par>
                                <p:cTn id="27" presetID="22" presetClass="entr" presetSubtype="8" fill="hold" nodeType="afterEffect">
                                  <p:stCondLst>
                                    <p:cond delay="50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par>
                          <p:cTn id="30" fill="hold">
                            <p:stCondLst>
                              <p:cond delay="5000"/>
                            </p:stCondLst>
                            <p:childTnLst>
                              <p:par>
                                <p:cTn id="31" presetID="22" presetClass="entr" presetSubtype="8" fill="hold" grpId="0" nodeType="afterEffect">
                                  <p:stCondLst>
                                    <p:cond delay="50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5"/>
          <p:cNvSpPr>
            <a:spLocks noChangeArrowheads="1"/>
          </p:cNvSpPr>
          <p:nvPr/>
        </p:nvSpPr>
        <p:spPr bwMode="auto">
          <a:xfrm>
            <a:off x="-228600" y="609600"/>
            <a:ext cx="3581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a:lnSpc>
                <a:spcPct val="90000"/>
              </a:lnSpc>
              <a:buClrTx/>
              <a:buSzTx/>
              <a:buFontTx/>
              <a:buNone/>
            </a:pPr>
            <a:r>
              <a:rPr lang="en-GB" altLang="en-US" sz="1400" b="1">
                <a:solidFill>
                  <a:srgbClr val="006699"/>
                </a:solidFill>
                <a:latin typeface="Calibri" pitchFamily="34" charset="0"/>
              </a:rPr>
              <a:t>         </a:t>
            </a:r>
            <a:endParaRPr lang="en-GB" altLang="en-US" sz="1200">
              <a:latin typeface="Calibri" pitchFamily="34" charset="0"/>
            </a:endParaRPr>
          </a:p>
        </p:txBody>
      </p:sp>
      <p:pic>
        <p:nvPicPr>
          <p:cNvPr id="286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2735263"/>
            <a:ext cx="406717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9"/>
          <p:cNvPicPr>
            <a:picLocks noChangeAspect="1" noChangeArrowheads="1"/>
          </p:cNvPicPr>
          <p:nvPr/>
        </p:nvPicPr>
        <p:blipFill>
          <a:blip r:embed="rId4">
            <a:extLst>
              <a:ext uri="{28A0092B-C50C-407E-A947-70E740481C1C}">
                <a14:useLocalDpi xmlns:a14="http://schemas.microsoft.com/office/drawing/2010/main" val="0"/>
              </a:ext>
            </a:extLst>
          </a:blip>
          <a:srcRect b="21814"/>
          <a:stretch>
            <a:fillRect/>
          </a:stretch>
        </p:blipFill>
        <p:spPr bwMode="auto">
          <a:xfrm>
            <a:off x="4679950" y="1366838"/>
            <a:ext cx="4068763"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6227763" y="1779588"/>
            <a:ext cx="90011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defRPr/>
            </a:pPr>
            <a:r>
              <a:rPr lang="en-GB" altLang="en-US" sz="11500" dirty="0" smtClean="0">
                <a:solidFill>
                  <a:srgbClr val="FF0000"/>
                </a:solidFill>
                <a:latin typeface="Arial Rounded MT Bold" panose="020F0704030504030204" pitchFamily="34" charset="0"/>
              </a:rPr>
              <a:t>X</a:t>
            </a:r>
          </a:p>
        </p:txBody>
      </p:sp>
      <p:sp>
        <p:nvSpPr>
          <p:cNvPr id="14" name="TextBox 1"/>
          <p:cNvSpPr txBox="1">
            <a:spLocks noChangeArrowheads="1"/>
          </p:cNvSpPr>
          <p:nvPr/>
        </p:nvSpPr>
        <p:spPr bwMode="auto">
          <a:xfrm>
            <a:off x="180000" y="4500000"/>
            <a:ext cx="8820150"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ct val="0"/>
              </a:spcBef>
              <a:buClrTx/>
              <a:buSzTx/>
              <a:buFontTx/>
              <a:buNone/>
              <a:defRPr/>
            </a:pPr>
            <a:r>
              <a:rPr lang="en-GB" altLang="en-US" sz="1600" i="1" smtClean="0">
                <a:solidFill>
                  <a:srgbClr val="00FFFF"/>
                </a:solidFill>
                <a:latin typeface="Arial Rounded MT Bold" panose="020F0704030504030204" pitchFamily="34" charset="0"/>
              </a:rPr>
              <a:t>Weight Saving Advantage</a:t>
            </a:r>
          </a:p>
          <a:p>
            <a:pPr eaLnBrk="1" hangingPunct="1">
              <a:spcBef>
                <a:spcPct val="0"/>
              </a:spcBef>
              <a:buClrTx/>
              <a:buSzTx/>
              <a:buFontTx/>
              <a:buNone/>
              <a:defRPr/>
            </a:pPr>
            <a:endParaRPr lang="en-GB" altLang="en-US" sz="1000" i="1" smtClean="0">
              <a:solidFill>
                <a:srgbClr val="00FFFF"/>
              </a:solidFill>
              <a:latin typeface="Arial Rounded MT Bold" panose="020F0704030504030204" pitchFamily="34" charset="0"/>
            </a:endParaRPr>
          </a:p>
          <a:p>
            <a:pPr>
              <a:spcBef>
                <a:spcPct val="0"/>
              </a:spcBef>
              <a:buClrTx/>
              <a:buSzTx/>
              <a:buFontTx/>
              <a:buNone/>
              <a:defRPr/>
            </a:pPr>
            <a:r>
              <a:rPr lang="en-GB" altLang="en-US" sz="1600" i="1" smtClean="0">
                <a:solidFill>
                  <a:srgbClr val="00FFFF"/>
                </a:solidFill>
                <a:latin typeface="Arial Rounded MT Bold" panose="020F0704030504030204" pitchFamily="34" charset="0"/>
              </a:rPr>
              <a:t>By using our lamination systems (with films – webs - powder adhesives), lighter non-woven’s and/or thinner foams can be used to achieve the same level of stiffness required, therefore providing significant weight savings for each seat produced.</a:t>
            </a:r>
          </a:p>
        </p:txBody>
      </p:sp>
      <p:sp>
        <p:nvSpPr>
          <p:cNvPr id="15" name="Rectangle 14"/>
          <p:cNvSpPr>
            <a:spLocks noChangeArrowheads="1"/>
          </p:cNvSpPr>
          <p:nvPr/>
        </p:nvSpPr>
        <p:spPr bwMode="auto">
          <a:xfrm>
            <a:off x="180000" y="4500000"/>
            <a:ext cx="8820150" cy="153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ct val="0"/>
              </a:spcBef>
              <a:buClrTx/>
              <a:buSzTx/>
              <a:buFontTx/>
              <a:buNone/>
              <a:defRPr/>
            </a:pPr>
            <a:r>
              <a:rPr lang="en-GB" altLang="en-US" sz="1600" i="1" dirty="0" smtClean="0">
                <a:solidFill>
                  <a:srgbClr val="00FFFF"/>
                </a:solidFill>
                <a:latin typeface="Arial Rounded MT Bold" panose="020F0704030504030204" pitchFamily="34" charset="0"/>
              </a:rPr>
              <a:t>Biological Advantage</a:t>
            </a:r>
          </a:p>
          <a:p>
            <a:pPr eaLnBrk="1" hangingPunct="1">
              <a:spcBef>
                <a:spcPct val="0"/>
              </a:spcBef>
              <a:buClrTx/>
              <a:buSzTx/>
              <a:buFontTx/>
              <a:buNone/>
              <a:defRPr/>
            </a:pPr>
            <a:endParaRPr lang="en-GB" altLang="en-US" sz="1000" i="1" dirty="0" smtClean="0">
              <a:solidFill>
                <a:srgbClr val="00FFFF"/>
              </a:solidFill>
              <a:latin typeface="Arial Rounded MT Bold" panose="020F0704030504030204" pitchFamily="34" charset="0"/>
            </a:endParaRPr>
          </a:p>
          <a:p>
            <a:pPr eaLnBrk="1" hangingPunct="1">
              <a:spcBef>
                <a:spcPct val="0"/>
              </a:spcBef>
              <a:buClrTx/>
              <a:buSzTx/>
              <a:buFontTx/>
              <a:buNone/>
              <a:defRPr/>
            </a:pPr>
            <a:r>
              <a:rPr lang="en-GB" altLang="en-US" sz="1600" i="1" dirty="0" smtClean="0">
                <a:solidFill>
                  <a:srgbClr val="00FFFF"/>
                </a:solidFill>
                <a:latin typeface="Arial Rounded MT Bold" panose="020F0704030504030204" pitchFamily="34" charset="0"/>
              </a:rPr>
              <a:t>Using our laminating systems, fully upholstered, flexible and removable seat covers can be produced which can easily be hygienically cleaned and refitted to the seat. The lamination of barrier and breathable membrane films can also be introduced to provide additional biological benefits.</a:t>
            </a:r>
          </a:p>
        </p:txBody>
      </p:sp>
      <p:sp>
        <p:nvSpPr>
          <p:cNvPr id="16" name="Rectangle 15"/>
          <p:cNvSpPr>
            <a:spLocks noChangeArrowheads="1"/>
          </p:cNvSpPr>
          <p:nvPr/>
        </p:nvSpPr>
        <p:spPr bwMode="auto">
          <a:xfrm>
            <a:off x="180000" y="4500000"/>
            <a:ext cx="8820150" cy="153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ct val="0"/>
              </a:spcBef>
              <a:buClrTx/>
              <a:buSzTx/>
              <a:buFontTx/>
              <a:buNone/>
              <a:defRPr/>
            </a:pPr>
            <a:r>
              <a:rPr lang="en-GB" altLang="en-US" sz="1600" i="1" dirty="0" smtClean="0">
                <a:solidFill>
                  <a:srgbClr val="00FFFF"/>
                </a:solidFill>
                <a:latin typeface="Arial Rounded MT Bold" panose="020F0704030504030204" pitchFamily="34" charset="0"/>
              </a:rPr>
              <a:t>Aesthetic Advantage</a:t>
            </a:r>
          </a:p>
          <a:p>
            <a:pPr eaLnBrk="1" hangingPunct="1">
              <a:spcBef>
                <a:spcPct val="0"/>
              </a:spcBef>
              <a:buClrTx/>
              <a:buSzTx/>
              <a:buFontTx/>
              <a:buNone/>
              <a:defRPr/>
            </a:pPr>
            <a:endParaRPr lang="en-GB" altLang="en-US" sz="1000" i="1" dirty="0" smtClean="0">
              <a:solidFill>
                <a:srgbClr val="00FFFF"/>
              </a:solidFill>
              <a:latin typeface="Arial Rounded MT Bold" panose="020F0704030504030204" pitchFamily="34" charset="0"/>
            </a:endParaRPr>
          </a:p>
          <a:p>
            <a:pPr eaLnBrk="1" hangingPunct="1">
              <a:spcBef>
                <a:spcPct val="0"/>
              </a:spcBef>
              <a:buClrTx/>
              <a:buSzTx/>
              <a:buFontTx/>
              <a:buNone/>
              <a:defRPr/>
            </a:pPr>
            <a:r>
              <a:rPr lang="en-GB" altLang="en-US" sz="1600" i="1" dirty="0" smtClean="0">
                <a:solidFill>
                  <a:srgbClr val="00FFFF"/>
                </a:solidFill>
                <a:latin typeface="Arial Rounded MT Bold" panose="020F0704030504030204" pitchFamily="34" charset="0"/>
              </a:rPr>
              <a:t>Using our laminating systems, a softer, more comfortable, and modern design of seat can be achieved. The introduction of laminating, allows materials such as leather to be more easily used and also integrated with non </a:t>
            </a:r>
            <a:r>
              <a:rPr lang="en-GB" altLang="en-US" sz="1600" i="1" dirty="0" err="1" smtClean="0">
                <a:solidFill>
                  <a:srgbClr val="00FFFF"/>
                </a:solidFill>
                <a:latin typeface="Arial Rounded MT Bold" panose="020F0704030504030204" pitchFamily="34" charset="0"/>
              </a:rPr>
              <a:t>woven’s</a:t>
            </a:r>
            <a:r>
              <a:rPr lang="en-GB" altLang="en-US" sz="1600" i="1" dirty="0" smtClean="0">
                <a:solidFill>
                  <a:srgbClr val="00FFFF"/>
                </a:solidFill>
                <a:latin typeface="Arial Rounded MT Bold" panose="020F0704030504030204" pitchFamily="34" charset="0"/>
              </a:rPr>
              <a:t> and other materials to achieve design features.</a:t>
            </a:r>
          </a:p>
        </p:txBody>
      </p:sp>
      <p:sp>
        <p:nvSpPr>
          <p:cNvPr id="17" name="Rectangle 16"/>
          <p:cNvSpPr>
            <a:spLocks noChangeArrowheads="1"/>
          </p:cNvSpPr>
          <p:nvPr/>
        </p:nvSpPr>
        <p:spPr bwMode="auto">
          <a:xfrm>
            <a:off x="180000" y="4500563"/>
            <a:ext cx="882015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ct val="0"/>
              </a:spcBef>
              <a:buClrTx/>
              <a:buSzTx/>
              <a:buFontTx/>
              <a:buNone/>
              <a:defRPr/>
            </a:pPr>
            <a:r>
              <a:rPr lang="en-GB" altLang="en-US" sz="1600" i="1" dirty="0" smtClean="0">
                <a:solidFill>
                  <a:srgbClr val="00FFFF"/>
                </a:solidFill>
                <a:latin typeface="Arial Rounded MT Bold" panose="020F0704030504030204" pitchFamily="34" charset="0"/>
              </a:rPr>
              <a:t>Efficiency Advantage</a:t>
            </a:r>
          </a:p>
          <a:p>
            <a:pPr eaLnBrk="1" hangingPunct="1">
              <a:spcBef>
                <a:spcPct val="0"/>
              </a:spcBef>
              <a:buClrTx/>
              <a:buSzTx/>
              <a:buFontTx/>
              <a:buNone/>
              <a:defRPr/>
            </a:pPr>
            <a:endParaRPr lang="en-GB" altLang="en-US" sz="1000" i="1" dirty="0" smtClean="0">
              <a:solidFill>
                <a:srgbClr val="00FFFF"/>
              </a:solidFill>
              <a:latin typeface="Arial Rounded MT Bold" panose="020F0704030504030204" pitchFamily="34" charset="0"/>
            </a:endParaRPr>
          </a:p>
          <a:p>
            <a:pPr eaLnBrk="1" hangingPunct="1">
              <a:spcBef>
                <a:spcPct val="0"/>
              </a:spcBef>
              <a:buClrTx/>
              <a:buSzTx/>
              <a:buFontTx/>
              <a:buNone/>
              <a:defRPr/>
            </a:pPr>
            <a:r>
              <a:rPr lang="en-GB" altLang="en-US" sz="1600" i="1" dirty="0" smtClean="0">
                <a:solidFill>
                  <a:srgbClr val="00FFFF"/>
                </a:solidFill>
                <a:latin typeface="Arial Rounded MT Bold" panose="020F0704030504030204" pitchFamily="34" charset="0"/>
              </a:rPr>
              <a:t>Using our laminating systems will reduce the number of sewing operations needed to produce a seat and will provide significant manufacturing cost savings. Additional features such as flame retardant adhesives can also easily be incorporated with suitable non-</a:t>
            </a:r>
            <a:r>
              <a:rPr lang="en-GB" altLang="en-US" sz="1600" i="1" dirty="0" err="1" smtClean="0">
                <a:solidFill>
                  <a:srgbClr val="00FFFF"/>
                </a:solidFill>
                <a:latin typeface="Arial Rounded MT Bold" panose="020F0704030504030204" pitchFamily="34" charset="0"/>
              </a:rPr>
              <a:t>woven’s</a:t>
            </a:r>
            <a:r>
              <a:rPr lang="en-GB" altLang="en-US" sz="1600" i="1" dirty="0" smtClean="0">
                <a:solidFill>
                  <a:srgbClr val="00FFFF"/>
                </a:solidFill>
                <a:latin typeface="Arial Rounded MT Bold" panose="020F0704030504030204" pitchFamily="34" charset="0"/>
              </a:rPr>
              <a:t> by the lamination process.</a:t>
            </a:r>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8000" y="1260475"/>
            <a:ext cx="431958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179388" y="1179855"/>
            <a:ext cx="4321175" cy="69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ct val="0"/>
              </a:spcBef>
              <a:buClrTx/>
              <a:buSzTx/>
              <a:buFontTx/>
              <a:buNone/>
              <a:defRPr/>
            </a:pPr>
            <a:r>
              <a:rPr lang="en-GB" altLang="en-US" sz="3600" i="1" dirty="0" smtClean="0">
                <a:solidFill>
                  <a:srgbClr val="00FFFF"/>
                </a:solidFill>
                <a:latin typeface="Arial Rounded MT Bold" panose="020F0704030504030204" pitchFamily="34" charset="0"/>
              </a:rPr>
              <a:t>Advantages </a:t>
            </a:r>
          </a:p>
        </p:txBody>
      </p:sp>
      <p:sp>
        <p:nvSpPr>
          <p:cNvPr id="20" name="Rectangle 19"/>
          <p:cNvSpPr>
            <a:spLocks noChangeArrowheads="1"/>
          </p:cNvSpPr>
          <p:nvPr/>
        </p:nvSpPr>
        <p:spPr bwMode="auto">
          <a:xfrm>
            <a:off x="179773" y="1987178"/>
            <a:ext cx="2266180" cy="45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72000" rIns="72000" bIns="72000" anchor="ctr">
            <a:spAutoFit/>
          </a:bodyPr>
          <a:lstStyle>
            <a:lvl1pPr marL="285750" indent="-28575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 typeface="Wingdings" pitchFamily="2" charset="2"/>
              <a:buChar char="ü"/>
              <a:defRPr/>
            </a:pPr>
            <a:r>
              <a:rPr lang="en-GB" altLang="en-US" sz="2000" i="1" smtClean="0">
                <a:solidFill>
                  <a:srgbClr val="00FFFF"/>
                </a:solidFill>
                <a:latin typeface="Arial Rounded MT Bold" panose="020F0704030504030204" pitchFamily="34" charset="0"/>
              </a:rPr>
              <a:t>Weight Saving </a:t>
            </a:r>
          </a:p>
        </p:txBody>
      </p:sp>
      <p:sp>
        <p:nvSpPr>
          <p:cNvPr id="21" name="Rectangle 20"/>
          <p:cNvSpPr>
            <a:spLocks noChangeArrowheads="1"/>
          </p:cNvSpPr>
          <p:nvPr/>
        </p:nvSpPr>
        <p:spPr bwMode="auto">
          <a:xfrm>
            <a:off x="179965" y="2671390"/>
            <a:ext cx="1733983" cy="45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72000" rIns="72000" bIns="72000" anchor="ctr">
            <a:spAutoFit/>
          </a:bodyPr>
          <a:lstStyle>
            <a:lvl1pPr marL="285750" indent="-28575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 typeface="Wingdings" pitchFamily="2" charset="2"/>
              <a:buChar char="ü"/>
              <a:defRPr/>
            </a:pPr>
            <a:r>
              <a:rPr lang="en-GB" altLang="en-US" sz="2000" i="1" smtClean="0">
                <a:solidFill>
                  <a:srgbClr val="00FFFF"/>
                </a:solidFill>
                <a:latin typeface="Arial Rounded MT Bold" panose="020F0704030504030204" pitchFamily="34" charset="0"/>
              </a:rPr>
              <a:t>Biological </a:t>
            </a:r>
          </a:p>
        </p:txBody>
      </p:sp>
      <p:sp>
        <p:nvSpPr>
          <p:cNvPr id="22" name="Rectangle 21"/>
          <p:cNvSpPr>
            <a:spLocks noChangeArrowheads="1"/>
          </p:cNvSpPr>
          <p:nvPr/>
        </p:nvSpPr>
        <p:spPr bwMode="auto">
          <a:xfrm>
            <a:off x="179404" y="3319090"/>
            <a:ext cx="1685893" cy="45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72000" rIns="72000" bIns="72000" anchor="ctr">
            <a:spAutoFit/>
          </a:bodyPr>
          <a:lstStyle>
            <a:lvl1pPr marL="285750" indent="-28575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 typeface="Wingdings" pitchFamily="2" charset="2"/>
              <a:buChar char="ü"/>
              <a:defRPr/>
            </a:pPr>
            <a:r>
              <a:rPr lang="en-GB" altLang="en-US" sz="2000" i="1" smtClean="0">
                <a:solidFill>
                  <a:srgbClr val="00FFFF"/>
                </a:solidFill>
                <a:latin typeface="Arial Rounded MT Bold" panose="020F0704030504030204" pitchFamily="34" charset="0"/>
              </a:rPr>
              <a:t>Aesthetic </a:t>
            </a:r>
          </a:p>
        </p:txBody>
      </p:sp>
      <p:sp>
        <p:nvSpPr>
          <p:cNvPr id="23" name="Rectangle 22"/>
          <p:cNvSpPr>
            <a:spLocks noChangeArrowheads="1"/>
          </p:cNvSpPr>
          <p:nvPr/>
        </p:nvSpPr>
        <p:spPr bwMode="auto">
          <a:xfrm>
            <a:off x="179388" y="3967584"/>
            <a:ext cx="1735137" cy="45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72000" rIns="72000" bIns="72000" anchor="ctr">
            <a:spAutoFit/>
          </a:bodyPr>
          <a:lstStyle>
            <a:lvl1pPr marL="285750" indent="-28575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 typeface="Wingdings" pitchFamily="2" charset="2"/>
              <a:buChar char="ü"/>
              <a:defRPr/>
            </a:pPr>
            <a:r>
              <a:rPr lang="en-GB" altLang="en-US" sz="2000" i="1" smtClean="0">
                <a:solidFill>
                  <a:srgbClr val="00FFFF"/>
                </a:solidFill>
                <a:latin typeface="Arial Rounded MT Bold" panose="020F0704030504030204" pitchFamily="34" charset="0"/>
              </a:rPr>
              <a:t>Efficiency </a:t>
            </a:r>
          </a:p>
        </p:txBody>
      </p:sp>
      <p:grpSp>
        <p:nvGrpSpPr>
          <p:cNvPr id="25" name="Group 24"/>
          <p:cNvGrpSpPr>
            <a:grpSpLocks noChangeAspect="1"/>
          </p:cNvGrpSpPr>
          <p:nvPr/>
        </p:nvGrpSpPr>
        <p:grpSpPr bwMode="auto">
          <a:xfrm>
            <a:off x="144000" y="144000"/>
            <a:ext cx="1440001" cy="720000"/>
            <a:chOff x="972000" y="1008000"/>
            <a:chExt cx="2016000" cy="1008000"/>
          </a:xfrm>
        </p:grpSpPr>
        <p:pic>
          <p:nvPicPr>
            <p:cNvPr id="28"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30"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a:solidFill>
                  <a:schemeClr val="bg1"/>
                </a:solidFill>
                <a:latin typeface="Arial Rounded MT Bold" panose="020F0704030504030204" pitchFamily="34" charset="0"/>
              </a:rPr>
              <a:t>Aerospace </a:t>
            </a:r>
            <a:r>
              <a:rPr lang="en-GB" altLang="en-US" sz="2400" i="1" dirty="0" smtClean="0">
                <a:solidFill>
                  <a:schemeClr val="bg1"/>
                </a:solidFill>
                <a:latin typeface="Arial Rounded MT Bold" panose="020F0704030504030204" pitchFamily="34" charset="0"/>
              </a:rPr>
              <a:t>Industry - Seating</a:t>
            </a:r>
            <a:endParaRPr lang="en-GB" altLang="en-US" sz="2400" i="1" dirty="0">
              <a:solidFill>
                <a:schemeClr val="bg1"/>
              </a:solidFill>
              <a:latin typeface="Arial Rounded MT Bold" panose="020F0704030504030204" pitchFamily="34" charset="0"/>
            </a:endParaRPr>
          </a:p>
        </p:txBody>
      </p:sp>
      <p:grpSp>
        <p:nvGrpSpPr>
          <p:cNvPr id="31" name="Group 30"/>
          <p:cNvGrpSpPr>
            <a:grpSpLocks noChangeAspect="1"/>
          </p:cNvGrpSpPr>
          <p:nvPr/>
        </p:nvGrpSpPr>
        <p:grpSpPr bwMode="auto">
          <a:xfrm>
            <a:off x="7524000" y="5976000"/>
            <a:ext cx="1440001" cy="720000"/>
            <a:chOff x="972000" y="1008000"/>
            <a:chExt cx="2016000" cy="1008000"/>
          </a:xfrm>
        </p:grpSpPr>
        <p:pic>
          <p:nvPicPr>
            <p:cNvPr id="32"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34"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a:solidFill>
                  <a:schemeClr val="bg1"/>
                </a:solidFill>
                <a:latin typeface="Arial Rounded MT Bold" panose="020F0704030504030204" pitchFamily="34" charset="0"/>
              </a:rPr>
              <a:t>Aerospace </a:t>
            </a:r>
            <a:r>
              <a:rPr lang="en-GB" altLang="en-US" sz="2400" i="1" dirty="0" smtClean="0">
                <a:solidFill>
                  <a:schemeClr val="bg1"/>
                </a:solidFill>
                <a:latin typeface="Arial Rounded MT Bold" panose="020F0704030504030204" pitchFamily="34" charset="0"/>
              </a:rPr>
              <a:t>Industry</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50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par>
                          <p:cTn id="18" fill="hold">
                            <p:stCondLst>
                              <p:cond delay="2000"/>
                            </p:stCondLst>
                            <p:childTnLst>
                              <p:par>
                                <p:cTn id="19" presetID="22" presetClass="entr" presetSubtype="8" fill="hold" nodeType="afterEffect">
                                  <p:stCondLst>
                                    <p:cond delay="500"/>
                                  </p:stCondLst>
                                  <p:childTnLst>
                                    <p:set>
                                      <p:cBhvr>
                                        <p:cTn id="20" dur="1" fill="hold">
                                          <p:stCondLst>
                                            <p:cond delay="0"/>
                                          </p:stCondLst>
                                        </p:cTn>
                                        <p:tgtEl>
                                          <p:spTgt spid="28680"/>
                                        </p:tgtEl>
                                        <p:attrNameLst>
                                          <p:attrName>style.visibility</p:attrName>
                                        </p:attrNameLst>
                                      </p:cBhvr>
                                      <p:to>
                                        <p:strVal val="visible"/>
                                      </p:to>
                                    </p:set>
                                    <p:animEffect transition="in" filter="wipe(left)">
                                      <p:cBhvr>
                                        <p:cTn id="21" dur="500"/>
                                        <p:tgtEl>
                                          <p:spTgt spid="28680"/>
                                        </p:tgtEl>
                                      </p:cBhvr>
                                    </p:animEffect>
                                  </p:childTnLst>
                                </p:cTn>
                              </p:par>
                              <p:par>
                                <p:cTn id="22" presetID="22" presetClass="entr" presetSubtype="2" fill="hold" nodeType="withEffect">
                                  <p:stCondLst>
                                    <p:cond delay="500"/>
                                  </p:stCondLst>
                                  <p:childTnLst>
                                    <p:set>
                                      <p:cBhvr>
                                        <p:cTn id="23" dur="1" fill="hold">
                                          <p:stCondLst>
                                            <p:cond delay="0"/>
                                          </p:stCondLst>
                                        </p:cTn>
                                        <p:tgtEl>
                                          <p:spTgt spid="28681"/>
                                        </p:tgtEl>
                                        <p:attrNameLst>
                                          <p:attrName>style.visibility</p:attrName>
                                        </p:attrNameLst>
                                      </p:cBhvr>
                                      <p:to>
                                        <p:strVal val="visible"/>
                                      </p:to>
                                    </p:set>
                                    <p:animEffect transition="in" filter="wipe(right)">
                                      <p:cBhvr>
                                        <p:cTn id="24" dur="500"/>
                                        <p:tgtEl>
                                          <p:spTgt spid="28681"/>
                                        </p:tgtEl>
                                      </p:cBhvr>
                                    </p:animEffect>
                                  </p:childTnLst>
                                </p:cTn>
                              </p:par>
                              <p:par>
                                <p:cTn id="25" presetID="53" presetClass="entr" presetSubtype="16" fill="hold" grpId="1" nodeType="withEffect">
                                  <p:stCondLst>
                                    <p:cond delay="200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nodeType="afterGroup">
                            <p:stCondLst>
                              <p:cond delay="4500"/>
                            </p:stCondLst>
                            <p:childTnLst>
                              <p:par>
                                <p:cTn id="31" presetID="53" presetClass="exit" presetSubtype="32" fill="hold" grpId="0" nodeType="afterEffect">
                                  <p:stCondLst>
                                    <p:cond delay="1500"/>
                                  </p:stCondLst>
                                  <p:childTnLst>
                                    <p:anim calcmode="lin" valueType="num">
                                      <p:cBhvr>
                                        <p:cTn id="32" dur="2000"/>
                                        <p:tgtEl>
                                          <p:spTgt spid="2"/>
                                        </p:tgtEl>
                                        <p:attrNameLst>
                                          <p:attrName>ppt_w</p:attrName>
                                        </p:attrNameLst>
                                      </p:cBhvr>
                                      <p:tavLst>
                                        <p:tav tm="0">
                                          <p:val>
                                            <p:strVal val="ppt_w"/>
                                          </p:val>
                                        </p:tav>
                                        <p:tav tm="100000">
                                          <p:val>
                                            <p:fltVal val="0"/>
                                          </p:val>
                                        </p:tav>
                                      </p:tavLst>
                                    </p:anim>
                                    <p:anim calcmode="lin" valueType="num">
                                      <p:cBhvr>
                                        <p:cTn id="33" dur="2000"/>
                                        <p:tgtEl>
                                          <p:spTgt spid="2"/>
                                        </p:tgtEl>
                                        <p:attrNameLst>
                                          <p:attrName>ppt_h</p:attrName>
                                        </p:attrNameLst>
                                      </p:cBhvr>
                                      <p:tavLst>
                                        <p:tav tm="0">
                                          <p:val>
                                            <p:strVal val="ppt_h"/>
                                          </p:val>
                                        </p:tav>
                                        <p:tav tm="100000">
                                          <p:val>
                                            <p:fltVal val="0"/>
                                          </p:val>
                                        </p:tav>
                                      </p:tavLst>
                                    </p:anim>
                                    <p:animEffect transition="out" filter="fade">
                                      <p:cBhvr>
                                        <p:cTn id="34" dur="2000"/>
                                        <p:tgtEl>
                                          <p:spTgt spid="2"/>
                                        </p:tgtEl>
                                      </p:cBhvr>
                                    </p:animEffect>
                                    <p:set>
                                      <p:cBhvr>
                                        <p:cTn id="35" dur="1" fill="hold">
                                          <p:stCondLst>
                                            <p:cond delay="1999"/>
                                          </p:stCondLst>
                                        </p:cTn>
                                        <p:tgtEl>
                                          <p:spTgt spid="2"/>
                                        </p:tgtEl>
                                        <p:attrNameLst>
                                          <p:attrName>style.visibility</p:attrName>
                                        </p:attrNameLst>
                                      </p:cBhvr>
                                      <p:to>
                                        <p:strVal val="hidden"/>
                                      </p:to>
                                    </p:set>
                                  </p:childTnLst>
                                </p:cTn>
                              </p:par>
                              <p:par>
                                <p:cTn id="36" presetID="22" presetClass="exit" presetSubtype="2" fill="hold" nodeType="withEffect">
                                  <p:stCondLst>
                                    <p:cond delay="2000"/>
                                  </p:stCondLst>
                                  <p:childTnLst>
                                    <p:animEffect transition="out" filter="wipe(right)">
                                      <p:cBhvr>
                                        <p:cTn id="37" dur="2000"/>
                                        <p:tgtEl>
                                          <p:spTgt spid="28681"/>
                                        </p:tgtEl>
                                      </p:cBhvr>
                                    </p:animEffect>
                                    <p:set>
                                      <p:cBhvr>
                                        <p:cTn id="38" dur="1" fill="hold">
                                          <p:stCondLst>
                                            <p:cond delay="1999"/>
                                          </p:stCondLst>
                                        </p:cTn>
                                        <p:tgtEl>
                                          <p:spTgt spid="28681"/>
                                        </p:tgtEl>
                                        <p:attrNameLst>
                                          <p:attrName>style.visibility</p:attrName>
                                        </p:attrNameLst>
                                      </p:cBhvr>
                                      <p:to>
                                        <p:strVal val="hidden"/>
                                      </p:to>
                                    </p:set>
                                  </p:childTnLst>
                                </p:cTn>
                              </p:par>
                              <p:par>
                                <p:cTn id="39" presetID="22" presetClass="exit" presetSubtype="8" fill="hold" nodeType="withEffect">
                                  <p:stCondLst>
                                    <p:cond delay="2000"/>
                                  </p:stCondLst>
                                  <p:childTnLst>
                                    <p:animEffect transition="out" filter="wipe(left)">
                                      <p:cBhvr>
                                        <p:cTn id="40" dur="2000"/>
                                        <p:tgtEl>
                                          <p:spTgt spid="28680"/>
                                        </p:tgtEl>
                                      </p:cBhvr>
                                    </p:animEffect>
                                    <p:set>
                                      <p:cBhvr>
                                        <p:cTn id="41" dur="1" fill="hold">
                                          <p:stCondLst>
                                            <p:cond delay="1999"/>
                                          </p:stCondLst>
                                        </p:cTn>
                                        <p:tgtEl>
                                          <p:spTgt spid="28680"/>
                                        </p:tgtEl>
                                        <p:attrNameLst>
                                          <p:attrName>style.visibility</p:attrName>
                                        </p:attrNameLst>
                                      </p:cBhvr>
                                      <p:to>
                                        <p:strVal val="hidden"/>
                                      </p:to>
                                    </p:set>
                                  </p:childTnLst>
                                </p:cTn>
                              </p:par>
                            </p:childTnLst>
                          </p:cTn>
                        </p:par>
                        <p:par>
                          <p:cTn id="42" fill="hold" nodeType="afterGroup">
                            <p:stCondLst>
                              <p:cond delay="8500"/>
                            </p:stCondLst>
                            <p:childTnLst>
                              <p:par>
                                <p:cTn id="43" presetID="53" presetClass="entr" presetSubtype="16" fill="hold" nodeType="afterEffect">
                                  <p:stCondLst>
                                    <p:cond delay="50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fltVal val="0"/>
                                          </p:val>
                                        </p:tav>
                                        <p:tav tm="100000">
                                          <p:val>
                                            <p:strVal val="#ppt_w"/>
                                          </p:val>
                                        </p:tav>
                                      </p:tavLst>
                                    </p:anim>
                                    <p:anim calcmode="lin" valueType="num">
                                      <p:cBhvr>
                                        <p:cTn id="46" dur="1000" fill="hold"/>
                                        <p:tgtEl>
                                          <p:spTgt spid="18"/>
                                        </p:tgtEl>
                                        <p:attrNameLst>
                                          <p:attrName>ppt_h</p:attrName>
                                        </p:attrNameLst>
                                      </p:cBhvr>
                                      <p:tavLst>
                                        <p:tav tm="0">
                                          <p:val>
                                            <p:fltVal val="0"/>
                                          </p:val>
                                        </p:tav>
                                        <p:tav tm="100000">
                                          <p:val>
                                            <p:strVal val="#ppt_h"/>
                                          </p:val>
                                        </p:tav>
                                      </p:tavLst>
                                    </p:anim>
                                    <p:animEffect transition="in" filter="fade">
                                      <p:cBhvr>
                                        <p:cTn id="47" dur="1000"/>
                                        <p:tgtEl>
                                          <p:spTgt spid="18"/>
                                        </p:tgtEl>
                                      </p:cBhvr>
                                    </p:animEffect>
                                  </p:childTnLst>
                                </p:cTn>
                              </p:par>
                            </p:childTnLst>
                          </p:cTn>
                        </p:par>
                        <p:par>
                          <p:cTn id="48" fill="hold" nodeType="afterGroup">
                            <p:stCondLst>
                              <p:cond delay="10000"/>
                            </p:stCondLst>
                            <p:childTnLst>
                              <p:par>
                                <p:cTn id="49" presetID="22" presetClass="entr" presetSubtype="8" fill="hold" grpId="0" nodeType="afterEffect">
                                  <p:stCondLst>
                                    <p:cond delay="500"/>
                                  </p:stCondLst>
                                  <p:iterate type="lt">
                                    <p:tmPct val="10000"/>
                                  </p:iterate>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par>
                          <p:cTn id="52" fill="hold" nodeType="afterGroup">
                            <p:stCondLst>
                              <p:cond delay="11450"/>
                            </p:stCondLst>
                            <p:childTnLst>
                              <p:par>
                                <p:cTn id="53" presetID="22" presetClass="entr" presetSubtype="8" fill="hold" grpId="0" nodeType="afterEffect">
                                  <p:stCondLst>
                                    <p:cond delay="50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childTnLst>
                          </p:cTn>
                        </p:par>
                        <p:par>
                          <p:cTn id="56" fill="hold" nodeType="afterGroup">
                            <p:stCondLst>
                              <p:cond delay="12450"/>
                            </p:stCondLst>
                            <p:childTnLst>
                              <p:par>
                                <p:cTn id="57" presetID="22" presetClass="entr" presetSubtype="8" fill="hold" grpId="0" nodeType="afterEffect">
                                  <p:stCondLst>
                                    <p:cond delay="500"/>
                                  </p:stCondLst>
                                  <p:iterate type="wd">
                                    <p:tmPct val="5000"/>
                                  </p:iterate>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xit" presetSubtype="2" fill="hold" grpId="1" nodeType="clickEffect">
                                  <p:stCondLst>
                                    <p:cond delay="0"/>
                                  </p:stCondLst>
                                  <p:iterate type="wd">
                                    <p:tmPct val="5000"/>
                                  </p:iterate>
                                  <p:childTnLst>
                                    <p:animEffect transition="out" filter="wipe(right)">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par>
                          <p:cTn id="65" fill="hold" nodeType="afterGroup">
                            <p:stCondLst>
                              <p:cond delay="1575"/>
                            </p:stCondLst>
                            <p:childTnLst>
                              <p:par>
                                <p:cTn id="66" presetID="22" presetClass="entr" presetSubtype="8" fill="hold" grpId="0" nodeType="afterEffect">
                                  <p:stCondLst>
                                    <p:cond delay="500"/>
                                  </p:stCondLst>
                                  <p:childTnLst>
                                    <p:set>
                                      <p:cBhvr>
                                        <p:cTn id="67" dur="1" fill="hold">
                                          <p:stCondLst>
                                            <p:cond delay="0"/>
                                          </p:stCondLst>
                                        </p:cTn>
                                        <p:tgtEl>
                                          <p:spTgt spid="21"/>
                                        </p:tgtEl>
                                        <p:attrNameLst>
                                          <p:attrName>style.visibility</p:attrName>
                                        </p:attrNameLst>
                                      </p:cBhvr>
                                      <p:to>
                                        <p:strVal val="visible"/>
                                      </p:to>
                                    </p:set>
                                    <p:animEffect transition="in" filter="wipe(left)">
                                      <p:cBhvr>
                                        <p:cTn id="68" dur="500"/>
                                        <p:tgtEl>
                                          <p:spTgt spid="21"/>
                                        </p:tgtEl>
                                      </p:cBhvr>
                                    </p:animEffect>
                                  </p:childTnLst>
                                </p:cTn>
                              </p:par>
                            </p:childTnLst>
                          </p:cTn>
                        </p:par>
                        <p:par>
                          <p:cTn id="69" fill="hold" nodeType="afterGroup">
                            <p:stCondLst>
                              <p:cond delay="2575"/>
                            </p:stCondLst>
                            <p:childTnLst>
                              <p:par>
                                <p:cTn id="70" presetID="22" presetClass="entr" presetSubtype="8" fill="hold" grpId="0" nodeType="afterEffect">
                                  <p:stCondLst>
                                    <p:cond delay="500"/>
                                  </p:stCondLst>
                                  <p:iterate type="wd">
                                    <p:tmPct val="5000"/>
                                  </p:iterate>
                                  <p:childTnLst>
                                    <p:set>
                                      <p:cBhvr>
                                        <p:cTn id="71" dur="1" fill="hold">
                                          <p:stCondLst>
                                            <p:cond delay="0"/>
                                          </p:stCondLst>
                                        </p:cTn>
                                        <p:tgtEl>
                                          <p:spTgt spid="15"/>
                                        </p:tgtEl>
                                        <p:attrNameLst>
                                          <p:attrName>style.visibility</p:attrName>
                                        </p:attrNameLst>
                                      </p:cBhvr>
                                      <p:to>
                                        <p:strVal val="visible"/>
                                      </p:to>
                                    </p:set>
                                    <p:animEffect transition="in" filter="wipe(left)">
                                      <p:cBhvr>
                                        <p:cTn id="72" dur="500"/>
                                        <p:tgtEl>
                                          <p:spTgt spid="1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xit" presetSubtype="2" fill="hold" grpId="1" nodeType="clickEffect">
                                  <p:stCondLst>
                                    <p:cond delay="0"/>
                                  </p:stCondLst>
                                  <p:iterate type="wd">
                                    <p:tmPct val="5000"/>
                                  </p:iterate>
                                  <p:childTnLst>
                                    <p:animEffect transition="out" filter="wipe(right)">
                                      <p:cBhvr>
                                        <p:cTn id="76" dur="500"/>
                                        <p:tgtEl>
                                          <p:spTgt spid="15"/>
                                        </p:tgtEl>
                                      </p:cBhvr>
                                    </p:animEffect>
                                    <p:set>
                                      <p:cBhvr>
                                        <p:cTn id="77" dur="1" fill="hold">
                                          <p:stCondLst>
                                            <p:cond delay="499"/>
                                          </p:stCondLst>
                                        </p:cTn>
                                        <p:tgtEl>
                                          <p:spTgt spid="15"/>
                                        </p:tgtEl>
                                        <p:attrNameLst>
                                          <p:attrName>style.visibility</p:attrName>
                                        </p:attrNameLst>
                                      </p:cBhvr>
                                      <p:to>
                                        <p:strVal val="hidden"/>
                                      </p:to>
                                    </p:set>
                                  </p:childTnLst>
                                </p:cTn>
                              </p:par>
                            </p:childTnLst>
                          </p:cTn>
                        </p:par>
                        <p:par>
                          <p:cTn id="78" fill="hold" nodeType="afterGroup">
                            <p:stCondLst>
                              <p:cond delay="1675"/>
                            </p:stCondLst>
                            <p:childTnLst>
                              <p:par>
                                <p:cTn id="79" presetID="22" presetClass="entr" presetSubtype="8" fill="hold" grpId="0" nodeType="afterEffect">
                                  <p:stCondLst>
                                    <p:cond delay="500"/>
                                  </p:stCondLst>
                                  <p:iterate type="wd">
                                    <p:tmPct val="10000"/>
                                  </p:iterate>
                                  <p:childTnLst>
                                    <p:set>
                                      <p:cBhvr>
                                        <p:cTn id="80" dur="1" fill="hold">
                                          <p:stCondLst>
                                            <p:cond delay="0"/>
                                          </p:stCondLst>
                                        </p:cTn>
                                        <p:tgtEl>
                                          <p:spTgt spid="22"/>
                                        </p:tgtEl>
                                        <p:attrNameLst>
                                          <p:attrName>style.visibility</p:attrName>
                                        </p:attrNameLst>
                                      </p:cBhvr>
                                      <p:to>
                                        <p:strVal val="visible"/>
                                      </p:to>
                                    </p:set>
                                    <p:animEffect transition="in" filter="wipe(left)">
                                      <p:cBhvr>
                                        <p:cTn id="81" dur="500"/>
                                        <p:tgtEl>
                                          <p:spTgt spid="22"/>
                                        </p:tgtEl>
                                      </p:cBhvr>
                                    </p:animEffect>
                                  </p:childTnLst>
                                </p:cTn>
                              </p:par>
                            </p:childTnLst>
                          </p:cTn>
                        </p:par>
                        <p:par>
                          <p:cTn id="82" fill="hold" nodeType="afterGroup">
                            <p:stCondLst>
                              <p:cond delay="2675"/>
                            </p:stCondLst>
                            <p:childTnLst>
                              <p:par>
                                <p:cTn id="83" presetID="22" presetClass="entr" presetSubtype="8" fill="hold" grpId="0" nodeType="afterEffect">
                                  <p:stCondLst>
                                    <p:cond delay="500"/>
                                  </p:stCondLst>
                                  <p:iterate type="wd">
                                    <p:tmPct val="5000"/>
                                  </p:iterate>
                                  <p:childTnLst>
                                    <p:set>
                                      <p:cBhvr>
                                        <p:cTn id="84" dur="1" fill="hold">
                                          <p:stCondLst>
                                            <p:cond delay="0"/>
                                          </p:stCondLst>
                                        </p:cTn>
                                        <p:tgtEl>
                                          <p:spTgt spid="16"/>
                                        </p:tgtEl>
                                        <p:attrNameLst>
                                          <p:attrName>style.visibility</p:attrName>
                                        </p:attrNameLst>
                                      </p:cBhvr>
                                      <p:to>
                                        <p:strVal val="visible"/>
                                      </p:to>
                                    </p:set>
                                    <p:animEffect transition="in" filter="wipe(left)">
                                      <p:cBhvr>
                                        <p:cTn id="85" dur="500"/>
                                        <p:tgtEl>
                                          <p:spTgt spid="16"/>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xit" presetSubtype="2" fill="hold" grpId="1" nodeType="clickEffect">
                                  <p:stCondLst>
                                    <p:cond delay="0"/>
                                  </p:stCondLst>
                                  <p:iterate type="wd">
                                    <p:tmPct val="5000"/>
                                  </p:iterate>
                                  <p:childTnLst>
                                    <p:animEffect transition="out" filter="wipe(right)">
                                      <p:cBhvr>
                                        <p:cTn id="89" dur="500"/>
                                        <p:tgtEl>
                                          <p:spTgt spid="16"/>
                                        </p:tgtEl>
                                      </p:cBhvr>
                                    </p:animEffect>
                                    <p:set>
                                      <p:cBhvr>
                                        <p:cTn id="90" dur="1" fill="hold">
                                          <p:stCondLst>
                                            <p:cond delay="499"/>
                                          </p:stCondLst>
                                        </p:cTn>
                                        <p:tgtEl>
                                          <p:spTgt spid="16"/>
                                        </p:tgtEl>
                                        <p:attrNameLst>
                                          <p:attrName>style.visibility</p:attrName>
                                        </p:attrNameLst>
                                      </p:cBhvr>
                                      <p:to>
                                        <p:strVal val="hidden"/>
                                      </p:to>
                                    </p:set>
                                  </p:childTnLst>
                                </p:cTn>
                              </p:par>
                            </p:childTnLst>
                          </p:cTn>
                        </p:par>
                        <p:par>
                          <p:cTn id="91" fill="hold" nodeType="afterGroup">
                            <p:stCondLst>
                              <p:cond delay="1750"/>
                            </p:stCondLst>
                            <p:childTnLst>
                              <p:par>
                                <p:cTn id="92" presetID="22" presetClass="entr" presetSubtype="8" fill="hold" grpId="0" nodeType="afterEffect">
                                  <p:stCondLst>
                                    <p:cond delay="500"/>
                                  </p:stCondLst>
                                  <p:iterate type="wd">
                                    <p:tmPct val="10000"/>
                                  </p:iterate>
                                  <p:childTnLst>
                                    <p:set>
                                      <p:cBhvr>
                                        <p:cTn id="93" dur="1" fill="hold">
                                          <p:stCondLst>
                                            <p:cond delay="0"/>
                                          </p:stCondLst>
                                        </p:cTn>
                                        <p:tgtEl>
                                          <p:spTgt spid="23"/>
                                        </p:tgtEl>
                                        <p:attrNameLst>
                                          <p:attrName>style.visibility</p:attrName>
                                        </p:attrNameLst>
                                      </p:cBhvr>
                                      <p:to>
                                        <p:strVal val="visible"/>
                                      </p:to>
                                    </p:set>
                                    <p:animEffect transition="in" filter="wipe(left)">
                                      <p:cBhvr>
                                        <p:cTn id="94" dur="500"/>
                                        <p:tgtEl>
                                          <p:spTgt spid="23"/>
                                        </p:tgtEl>
                                      </p:cBhvr>
                                    </p:animEffect>
                                  </p:childTnLst>
                                </p:cTn>
                              </p:par>
                            </p:childTnLst>
                          </p:cTn>
                        </p:par>
                        <p:par>
                          <p:cTn id="95" fill="hold" nodeType="afterGroup">
                            <p:stCondLst>
                              <p:cond delay="2750"/>
                            </p:stCondLst>
                            <p:childTnLst>
                              <p:par>
                                <p:cTn id="96" presetID="22" presetClass="entr" presetSubtype="8" fill="hold" grpId="0" nodeType="afterEffect">
                                  <p:stCondLst>
                                    <p:cond delay="500"/>
                                  </p:stCondLst>
                                  <p:iterate type="wd">
                                    <p:tmPct val="5000"/>
                                  </p:iterate>
                                  <p:childTnLst>
                                    <p:set>
                                      <p:cBhvr>
                                        <p:cTn id="97" dur="1" fill="hold">
                                          <p:stCondLst>
                                            <p:cond delay="0"/>
                                          </p:stCondLst>
                                        </p:cTn>
                                        <p:tgtEl>
                                          <p:spTgt spid="17"/>
                                        </p:tgtEl>
                                        <p:attrNameLst>
                                          <p:attrName>style.visibility</p:attrName>
                                        </p:attrNameLst>
                                      </p:cBhvr>
                                      <p:to>
                                        <p:strVal val="visible"/>
                                      </p:to>
                                    </p:set>
                                    <p:animEffect transition="in" filter="wipe(left)">
                                      <p:cBhvr>
                                        <p:cTn id="9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4" grpId="0"/>
      <p:bldP spid="14" grpId="1"/>
      <p:bldP spid="15" grpId="0"/>
      <p:bldP spid="15" grpId="1"/>
      <p:bldP spid="16" grpId="0"/>
      <p:bldP spid="16" grpId="1"/>
      <p:bldP spid="17" grpId="0"/>
      <p:bldP spid="19" grpId="0"/>
      <p:bldP spid="20" grpId="0"/>
      <p:bldP spid="21" grpId="0"/>
      <p:bldP spid="22" grpId="0"/>
      <p:bldP spid="23" grpId="0"/>
      <p:bldP spid="30"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000" y="1080000"/>
            <a:ext cx="3600000"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a:spLocks noChangeArrowheads="1"/>
          </p:cNvSpPr>
          <p:nvPr/>
        </p:nvSpPr>
        <p:spPr bwMode="auto">
          <a:xfrm>
            <a:off x="3960000" y="933135"/>
            <a:ext cx="4968000" cy="24537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spAutoFit/>
          </a:bodyPr>
          <a:lstStyle>
            <a:lvl1pPr eaLnBrk="0" hangingPunct="0">
              <a:defRPr sz="1600">
                <a:solidFill>
                  <a:schemeClr val="tx1"/>
                </a:solidFill>
                <a:latin typeface="Verdana" pitchFamily="34" charset="0"/>
                <a:cs typeface="Arial" charset="0"/>
              </a:defRPr>
            </a:lvl1pPr>
            <a:lvl2pPr marL="742950" indent="-285750" eaLnBrk="0" hangingPunct="0">
              <a:defRPr sz="1600">
                <a:solidFill>
                  <a:schemeClr val="tx1"/>
                </a:solidFill>
                <a:latin typeface="Verdana" pitchFamily="34" charset="0"/>
                <a:cs typeface="Arial" charset="0"/>
              </a:defRPr>
            </a:lvl2pPr>
            <a:lvl3pPr marL="1143000" indent="-228600" eaLnBrk="0" hangingPunct="0">
              <a:defRPr sz="1600">
                <a:solidFill>
                  <a:schemeClr val="tx1"/>
                </a:solidFill>
                <a:latin typeface="Verdana" pitchFamily="34" charset="0"/>
                <a:cs typeface="Arial" charset="0"/>
              </a:defRPr>
            </a:lvl3pPr>
            <a:lvl4pPr marL="1600200" indent="-228600" eaLnBrk="0" hangingPunct="0">
              <a:defRPr sz="1600">
                <a:solidFill>
                  <a:schemeClr val="tx1"/>
                </a:solidFill>
                <a:latin typeface="Verdana" pitchFamily="34" charset="0"/>
                <a:cs typeface="Arial" charset="0"/>
              </a:defRPr>
            </a:lvl4pPr>
            <a:lvl5pPr marL="2057400" indent="-228600" eaLnBrk="0" hangingPunct="0">
              <a:defRPr sz="1600">
                <a:solidFill>
                  <a:schemeClr val="tx1"/>
                </a:solidFill>
                <a:latin typeface="Verdana" pitchFamily="34" charset="0"/>
                <a:cs typeface="Arial" charset="0"/>
              </a:defRPr>
            </a:lvl5pPr>
            <a:lvl6pPr marL="2514600" indent="-228600" algn="ctr" eaLnBrk="0" fontAlgn="base" hangingPunct="0">
              <a:spcBef>
                <a:spcPct val="0"/>
              </a:spcBef>
              <a:spcAft>
                <a:spcPct val="0"/>
              </a:spcAft>
              <a:defRPr sz="1600">
                <a:solidFill>
                  <a:schemeClr val="tx1"/>
                </a:solidFill>
                <a:latin typeface="Verdana" pitchFamily="34" charset="0"/>
                <a:cs typeface="Arial" charset="0"/>
              </a:defRPr>
            </a:lvl6pPr>
            <a:lvl7pPr marL="2971800" indent="-228600" algn="ctr" eaLnBrk="0" fontAlgn="base" hangingPunct="0">
              <a:spcBef>
                <a:spcPct val="0"/>
              </a:spcBef>
              <a:spcAft>
                <a:spcPct val="0"/>
              </a:spcAft>
              <a:defRPr sz="1600">
                <a:solidFill>
                  <a:schemeClr val="tx1"/>
                </a:solidFill>
                <a:latin typeface="Verdana" pitchFamily="34" charset="0"/>
                <a:cs typeface="Arial" charset="0"/>
              </a:defRPr>
            </a:lvl7pPr>
            <a:lvl8pPr marL="3429000" indent="-228600" algn="ctr" eaLnBrk="0" fontAlgn="base" hangingPunct="0">
              <a:spcBef>
                <a:spcPct val="0"/>
              </a:spcBef>
              <a:spcAft>
                <a:spcPct val="0"/>
              </a:spcAft>
              <a:defRPr sz="1600">
                <a:solidFill>
                  <a:schemeClr val="tx1"/>
                </a:solidFill>
                <a:latin typeface="Verdana" pitchFamily="34" charset="0"/>
                <a:cs typeface="Arial" charset="0"/>
              </a:defRPr>
            </a:lvl8pPr>
            <a:lvl9pPr marL="3886200" indent="-228600" algn="ctr" eaLnBrk="0" fontAlgn="base" hangingPunct="0">
              <a:spcBef>
                <a:spcPct val="0"/>
              </a:spcBef>
              <a:spcAft>
                <a:spcPct val="0"/>
              </a:spcAft>
              <a:defRPr sz="1600">
                <a:solidFill>
                  <a:schemeClr val="tx1"/>
                </a:solidFill>
                <a:latin typeface="Verdana" pitchFamily="34" charset="0"/>
                <a:cs typeface="Arial" charset="0"/>
              </a:defRPr>
            </a:lvl9pPr>
          </a:lstStyle>
          <a:p>
            <a:pPr algn="l" eaLnBrk="1" hangingPunct="1">
              <a:lnSpc>
                <a:spcPct val="150000"/>
              </a:lnSpc>
              <a:spcBef>
                <a:spcPts val="0"/>
              </a:spcBef>
              <a:spcAft>
                <a:spcPts val="0"/>
              </a:spcAft>
              <a:defRPr/>
            </a:pPr>
            <a:r>
              <a:rPr lang="en-GB" altLang="en-US" sz="2000" i="1" dirty="0" smtClean="0">
                <a:solidFill>
                  <a:srgbClr val="00FFFF"/>
                </a:solidFill>
                <a:latin typeface="Arial Rounded MT Bold" panose="020F0704030504030204" pitchFamily="34" charset="0"/>
              </a:rPr>
              <a:t>Combination of fibres such as glass, aramids / Kevlar </a:t>
            </a:r>
            <a:r>
              <a:rPr lang="en-GB" altLang="en-US" sz="2000" i="1" dirty="0" smtClean="0">
                <a:solidFill>
                  <a:srgbClr val="00FFFF"/>
                </a:solidFill>
                <a:latin typeface="Arial Rounded MT Bold" panose="020F0704030504030204" pitchFamily="34" charset="0"/>
                <a:ea typeface="Verdana"/>
                <a:cs typeface="Verdana"/>
              </a:rPr>
              <a:t>®, AES, RCF and others, provides the most effective insulation at temperatures ranging from MINUS 190° C  to  1600° C.</a:t>
            </a:r>
            <a:endParaRPr lang="en-GB" altLang="en-US" sz="2000" i="1" dirty="0" smtClean="0">
              <a:solidFill>
                <a:srgbClr val="00FFFF"/>
              </a:solidFill>
              <a:latin typeface="Arial Rounded MT Bold" panose="020F0704030504030204" pitchFamily="34" charset="0"/>
            </a:endParaRPr>
          </a:p>
        </p:txBody>
      </p:sp>
      <p:sp>
        <p:nvSpPr>
          <p:cNvPr id="12" name="TextBox 11"/>
          <p:cNvSpPr txBox="1">
            <a:spLocks noChangeArrowheads="1"/>
          </p:cNvSpPr>
          <p:nvPr/>
        </p:nvSpPr>
        <p:spPr bwMode="auto">
          <a:xfrm>
            <a:off x="180000" y="3492000"/>
            <a:ext cx="5040000" cy="234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spAutoFit/>
          </a:bodyPr>
          <a:lstStyle>
            <a:lvl1pPr eaLnBrk="0" hangingPunct="0">
              <a:defRPr sz="1600">
                <a:solidFill>
                  <a:schemeClr val="tx1"/>
                </a:solidFill>
                <a:latin typeface="Verdana" pitchFamily="34" charset="0"/>
                <a:cs typeface="Arial" charset="0"/>
              </a:defRPr>
            </a:lvl1pPr>
            <a:lvl2pPr marL="742950" indent="-285750" eaLnBrk="0" hangingPunct="0">
              <a:defRPr sz="1600">
                <a:solidFill>
                  <a:schemeClr val="tx1"/>
                </a:solidFill>
                <a:latin typeface="Verdana" pitchFamily="34" charset="0"/>
                <a:cs typeface="Arial" charset="0"/>
              </a:defRPr>
            </a:lvl2pPr>
            <a:lvl3pPr marL="1143000" indent="-228600" eaLnBrk="0" hangingPunct="0">
              <a:defRPr sz="1600">
                <a:solidFill>
                  <a:schemeClr val="tx1"/>
                </a:solidFill>
                <a:latin typeface="Verdana" pitchFamily="34" charset="0"/>
                <a:cs typeface="Arial" charset="0"/>
              </a:defRPr>
            </a:lvl3pPr>
            <a:lvl4pPr marL="1600200" indent="-228600" eaLnBrk="0" hangingPunct="0">
              <a:defRPr sz="1600">
                <a:solidFill>
                  <a:schemeClr val="tx1"/>
                </a:solidFill>
                <a:latin typeface="Verdana" pitchFamily="34" charset="0"/>
                <a:cs typeface="Arial" charset="0"/>
              </a:defRPr>
            </a:lvl4pPr>
            <a:lvl5pPr marL="2057400" indent="-228600" eaLnBrk="0" hangingPunct="0">
              <a:defRPr sz="1600">
                <a:solidFill>
                  <a:schemeClr val="tx1"/>
                </a:solidFill>
                <a:latin typeface="Verdana" pitchFamily="34" charset="0"/>
                <a:cs typeface="Arial" charset="0"/>
              </a:defRPr>
            </a:lvl5pPr>
            <a:lvl6pPr marL="2514600" indent="-228600" algn="ctr" eaLnBrk="0" fontAlgn="base" hangingPunct="0">
              <a:spcBef>
                <a:spcPct val="0"/>
              </a:spcBef>
              <a:spcAft>
                <a:spcPct val="0"/>
              </a:spcAft>
              <a:defRPr sz="1600">
                <a:solidFill>
                  <a:schemeClr val="tx1"/>
                </a:solidFill>
                <a:latin typeface="Verdana" pitchFamily="34" charset="0"/>
                <a:cs typeface="Arial" charset="0"/>
              </a:defRPr>
            </a:lvl6pPr>
            <a:lvl7pPr marL="2971800" indent="-228600" algn="ctr" eaLnBrk="0" fontAlgn="base" hangingPunct="0">
              <a:spcBef>
                <a:spcPct val="0"/>
              </a:spcBef>
              <a:spcAft>
                <a:spcPct val="0"/>
              </a:spcAft>
              <a:defRPr sz="1600">
                <a:solidFill>
                  <a:schemeClr val="tx1"/>
                </a:solidFill>
                <a:latin typeface="Verdana" pitchFamily="34" charset="0"/>
                <a:cs typeface="Arial" charset="0"/>
              </a:defRPr>
            </a:lvl7pPr>
            <a:lvl8pPr marL="3429000" indent="-228600" algn="ctr" eaLnBrk="0" fontAlgn="base" hangingPunct="0">
              <a:spcBef>
                <a:spcPct val="0"/>
              </a:spcBef>
              <a:spcAft>
                <a:spcPct val="0"/>
              </a:spcAft>
              <a:defRPr sz="1600">
                <a:solidFill>
                  <a:schemeClr val="tx1"/>
                </a:solidFill>
                <a:latin typeface="Verdana" pitchFamily="34" charset="0"/>
                <a:cs typeface="Arial" charset="0"/>
              </a:defRPr>
            </a:lvl8pPr>
            <a:lvl9pPr marL="3886200" indent="-228600" algn="ctr" eaLnBrk="0" fontAlgn="base" hangingPunct="0">
              <a:spcBef>
                <a:spcPct val="0"/>
              </a:spcBef>
              <a:spcAft>
                <a:spcPct val="0"/>
              </a:spcAft>
              <a:defRPr sz="1600">
                <a:solidFill>
                  <a:schemeClr val="tx1"/>
                </a:solidFill>
                <a:latin typeface="Verdana" pitchFamily="34" charset="0"/>
                <a:cs typeface="Arial" charset="0"/>
              </a:defRPr>
            </a:lvl9pPr>
          </a:lstStyle>
          <a:p>
            <a:pPr algn="l" eaLnBrk="1" hangingPunct="1">
              <a:defRPr/>
            </a:pPr>
            <a:r>
              <a:rPr lang="en-GB" altLang="en-US" sz="2000" i="1" dirty="0" smtClean="0">
                <a:solidFill>
                  <a:srgbClr val="00FFFF"/>
                </a:solidFill>
                <a:latin typeface="Arial Rounded MT Bold" panose="020F0704030504030204" pitchFamily="34" charset="0"/>
              </a:rPr>
              <a:t>Examples of fibres and level of protection:</a:t>
            </a:r>
          </a:p>
          <a:p>
            <a:pPr algn="l" eaLnBrk="1" hangingPunct="1">
              <a:defRPr/>
            </a:pPr>
            <a:endParaRPr lang="en-GB" altLang="en-US" sz="1000" i="1" dirty="0">
              <a:solidFill>
                <a:srgbClr val="00FFFF"/>
              </a:solidFill>
              <a:latin typeface="Arial Rounded MT Bold" panose="020F0704030504030204" pitchFamily="34" charset="0"/>
            </a:endParaRPr>
          </a:p>
          <a:p>
            <a:pPr marL="1485900" lvl="2" indent="-342900" algn="l" eaLnBrk="1" hangingPunct="1">
              <a:buFont typeface="Wingdings" panose="05000000000000000000" pitchFamily="2" charset="2"/>
              <a:buChar char="ü"/>
              <a:defRPr/>
            </a:pPr>
            <a:r>
              <a:rPr lang="en-GB" altLang="en-US" sz="2000" i="1" dirty="0" smtClean="0">
                <a:solidFill>
                  <a:srgbClr val="00FFFF"/>
                </a:solidFill>
                <a:latin typeface="Arial Rounded MT Bold" panose="020F0704030504030204" pitchFamily="34" charset="0"/>
              </a:rPr>
              <a:t>Glass = 500</a:t>
            </a:r>
            <a:r>
              <a:rPr lang="en-GB" altLang="en-US" sz="2000" i="1" dirty="0" smtClean="0">
                <a:solidFill>
                  <a:srgbClr val="00FFFF"/>
                </a:solidFill>
                <a:latin typeface="Arial Rounded MT Bold" panose="020F0704030504030204" pitchFamily="34" charset="0"/>
                <a:ea typeface="Verdana"/>
                <a:cs typeface="Verdana"/>
              </a:rPr>
              <a:t>° C</a:t>
            </a:r>
          </a:p>
          <a:p>
            <a:pPr marL="1485900" lvl="2" indent="-342900" algn="l" eaLnBrk="1" hangingPunct="1">
              <a:buFont typeface="Wingdings" panose="05000000000000000000" pitchFamily="2" charset="2"/>
              <a:buChar char="ü"/>
              <a:defRPr/>
            </a:pPr>
            <a:r>
              <a:rPr lang="en-GB" altLang="en-US" sz="2000" i="1" dirty="0" smtClean="0">
                <a:solidFill>
                  <a:srgbClr val="00FFFF"/>
                </a:solidFill>
                <a:latin typeface="Arial Rounded MT Bold" panose="020F0704030504030204" pitchFamily="34" charset="0"/>
                <a:ea typeface="Verdana"/>
                <a:cs typeface="Verdana"/>
              </a:rPr>
              <a:t>Mineral Fibre = 850° C</a:t>
            </a:r>
          </a:p>
          <a:p>
            <a:pPr marL="1485900" lvl="2" indent="-342900" algn="l" eaLnBrk="1" hangingPunct="1">
              <a:buFont typeface="Wingdings" panose="05000000000000000000" pitchFamily="2" charset="2"/>
              <a:buChar char="ü"/>
              <a:defRPr/>
            </a:pPr>
            <a:r>
              <a:rPr lang="en-GB" altLang="en-US" sz="2000" i="1" dirty="0" smtClean="0">
                <a:solidFill>
                  <a:srgbClr val="00FFFF"/>
                </a:solidFill>
                <a:latin typeface="Arial Rounded MT Bold" panose="020F0704030504030204" pitchFamily="34" charset="0"/>
                <a:ea typeface="Verdana"/>
                <a:cs typeface="Verdana"/>
              </a:rPr>
              <a:t>AES fibre = 1100 - 1300° C</a:t>
            </a:r>
          </a:p>
          <a:p>
            <a:pPr marL="1485900" lvl="2" indent="-342900" algn="l" eaLnBrk="1" hangingPunct="1">
              <a:buFont typeface="Wingdings" panose="05000000000000000000" pitchFamily="2" charset="2"/>
              <a:buChar char="ü"/>
              <a:defRPr/>
            </a:pPr>
            <a:r>
              <a:rPr lang="en-GB" altLang="en-US" sz="2000" i="1" dirty="0" smtClean="0">
                <a:solidFill>
                  <a:srgbClr val="00FFFF"/>
                </a:solidFill>
                <a:latin typeface="Arial Rounded MT Bold" panose="020F0704030504030204" pitchFamily="34" charset="0"/>
                <a:ea typeface="Verdana"/>
                <a:cs typeface="Verdana"/>
              </a:rPr>
              <a:t>RCF fibre = 1300 – 1400° C</a:t>
            </a:r>
          </a:p>
          <a:p>
            <a:pPr marL="1485900" lvl="2" indent="-342900" algn="l" eaLnBrk="1" hangingPunct="1">
              <a:buFont typeface="Wingdings" panose="05000000000000000000" pitchFamily="2" charset="2"/>
              <a:buChar char="ü"/>
              <a:defRPr/>
            </a:pPr>
            <a:r>
              <a:rPr lang="en-GB" altLang="en-US" sz="2000" i="1" dirty="0" smtClean="0">
                <a:solidFill>
                  <a:srgbClr val="00FFFF"/>
                </a:solidFill>
                <a:latin typeface="Arial Rounded MT Bold" panose="020F0704030504030204" pitchFamily="34" charset="0"/>
                <a:ea typeface="Verdana"/>
                <a:cs typeface="Verdana"/>
              </a:rPr>
              <a:t>Alumina fibre = 1550° C</a:t>
            </a:r>
            <a:endParaRPr lang="en-GB" altLang="en-US" sz="2000" i="1" dirty="0" smtClean="0">
              <a:solidFill>
                <a:srgbClr val="00FFFF"/>
              </a:solidFill>
              <a:latin typeface="Arial Rounded MT Bold" panose="020F0704030504030204" pitchFamily="34" charset="0"/>
            </a:endParaRPr>
          </a:p>
        </p:txBody>
      </p:sp>
      <p:pic>
        <p:nvPicPr>
          <p:cNvPr id="30733"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6000" y="3600000"/>
            <a:ext cx="3600000" cy="2160000"/>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grpSp>
        <p:nvGrpSpPr>
          <p:cNvPr id="10" name="Group 9"/>
          <p:cNvGrpSpPr>
            <a:grpSpLocks noChangeAspect="1"/>
          </p:cNvGrpSpPr>
          <p:nvPr/>
        </p:nvGrpSpPr>
        <p:grpSpPr bwMode="auto">
          <a:xfrm>
            <a:off x="144000" y="144000"/>
            <a:ext cx="1440001" cy="720000"/>
            <a:chOff x="972000" y="1008000"/>
            <a:chExt cx="2016000" cy="1008000"/>
          </a:xfrm>
        </p:grpSpPr>
        <p:pic>
          <p:nvPicPr>
            <p:cNvPr id="11"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4"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High Performance Insulation</a:t>
            </a:r>
            <a:endParaRPr lang="en-GB" altLang="en-US" sz="2400" i="1" dirty="0">
              <a:solidFill>
                <a:schemeClr val="bg1"/>
              </a:solidFill>
              <a:latin typeface="Arial Rounded MT Bold" panose="020F0704030504030204" pitchFamily="34" charset="0"/>
            </a:endParaRPr>
          </a:p>
        </p:txBody>
      </p:sp>
      <p:grpSp>
        <p:nvGrpSpPr>
          <p:cNvPr id="16" name="Group 15"/>
          <p:cNvGrpSpPr>
            <a:grpSpLocks noChangeAspect="1"/>
          </p:cNvGrpSpPr>
          <p:nvPr/>
        </p:nvGrpSpPr>
        <p:grpSpPr bwMode="auto">
          <a:xfrm>
            <a:off x="7524000" y="5976000"/>
            <a:ext cx="1440001" cy="720000"/>
            <a:chOff x="972000" y="1008000"/>
            <a:chExt cx="2016000" cy="1008000"/>
          </a:xfrm>
        </p:grpSpPr>
        <p:pic>
          <p:nvPicPr>
            <p:cNvPr id="17"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9"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Insulation</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par>
                          <p:cTn id="18" fill="hold">
                            <p:stCondLst>
                              <p:cond delay="2000"/>
                            </p:stCondLst>
                            <p:childTnLst>
                              <p:par>
                                <p:cTn id="19" presetID="22" presetClass="entr" presetSubtype="2" fill="hold" nodeType="afterEffect">
                                  <p:stCondLst>
                                    <p:cond delay="500"/>
                                  </p:stCondLst>
                                  <p:childTnLst>
                                    <p:set>
                                      <p:cBhvr>
                                        <p:cTn id="20" dur="1" fill="hold">
                                          <p:stCondLst>
                                            <p:cond delay="0"/>
                                          </p:stCondLst>
                                        </p:cTn>
                                        <p:tgtEl>
                                          <p:spTgt spid="30724"/>
                                        </p:tgtEl>
                                        <p:attrNameLst>
                                          <p:attrName>style.visibility</p:attrName>
                                        </p:attrNameLst>
                                      </p:cBhvr>
                                      <p:to>
                                        <p:strVal val="visible"/>
                                      </p:to>
                                    </p:set>
                                    <p:animEffect transition="in" filter="wipe(right)">
                                      <p:cBhvr>
                                        <p:cTn id="21" dur="500"/>
                                        <p:tgtEl>
                                          <p:spTgt spid="30724"/>
                                        </p:tgtEl>
                                      </p:cBhvr>
                                    </p:animEffect>
                                  </p:childTnLst>
                                </p:cTn>
                              </p:par>
                              <p:par>
                                <p:cTn id="22" presetID="22" presetClass="entr" presetSubtype="8" fill="hold" nodeType="withEffect">
                                  <p:stCondLst>
                                    <p:cond delay="500"/>
                                  </p:stCondLst>
                                  <p:childTnLst>
                                    <p:set>
                                      <p:cBhvr>
                                        <p:cTn id="23" dur="1" fill="hold">
                                          <p:stCondLst>
                                            <p:cond delay="0"/>
                                          </p:stCondLst>
                                        </p:cTn>
                                        <p:tgtEl>
                                          <p:spTgt spid="30733"/>
                                        </p:tgtEl>
                                        <p:attrNameLst>
                                          <p:attrName>style.visibility</p:attrName>
                                        </p:attrNameLst>
                                      </p:cBhvr>
                                      <p:to>
                                        <p:strVal val="visible"/>
                                      </p:to>
                                    </p:set>
                                    <p:animEffect transition="in" filter="wipe(left)">
                                      <p:cBhvr>
                                        <p:cTn id="24" dur="500"/>
                                        <p:tgtEl>
                                          <p:spTgt spid="30733"/>
                                        </p:tgtEl>
                                      </p:cBhvr>
                                    </p:animEffect>
                                  </p:childTnLst>
                                </p:cTn>
                              </p:par>
                            </p:childTnLst>
                          </p:cTn>
                        </p:par>
                        <p:par>
                          <p:cTn id="25" fill="hold">
                            <p:stCondLst>
                              <p:cond delay="3000"/>
                            </p:stCondLst>
                            <p:childTnLst>
                              <p:par>
                                <p:cTn id="26" presetID="22" presetClass="entr" presetSubtype="8" fill="hold" grpId="0" nodeType="afterEffect">
                                  <p:stCondLst>
                                    <p:cond delay="50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1000"/>
                                        <p:tgtEl>
                                          <p:spTgt spid="8"/>
                                        </p:tgtEl>
                                      </p:cBhvr>
                                    </p:animEffect>
                                  </p:childTnLst>
                                </p:cTn>
                              </p:par>
                            </p:childTnLst>
                          </p:cTn>
                        </p:par>
                        <p:par>
                          <p:cTn id="29" fill="hold" nodeType="afterGroup">
                            <p:stCondLst>
                              <p:cond delay="4500"/>
                            </p:stCondLst>
                            <p:childTnLst>
                              <p:par>
                                <p:cTn id="30" presetID="22" presetClass="entr" presetSubtype="8" fill="hold" grpId="0" nodeType="afterEffect">
                                  <p:stCondLst>
                                    <p:cond delay="50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6000" y="4752000"/>
            <a:ext cx="1476000" cy="1079500"/>
          </a:xfrm>
          <a:prstGeom prst="rect">
            <a:avLst/>
          </a:prstGeom>
          <a:noFill/>
          <a:ln w="63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0000" y="4752000"/>
            <a:ext cx="1476000" cy="1079500"/>
          </a:xfrm>
          <a:prstGeom prst="rect">
            <a:avLst/>
          </a:prstGeom>
          <a:noFill/>
          <a:ln w="63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000" y="4752000"/>
            <a:ext cx="1476000" cy="1079500"/>
          </a:xfrm>
          <a:prstGeom prst="rect">
            <a:avLst/>
          </a:prstGeom>
          <a:noFill/>
          <a:ln w="63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3"/>
          <p:cNvPicPr>
            <a:picLocks noChangeArrowheads="1"/>
          </p:cNvPicPr>
          <p:nvPr/>
        </p:nvPicPr>
        <p:blipFill>
          <a:blip r:embed="rId6">
            <a:extLst>
              <a:ext uri="{28A0092B-C50C-407E-A947-70E740481C1C}">
                <a14:useLocalDpi xmlns:a14="http://schemas.microsoft.com/office/drawing/2010/main" val="0"/>
              </a:ext>
            </a:extLst>
          </a:blip>
          <a:srcRect r="18488"/>
          <a:stretch>
            <a:fillRect/>
          </a:stretch>
        </p:blipFill>
        <p:spPr bwMode="auto">
          <a:xfrm>
            <a:off x="179388" y="4752000"/>
            <a:ext cx="1476000" cy="1079500"/>
          </a:xfrm>
          <a:prstGeom prst="rect">
            <a:avLst/>
          </a:prstGeom>
          <a:noFill/>
          <a:ln w="63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C:\Users\WilsonOricchio.RELIANT\AppData\Local\Microsoft\Windows\Temporary Internet Files\Content.Outlook\CDS7FJDQ\20140303_151620_resized.jpg"/>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8000" y="4752000"/>
            <a:ext cx="1476000" cy="1079500"/>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05" descr="honeycomb 1"/>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6000" y="4752000"/>
            <a:ext cx="1404000" cy="1079500"/>
          </a:xfrm>
          <a:prstGeom prst="rect">
            <a:avLst/>
          </a:prstGeom>
          <a:noFill/>
          <a:ln w="635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79388" y="1080000"/>
            <a:ext cx="2700000" cy="432000"/>
          </a:xfrm>
          <a:prstGeom prst="rect">
            <a:avLst/>
          </a:prstGeom>
          <a:noFill/>
          <a:ln>
            <a:noFill/>
          </a:ln>
        </p:spPr>
        <p:txBody>
          <a:bodyPr lIns="72000" tIns="72000" rIns="72000" bIns="72000" anchor="ctr" anchorCtr="0">
            <a:spAutoFit/>
          </a:bodyPr>
          <a:lstStyle/>
          <a:p>
            <a:pPr algn="l">
              <a:defRPr/>
            </a:pPr>
            <a:r>
              <a:rPr lang="en-GB" sz="2400" i="1" dirty="0" smtClean="0">
                <a:solidFill>
                  <a:srgbClr val="00FFFF"/>
                </a:solidFill>
                <a:latin typeface="Arial Rounded MT Bold" panose="020F0704030504030204" pitchFamily="34" charset="0"/>
              </a:rPr>
              <a:t>Construction</a:t>
            </a:r>
            <a:endParaRPr lang="en-GB" sz="2400" i="1" dirty="0">
              <a:solidFill>
                <a:srgbClr val="00FFFF"/>
              </a:solidFill>
              <a:latin typeface="Arial Rounded MT Bold" panose="020F0704030504030204" pitchFamily="34" charset="0"/>
            </a:endParaRPr>
          </a:p>
        </p:txBody>
      </p:sp>
      <p:sp>
        <p:nvSpPr>
          <p:cNvPr id="18" name="TextBox 17"/>
          <p:cNvSpPr txBox="1"/>
          <p:nvPr/>
        </p:nvSpPr>
        <p:spPr>
          <a:xfrm>
            <a:off x="180000" y="1584000"/>
            <a:ext cx="2700000" cy="360000"/>
          </a:xfrm>
          <a:prstGeom prst="rect">
            <a:avLst/>
          </a:prstGeom>
          <a:noFill/>
          <a:ln w="12700">
            <a:noFill/>
          </a:ln>
        </p:spPr>
        <p:txBody>
          <a:bodyPr lIns="72000" tIns="72000" rIns="72000" bIns="72000" anchor="ctr">
            <a:spAutoFit/>
          </a:bodyPr>
          <a:lstStyle/>
          <a:p>
            <a:pPr algn="l">
              <a:defRPr/>
            </a:pPr>
            <a:r>
              <a:rPr lang="en-GB" sz="1800" i="1" dirty="0" err="1">
                <a:solidFill>
                  <a:srgbClr val="00FFFF"/>
                </a:solidFill>
                <a:latin typeface="Arial Rounded MT Bold" panose="020F0704030504030204" pitchFamily="34" charset="0"/>
              </a:rPr>
              <a:t>Spunlacing</a:t>
            </a:r>
            <a:endParaRPr lang="en-GB" sz="1800" i="1" dirty="0">
              <a:solidFill>
                <a:srgbClr val="00FFFF"/>
              </a:solidFill>
              <a:latin typeface="Arial Rounded MT Bold" panose="020F0704030504030204" pitchFamily="34" charset="0"/>
            </a:endParaRPr>
          </a:p>
        </p:txBody>
      </p:sp>
      <p:sp>
        <p:nvSpPr>
          <p:cNvPr id="19" name="TextBox 18"/>
          <p:cNvSpPr txBox="1"/>
          <p:nvPr/>
        </p:nvSpPr>
        <p:spPr>
          <a:xfrm>
            <a:off x="180000" y="2088000"/>
            <a:ext cx="2700000" cy="360000"/>
          </a:xfrm>
          <a:prstGeom prst="rect">
            <a:avLst/>
          </a:prstGeom>
          <a:noFill/>
          <a:ln w="12700">
            <a:noFill/>
          </a:ln>
        </p:spPr>
        <p:txBody>
          <a:bodyPr lIns="72000" tIns="72000" rIns="72000" bIns="72000" anchor="ctr">
            <a:spAutoFit/>
          </a:bodyPr>
          <a:lstStyle/>
          <a:p>
            <a:pPr algn="l">
              <a:defRPr/>
            </a:pPr>
            <a:r>
              <a:rPr lang="en-GB" sz="1800" i="1" dirty="0" err="1">
                <a:solidFill>
                  <a:srgbClr val="00FFFF"/>
                </a:solidFill>
                <a:latin typeface="Arial Rounded MT Bold" panose="020F0704030504030204" pitchFamily="34" charset="0"/>
              </a:rPr>
              <a:t>Needlepunch</a:t>
            </a:r>
            <a:endParaRPr lang="en-GB" sz="1800" i="1" dirty="0">
              <a:solidFill>
                <a:srgbClr val="00FFFF"/>
              </a:solidFill>
              <a:latin typeface="Arial Rounded MT Bold" panose="020F0704030504030204" pitchFamily="34" charset="0"/>
            </a:endParaRPr>
          </a:p>
        </p:txBody>
      </p:sp>
      <p:sp>
        <p:nvSpPr>
          <p:cNvPr id="20" name="Rectangle 19"/>
          <p:cNvSpPr/>
          <p:nvPr/>
        </p:nvSpPr>
        <p:spPr>
          <a:xfrm>
            <a:off x="180000" y="3096000"/>
            <a:ext cx="2700000" cy="360000"/>
          </a:xfrm>
          <a:prstGeom prst="rect">
            <a:avLst/>
          </a:prstGeom>
          <a:ln w="12700">
            <a:noFill/>
          </a:ln>
        </p:spPr>
        <p:txBody>
          <a:bodyPr wrap="none" lIns="72000" tIns="72000" rIns="72000" bIns="72000" anchor="ctr">
            <a:spAutoFit/>
          </a:bodyPr>
          <a:lstStyle/>
          <a:p>
            <a:pPr algn="l">
              <a:defRPr/>
            </a:pPr>
            <a:r>
              <a:rPr lang="en-GB" sz="1800" i="1" dirty="0" err="1">
                <a:solidFill>
                  <a:srgbClr val="00FFFF"/>
                </a:solidFill>
                <a:latin typeface="Arial Rounded MT Bold" panose="020F0704030504030204" pitchFamily="34" charset="0"/>
              </a:rPr>
              <a:t>Hydroentangling</a:t>
            </a:r>
            <a:endParaRPr lang="en-GB" sz="1800" i="1" dirty="0">
              <a:solidFill>
                <a:srgbClr val="00FFFF"/>
              </a:solidFill>
              <a:latin typeface="Arial Rounded MT Bold" panose="020F0704030504030204" pitchFamily="34" charset="0"/>
            </a:endParaRPr>
          </a:p>
        </p:txBody>
      </p:sp>
      <p:sp>
        <p:nvSpPr>
          <p:cNvPr id="21" name="TextBox 20"/>
          <p:cNvSpPr txBox="1"/>
          <p:nvPr/>
        </p:nvSpPr>
        <p:spPr>
          <a:xfrm>
            <a:off x="180000" y="2592000"/>
            <a:ext cx="2700000" cy="360000"/>
          </a:xfrm>
          <a:prstGeom prst="rect">
            <a:avLst/>
          </a:prstGeom>
          <a:noFill/>
          <a:ln w="12700">
            <a:noFill/>
          </a:ln>
        </p:spPr>
        <p:txBody>
          <a:bodyPr lIns="72000" tIns="72000" rIns="72000" bIns="72000" anchor="ctr">
            <a:spAutoFit/>
          </a:bodyPr>
          <a:lstStyle/>
          <a:p>
            <a:pPr algn="l">
              <a:defRPr/>
            </a:pPr>
            <a:r>
              <a:rPr lang="en-GB" sz="1800" i="1" dirty="0">
                <a:solidFill>
                  <a:srgbClr val="00FFFF"/>
                </a:solidFill>
                <a:latin typeface="Arial Rounded MT Bold" panose="020F0704030504030204" pitchFamily="34" charset="0"/>
              </a:rPr>
              <a:t>Staple</a:t>
            </a:r>
          </a:p>
        </p:txBody>
      </p:sp>
      <p:sp>
        <p:nvSpPr>
          <p:cNvPr id="22" name="TextBox 21"/>
          <p:cNvSpPr txBox="1"/>
          <p:nvPr/>
        </p:nvSpPr>
        <p:spPr>
          <a:xfrm>
            <a:off x="180000" y="3600000"/>
            <a:ext cx="2700000" cy="360000"/>
          </a:xfrm>
          <a:prstGeom prst="rect">
            <a:avLst/>
          </a:prstGeom>
          <a:noFill/>
          <a:ln w="12700">
            <a:noFill/>
          </a:ln>
        </p:spPr>
        <p:txBody>
          <a:bodyPr lIns="72000" tIns="72000" rIns="72000" bIns="72000" anchor="ctr">
            <a:spAutoFit/>
          </a:bodyPr>
          <a:lstStyle/>
          <a:p>
            <a:pPr algn="l">
              <a:defRPr/>
            </a:pPr>
            <a:r>
              <a:rPr lang="en-GB" sz="1800" i="1" dirty="0">
                <a:solidFill>
                  <a:srgbClr val="00FFFF"/>
                </a:solidFill>
                <a:latin typeface="Arial Rounded MT Bold" panose="020F0704030504030204" pitchFamily="34" charset="0"/>
              </a:rPr>
              <a:t>V-Lap (Horizontal)</a:t>
            </a:r>
          </a:p>
        </p:txBody>
      </p:sp>
      <p:sp>
        <p:nvSpPr>
          <p:cNvPr id="23" name="TextBox 22"/>
          <p:cNvSpPr txBox="1"/>
          <p:nvPr/>
        </p:nvSpPr>
        <p:spPr>
          <a:xfrm>
            <a:off x="3240088" y="1038631"/>
            <a:ext cx="2700000" cy="514738"/>
          </a:xfrm>
          <a:prstGeom prst="rect">
            <a:avLst/>
          </a:prstGeom>
          <a:noFill/>
        </p:spPr>
        <p:txBody>
          <a:bodyPr lIns="72000" tIns="72000" rIns="72000" bIns="72000" anchor="ctr" anchorCtr="1">
            <a:spAutoFit/>
          </a:bodyPr>
          <a:lstStyle/>
          <a:p>
            <a:pPr algn="l">
              <a:defRPr/>
            </a:pPr>
            <a:r>
              <a:rPr lang="en-GB" sz="2400" i="1" dirty="0">
                <a:solidFill>
                  <a:srgbClr val="00FFFF"/>
                </a:solidFill>
                <a:latin typeface="Arial Rounded MT Bold" panose="020F0704030504030204" pitchFamily="34" charset="0"/>
              </a:rPr>
              <a:t>Fibres</a:t>
            </a:r>
          </a:p>
        </p:txBody>
      </p:sp>
      <p:sp>
        <p:nvSpPr>
          <p:cNvPr id="25" name="TextBox 24"/>
          <p:cNvSpPr txBox="1"/>
          <p:nvPr/>
        </p:nvSpPr>
        <p:spPr>
          <a:xfrm>
            <a:off x="3240088" y="1584000"/>
            <a:ext cx="2700000" cy="360000"/>
          </a:xfrm>
          <a:prstGeom prst="rect">
            <a:avLst/>
          </a:prstGeom>
          <a:noFill/>
          <a:ln w="12700">
            <a:noFill/>
          </a:ln>
        </p:spPr>
        <p:txBody>
          <a:bodyPr lIns="72000" tIns="72000" rIns="72000" bIns="72000" anchor="ctr">
            <a:spAutoFit/>
          </a:bodyPr>
          <a:lstStyle/>
          <a:p>
            <a:pPr algn="l">
              <a:defRPr/>
            </a:pPr>
            <a:r>
              <a:rPr lang="en-GB" sz="1800" i="1" dirty="0">
                <a:solidFill>
                  <a:srgbClr val="00FFFF"/>
                </a:solidFill>
                <a:latin typeface="Arial Rounded MT Bold" panose="020F0704030504030204" pitchFamily="34" charset="0"/>
              </a:rPr>
              <a:t>Aramids / Kevlar </a:t>
            </a:r>
            <a:r>
              <a:rPr lang="en-GB" sz="1800" i="1" dirty="0">
                <a:solidFill>
                  <a:srgbClr val="00FFFF"/>
                </a:solidFill>
                <a:latin typeface="Arial Rounded MT Bold" panose="020F0704030504030204" pitchFamily="34" charset="0"/>
                <a:ea typeface="Verdana"/>
                <a:cs typeface="Verdana"/>
              </a:rPr>
              <a:t>®</a:t>
            </a:r>
            <a:endParaRPr lang="en-GB" sz="1800" i="1" dirty="0">
              <a:solidFill>
                <a:srgbClr val="00FFFF"/>
              </a:solidFill>
              <a:latin typeface="Arial Rounded MT Bold" panose="020F0704030504030204" pitchFamily="34" charset="0"/>
            </a:endParaRPr>
          </a:p>
        </p:txBody>
      </p:sp>
      <p:sp>
        <p:nvSpPr>
          <p:cNvPr id="26" name="TextBox 25"/>
          <p:cNvSpPr txBox="1"/>
          <p:nvPr/>
        </p:nvSpPr>
        <p:spPr>
          <a:xfrm>
            <a:off x="3240088" y="2088000"/>
            <a:ext cx="2700000" cy="360000"/>
          </a:xfrm>
          <a:prstGeom prst="rect">
            <a:avLst/>
          </a:prstGeom>
          <a:noFill/>
          <a:ln w="12700">
            <a:noFill/>
          </a:ln>
        </p:spPr>
        <p:txBody>
          <a:bodyPr lIns="72000" tIns="72000" rIns="72000" bIns="72000" anchor="ctr">
            <a:spAutoFit/>
          </a:bodyPr>
          <a:lstStyle/>
          <a:p>
            <a:pPr algn="l">
              <a:defRPr/>
            </a:pPr>
            <a:r>
              <a:rPr lang="en-GB" sz="1800" i="1" dirty="0">
                <a:solidFill>
                  <a:srgbClr val="00FFFF"/>
                </a:solidFill>
                <a:latin typeface="Arial Rounded MT Bold" panose="020F0704030504030204" pitchFamily="34" charset="0"/>
              </a:rPr>
              <a:t>Glass</a:t>
            </a:r>
          </a:p>
        </p:txBody>
      </p:sp>
      <p:sp>
        <p:nvSpPr>
          <p:cNvPr id="27" name="Rectangle 26"/>
          <p:cNvSpPr/>
          <p:nvPr/>
        </p:nvSpPr>
        <p:spPr>
          <a:xfrm>
            <a:off x="3240086" y="2592000"/>
            <a:ext cx="2700000" cy="360000"/>
          </a:xfrm>
          <a:prstGeom prst="rect">
            <a:avLst/>
          </a:prstGeom>
          <a:ln w="12700">
            <a:noFill/>
          </a:ln>
        </p:spPr>
        <p:txBody>
          <a:bodyPr wrap="none" lIns="72000" tIns="72000" rIns="72000" bIns="72000" anchor="ctr">
            <a:spAutoFit/>
          </a:bodyPr>
          <a:lstStyle/>
          <a:p>
            <a:pPr algn="l">
              <a:defRPr/>
            </a:pPr>
            <a:r>
              <a:rPr lang="en-GB" sz="1800" i="1" dirty="0">
                <a:solidFill>
                  <a:srgbClr val="00FFFF"/>
                </a:solidFill>
                <a:latin typeface="Arial Rounded MT Bold" panose="020F0704030504030204" pitchFamily="34" charset="0"/>
              </a:rPr>
              <a:t>Combinations with:</a:t>
            </a:r>
          </a:p>
        </p:txBody>
      </p:sp>
      <p:sp>
        <p:nvSpPr>
          <p:cNvPr id="28" name="TextBox 27"/>
          <p:cNvSpPr txBox="1"/>
          <p:nvPr/>
        </p:nvSpPr>
        <p:spPr>
          <a:xfrm>
            <a:off x="3240088" y="3096000"/>
            <a:ext cx="2700000" cy="360000"/>
          </a:xfrm>
          <a:prstGeom prst="rect">
            <a:avLst/>
          </a:prstGeom>
          <a:noFill/>
          <a:ln w="12700">
            <a:noFill/>
          </a:ln>
        </p:spPr>
        <p:txBody>
          <a:bodyPr lIns="72000" tIns="72000" rIns="72000" bIns="72000" anchor="ctr">
            <a:spAutoFit/>
          </a:bodyPr>
          <a:lstStyle/>
          <a:p>
            <a:pPr algn="l">
              <a:defRPr/>
            </a:pPr>
            <a:r>
              <a:rPr lang="en-GB" sz="1800" i="1" dirty="0">
                <a:solidFill>
                  <a:srgbClr val="00FFFF"/>
                </a:solidFill>
                <a:latin typeface="Arial Rounded MT Bold" panose="020F0704030504030204" pitchFamily="34" charset="0"/>
              </a:rPr>
              <a:t>Carbon Fibre</a:t>
            </a:r>
          </a:p>
        </p:txBody>
      </p:sp>
      <p:sp>
        <p:nvSpPr>
          <p:cNvPr id="29" name="TextBox 28"/>
          <p:cNvSpPr txBox="1"/>
          <p:nvPr/>
        </p:nvSpPr>
        <p:spPr>
          <a:xfrm>
            <a:off x="3240088" y="3600000"/>
            <a:ext cx="2700000" cy="360000"/>
          </a:xfrm>
          <a:prstGeom prst="rect">
            <a:avLst/>
          </a:prstGeom>
          <a:noFill/>
          <a:ln w="12700">
            <a:noFill/>
          </a:ln>
        </p:spPr>
        <p:txBody>
          <a:bodyPr lIns="72000" tIns="72000" rIns="72000" bIns="72000" anchor="ctr">
            <a:spAutoFit/>
          </a:bodyPr>
          <a:lstStyle/>
          <a:p>
            <a:pPr algn="l">
              <a:defRPr/>
            </a:pPr>
            <a:r>
              <a:rPr lang="en-GB" sz="1800" i="1" dirty="0">
                <a:solidFill>
                  <a:srgbClr val="00FFFF"/>
                </a:solidFill>
                <a:latin typeface="Arial Rounded MT Bold" panose="020F0704030504030204" pitchFamily="34" charset="0"/>
              </a:rPr>
              <a:t>Metallic Coated Fibres</a:t>
            </a:r>
          </a:p>
        </p:txBody>
      </p:sp>
      <p:sp>
        <p:nvSpPr>
          <p:cNvPr id="30" name="TextBox 29"/>
          <p:cNvSpPr txBox="1"/>
          <p:nvPr/>
        </p:nvSpPr>
        <p:spPr>
          <a:xfrm>
            <a:off x="6300788" y="1038631"/>
            <a:ext cx="2700000" cy="514738"/>
          </a:xfrm>
          <a:prstGeom prst="rect">
            <a:avLst/>
          </a:prstGeom>
          <a:noFill/>
        </p:spPr>
        <p:txBody>
          <a:bodyPr lIns="72000" tIns="72000" rIns="72000" bIns="72000" anchor="ctr" anchorCtr="1">
            <a:spAutoFit/>
          </a:bodyPr>
          <a:lstStyle/>
          <a:p>
            <a:pPr algn="l">
              <a:defRPr/>
            </a:pPr>
            <a:r>
              <a:rPr lang="en-GB" sz="2400" i="1" dirty="0">
                <a:solidFill>
                  <a:srgbClr val="00FFFF"/>
                </a:solidFill>
                <a:latin typeface="Arial Rounded MT Bold" panose="020F0704030504030204" pitchFamily="34" charset="0"/>
              </a:rPr>
              <a:t>Fillers </a:t>
            </a:r>
          </a:p>
        </p:txBody>
      </p:sp>
      <p:sp>
        <p:nvSpPr>
          <p:cNvPr id="32" name="TextBox 31"/>
          <p:cNvSpPr txBox="1"/>
          <p:nvPr/>
        </p:nvSpPr>
        <p:spPr>
          <a:xfrm>
            <a:off x="6300788" y="1584000"/>
            <a:ext cx="2700000" cy="360000"/>
          </a:xfrm>
          <a:prstGeom prst="rect">
            <a:avLst/>
          </a:prstGeom>
          <a:noFill/>
          <a:ln w="12700">
            <a:noFill/>
          </a:ln>
        </p:spPr>
        <p:txBody>
          <a:bodyPr lIns="72000" tIns="72000" rIns="72000" bIns="72000" anchor="ctr">
            <a:spAutoFit/>
          </a:bodyPr>
          <a:lstStyle/>
          <a:p>
            <a:pPr algn="l">
              <a:defRPr/>
            </a:pPr>
            <a:r>
              <a:rPr lang="en-GB" sz="1800" i="1" dirty="0">
                <a:solidFill>
                  <a:srgbClr val="00FFFF"/>
                </a:solidFill>
                <a:latin typeface="Arial Rounded MT Bold" panose="020F0704030504030204" pitchFamily="34" charset="0"/>
              </a:rPr>
              <a:t>Gels, waxes, solids</a:t>
            </a:r>
          </a:p>
        </p:txBody>
      </p:sp>
      <p:sp>
        <p:nvSpPr>
          <p:cNvPr id="33" name="TextBox 32"/>
          <p:cNvSpPr txBox="1"/>
          <p:nvPr/>
        </p:nvSpPr>
        <p:spPr>
          <a:xfrm>
            <a:off x="6300788" y="2088000"/>
            <a:ext cx="2700000" cy="360000"/>
          </a:xfrm>
          <a:prstGeom prst="rect">
            <a:avLst/>
          </a:prstGeom>
          <a:noFill/>
          <a:ln w="12700">
            <a:noFill/>
          </a:ln>
        </p:spPr>
        <p:txBody>
          <a:bodyPr lIns="72000" tIns="72000" rIns="72000" bIns="72000" anchor="ctr">
            <a:spAutoFit/>
          </a:bodyPr>
          <a:lstStyle/>
          <a:p>
            <a:pPr algn="l">
              <a:defRPr/>
            </a:pPr>
            <a:r>
              <a:rPr lang="en-GB" sz="1800" i="1" dirty="0">
                <a:solidFill>
                  <a:srgbClr val="00FFFF"/>
                </a:solidFill>
                <a:latin typeface="Arial Rounded MT Bold" panose="020F0704030504030204" pitchFamily="34" charset="0"/>
              </a:rPr>
              <a:t>Minerals</a:t>
            </a:r>
          </a:p>
        </p:txBody>
      </p:sp>
      <p:sp>
        <p:nvSpPr>
          <p:cNvPr id="34" name="Rectangle 33"/>
          <p:cNvSpPr/>
          <p:nvPr/>
        </p:nvSpPr>
        <p:spPr>
          <a:xfrm>
            <a:off x="6300788" y="2556000"/>
            <a:ext cx="2700000" cy="684000"/>
          </a:xfrm>
          <a:prstGeom prst="rect">
            <a:avLst/>
          </a:prstGeom>
          <a:ln>
            <a:noFill/>
          </a:ln>
        </p:spPr>
        <p:txBody>
          <a:bodyPr lIns="72000" tIns="72000" rIns="72000" bIns="72000" anchor="ctr">
            <a:spAutoFit/>
          </a:bodyPr>
          <a:lstStyle/>
          <a:p>
            <a:pPr algn="l">
              <a:defRPr/>
            </a:pPr>
            <a:r>
              <a:rPr lang="en-GB" sz="1800" i="1" dirty="0">
                <a:solidFill>
                  <a:srgbClr val="00FFFF"/>
                </a:solidFill>
                <a:latin typeface="Arial Rounded MT Bold" panose="020F0704030504030204" pitchFamily="34" charset="0"/>
              </a:rPr>
              <a:t>AES - Alkaline Earth Silicate Wool</a:t>
            </a:r>
          </a:p>
        </p:txBody>
      </p:sp>
      <p:sp>
        <p:nvSpPr>
          <p:cNvPr id="35" name="TextBox 34"/>
          <p:cNvSpPr txBox="1"/>
          <p:nvPr/>
        </p:nvSpPr>
        <p:spPr>
          <a:xfrm>
            <a:off x="6300788" y="3348000"/>
            <a:ext cx="2700000" cy="648000"/>
          </a:xfrm>
          <a:prstGeom prst="rect">
            <a:avLst/>
          </a:prstGeom>
          <a:noFill/>
          <a:ln>
            <a:noFill/>
          </a:ln>
        </p:spPr>
        <p:txBody>
          <a:bodyPr lIns="72000" tIns="72000" rIns="72000" bIns="72000" anchor="ctr">
            <a:spAutoFit/>
          </a:bodyPr>
          <a:lstStyle/>
          <a:p>
            <a:pPr algn="l">
              <a:defRPr/>
            </a:pPr>
            <a:r>
              <a:rPr lang="en-GB" sz="1800" i="1" dirty="0">
                <a:solidFill>
                  <a:srgbClr val="00FFFF"/>
                </a:solidFill>
                <a:latin typeface="Arial Rounded MT Bold" panose="020F0704030504030204" pitchFamily="34" charset="0"/>
              </a:rPr>
              <a:t>RCF - Refractory Ceramic Fibre</a:t>
            </a:r>
          </a:p>
        </p:txBody>
      </p:sp>
      <p:sp>
        <p:nvSpPr>
          <p:cNvPr id="36" name="TextBox 35"/>
          <p:cNvSpPr txBox="1"/>
          <p:nvPr/>
        </p:nvSpPr>
        <p:spPr>
          <a:xfrm>
            <a:off x="6300788" y="4104000"/>
            <a:ext cx="2700000" cy="360000"/>
          </a:xfrm>
          <a:prstGeom prst="rect">
            <a:avLst/>
          </a:prstGeom>
          <a:noFill/>
          <a:ln w="12700">
            <a:noFill/>
          </a:ln>
        </p:spPr>
        <p:txBody>
          <a:bodyPr lIns="72000" tIns="72000" rIns="72000" bIns="72000" anchor="ctr">
            <a:spAutoFit/>
          </a:bodyPr>
          <a:lstStyle/>
          <a:p>
            <a:pPr algn="l">
              <a:defRPr/>
            </a:pPr>
            <a:r>
              <a:rPr lang="en-GB" sz="1800" i="1" dirty="0">
                <a:solidFill>
                  <a:srgbClr val="00FFFF"/>
                </a:solidFill>
                <a:latin typeface="Arial Rounded MT Bold" panose="020F0704030504030204" pitchFamily="34" charset="0"/>
              </a:rPr>
              <a:t>Alumina Fibre</a:t>
            </a:r>
          </a:p>
        </p:txBody>
      </p:sp>
      <p:sp>
        <p:nvSpPr>
          <p:cNvPr id="37" name="TextBox 36"/>
          <p:cNvSpPr txBox="1"/>
          <p:nvPr/>
        </p:nvSpPr>
        <p:spPr>
          <a:xfrm>
            <a:off x="180000" y="4104000"/>
            <a:ext cx="2700000" cy="360000"/>
          </a:xfrm>
          <a:prstGeom prst="rect">
            <a:avLst/>
          </a:prstGeom>
          <a:noFill/>
          <a:ln w="12700">
            <a:noFill/>
          </a:ln>
        </p:spPr>
        <p:txBody>
          <a:bodyPr lIns="72000" tIns="72000" rIns="72000" bIns="72000" anchor="ctr">
            <a:spAutoFit/>
          </a:bodyPr>
          <a:lstStyle/>
          <a:p>
            <a:pPr algn="l">
              <a:defRPr/>
            </a:pPr>
            <a:r>
              <a:rPr lang="en-GB" sz="1800" i="1" dirty="0">
                <a:solidFill>
                  <a:srgbClr val="00FFFF"/>
                </a:solidFill>
                <a:latin typeface="Arial Rounded MT Bold" panose="020F0704030504030204" pitchFamily="34" charset="0"/>
              </a:rPr>
              <a:t>Spacer or </a:t>
            </a:r>
            <a:r>
              <a:rPr lang="en-GB" sz="1800" i="1" dirty="0" smtClean="0">
                <a:solidFill>
                  <a:srgbClr val="00FFFF"/>
                </a:solidFill>
                <a:latin typeface="Arial Rounded MT Bold" panose="020F0704030504030204" pitchFamily="34" charset="0"/>
              </a:rPr>
              <a:t>3D</a:t>
            </a:r>
            <a:endParaRPr lang="en-GB" sz="1800" i="1" dirty="0">
              <a:solidFill>
                <a:srgbClr val="00FFFF"/>
              </a:solidFill>
              <a:latin typeface="Arial Rounded MT Bold" panose="020F0704030504030204" pitchFamily="34" charset="0"/>
            </a:endParaRPr>
          </a:p>
        </p:txBody>
      </p:sp>
      <p:sp>
        <p:nvSpPr>
          <p:cNvPr id="38" name="TextBox 37"/>
          <p:cNvSpPr txBox="1"/>
          <p:nvPr/>
        </p:nvSpPr>
        <p:spPr>
          <a:xfrm>
            <a:off x="3240088" y="4104000"/>
            <a:ext cx="2700000" cy="360000"/>
          </a:xfrm>
          <a:prstGeom prst="rect">
            <a:avLst/>
          </a:prstGeom>
          <a:noFill/>
          <a:ln w="12700">
            <a:noFill/>
          </a:ln>
        </p:spPr>
        <p:txBody>
          <a:bodyPr lIns="72000" tIns="72000" rIns="72000" bIns="72000" anchor="ctr">
            <a:spAutoFit/>
          </a:bodyPr>
          <a:lstStyle/>
          <a:p>
            <a:pPr algn="l">
              <a:defRPr/>
            </a:pPr>
            <a:r>
              <a:rPr lang="en-GB" sz="1800" i="1" dirty="0" err="1">
                <a:solidFill>
                  <a:srgbClr val="00FFFF"/>
                </a:solidFill>
                <a:latin typeface="Arial Rounded MT Bold" panose="020F0704030504030204" pitchFamily="34" charset="0"/>
              </a:rPr>
              <a:t>Nanofibre</a:t>
            </a:r>
            <a:endParaRPr lang="en-GB" sz="1800" i="1" dirty="0">
              <a:solidFill>
                <a:srgbClr val="00FFFF"/>
              </a:solidFill>
              <a:latin typeface="Arial Rounded MT Bold" panose="020F0704030504030204" pitchFamily="34" charset="0"/>
            </a:endParaRPr>
          </a:p>
        </p:txBody>
      </p:sp>
      <p:grpSp>
        <p:nvGrpSpPr>
          <p:cNvPr id="40" name="Group 39"/>
          <p:cNvGrpSpPr>
            <a:grpSpLocks noChangeAspect="1"/>
          </p:cNvGrpSpPr>
          <p:nvPr/>
        </p:nvGrpSpPr>
        <p:grpSpPr bwMode="auto">
          <a:xfrm>
            <a:off x="144000" y="144000"/>
            <a:ext cx="1440001" cy="720000"/>
            <a:chOff x="972000" y="1008000"/>
            <a:chExt cx="2016000" cy="1008000"/>
          </a:xfrm>
        </p:grpSpPr>
        <p:pic>
          <p:nvPicPr>
            <p:cNvPr id="41" name="Picture 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43"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High Performance Nonwoven</a:t>
            </a:r>
            <a:endParaRPr lang="en-GB" altLang="en-US" sz="2400" i="1" dirty="0">
              <a:solidFill>
                <a:schemeClr val="bg1"/>
              </a:solidFill>
              <a:latin typeface="Arial Rounded MT Bold" panose="020F0704030504030204" pitchFamily="34" charset="0"/>
            </a:endParaRPr>
          </a:p>
        </p:txBody>
      </p:sp>
      <p:grpSp>
        <p:nvGrpSpPr>
          <p:cNvPr id="65" name="Group 64"/>
          <p:cNvGrpSpPr>
            <a:grpSpLocks noChangeAspect="1"/>
          </p:cNvGrpSpPr>
          <p:nvPr/>
        </p:nvGrpSpPr>
        <p:grpSpPr bwMode="auto">
          <a:xfrm>
            <a:off x="7524000" y="5976000"/>
            <a:ext cx="1440001" cy="720000"/>
            <a:chOff x="972000" y="1008000"/>
            <a:chExt cx="2016000" cy="1008000"/>
          </a:xfrm>
        </p:grpSpPr>
        <p:pic>
          <p:nvPicPr>
            <p:cNvPr id="66" name="Picture 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Rectangle 66"/>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68"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Insulation</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500"/>
                                  </p:stCondLst>
                                  <p:childTnLst>
                                    <p:set>
                                      <p:cBhvr>
                                        <p:cTn id="9" dur="1" fill="hold">
                                          <p:stCondLst>
                                            <p:cond delay="0"/>
                                          </p:stCondLst>
                                        </p:cTn>
                                        <p:tgtEl>
                                          <p:spTgt spid="65"/>
                                        </p:tgtEl>
                                        <p:attrNameLst>
                                          <p:attrName>style.visibility</p:attrName>
                                        </p:attrNameLst>
                                      </p:cBhvr>
                                      <p:to>
                                        <p:strVal val="visible"/>
                                      </p:to>
                                    </p:set>
                                    <p:animEffect transition="in" filter="wipe(left)">
                                      <p:cBhvr>
                                        <p:cTn id="10" dur="500"/>
                                        <p:tgtEl>
                                          <p:spTgt spid="65"/>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43"/>
                                        </p:tgtEl>
                                        <p:attrNameLst>
                                          <p:attrName>style.visibility</p:attrName>
                                        </p:attrNameLst>
                                      </p:cBhvr>
                                      <p:to>
                                        <p:strVal val="visible"/>
                                      </p:to>
                                    </p:set>
                                    <p:animEffect transition="in" filter="wipe(left)">
                                      <p:cBhvr>
                                        <p:cTn id="14" dur="500"/>
                                        <p:tgtEl>
                                          <p:spTgt spid="43"/>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68"/>
                                        </p:tgtEl>
                                        <p:attrNameLst>
                                          <p:attrName>style.visibility</p:attrName>
                                        </p:attrNameLst>
                                      </p:cBhvr>
                                      <p:to>
                                        <p:strVal val="visible"/>
                                      </p:to>
                                    </p:set>
                                    <p:animEffect transition="in" filter="wipe(left)">
                                      <p:cBhvr>
                                        <p:cTn id="17" dur="500"/>
                                        <p:tgtEl>
                                          <p:spTgt spid="68"/>
                                        </p:tgtEl>
                                      </p:cBhvr>
                                    </p:animEffect>
                                  </p:childTnLst>
                                </p:cTn>
                              </p:par>
                            </p:childTnLst>
                          </p:cTn>
                        </p:par>
                        <p:par>
                          <p:cTn id="18" fill="hold">
                            <p:stCondLst>
                              <p:cond delay="2000"/>
                            </p:stCondLst>
                            <p:childTnLst>
                              <p:par>
                                <p:cTn id="19" presetID="22" presetClass="entr" presetSubtype="8" fill="hold" grpId="0" nodeType="after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3000"/>
                            </p:stCondLst>
                            <p:childTnLst>
                              <p:par>
                                <p:cTn id="23" presetID="22" presetClass="entr" presetSubtype="8" fill="hold" grpId="0" nodeType="afterEffect">
                                  <p:stCondLst>
                                    <p:cond delay="50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4000"/>
                            </p:stCondLst>
                            <p:childTnLst>
                              <p:par>
                                <p:cTn id="27" presetID="22" presetClass="entr" presetSubtype="8" fill="hold" grpId="0" nodeType="afterEffect">
                                  <p:stCondLst>
                                    <p:cond delay="50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par>
                          <p:cTn id="30" fill="hold">
                            <p:stCondLst>
                              <p:cond delay="5000"/>
                            </p:stCondLst>
                            <p:childTnLst>
                              <p:par>
                                <p:cTn id="31" presetID="22" presetClass="entr" presetSubtype="8" fill="hold" grpId="0" nodeType="afterEffect">
                                  <p:stCondLst>
                                    <p:cond delay="50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par>
                          <p:cTn id="34" fill="hold">
                            <p:stCondLst>
                              <p:cond delay="6000"/>
                            </p:stCondLst>
                            <p:childTnLst>
                              <p:par>
                                <p:cTn id="35" presetID="22" presetClass="entr" presetSubtype="8" fill="hold" grpId="0" nodeType="afterEffect">
                                  <p:stCondLst>
                                    <p:cond delay="50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7000"/>
                            </p:stCondLst>
                            <p:childTnLst>
                              <p:par>
                                <p:cTn id="39" presetID="22" presetClass="entr" presetSubtype="8" fill="hold" grpId="0" nodeType="afterEffect">
                                  <p:stCondLst>
                                    <p:cond delay="50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8000"/>
                            </p:stCondLst>
                            <p:childTnLst>
                              <p:par>
                                <p:cTn id="43" presetID="22" presetClass="entr" presetSubtype="8" fill="hold" grpId="0" nodeType="afterEffect">
                                  <p:stCondLst>
                                    <p:cond delay="500"/>
                                  </p:stCondLst>
                                  <p:childTnLst>
                                    <p:set>
                                      <p:cBhvr>
                                        <p:cTn id="44" dur="1" fill="hold">
                                          <p:stCondLst>
                                            <p:cond delay="0"/>
                                          </p:stCondLst>
                                        </p:cTn>
                                        <p:tgtEl>
                                          <p:spTgt spid="37"/>
                                        </p:tgtEl>
                                        <p:attrNameLst>
                                          <p:attrName>style.visibility</p:attrName>
                                        </p:attrNameLst>
                                      </p:cBhvr>
                                      <p:to>
                                        <p:strVal val="visible"/>
                                      </p:to>
                                    </p:set>
                                    <p:animEffect transition="in" filter="wipe(left)">
                                      <p:cBhvr>
                                        <p:cTn id="45" dur="500"/>
                                        <p:tgtEl>
                                          <p:spTgt spid="37"/>
                                        </p:tgtEl>
                                      </p:cBhvr>
                                    </p:animEffect>
                                  </p:childTnLst>
                                </p:cTn>
                              </p:par>
                            </p:childTnLst>
                          </p:cTn>
                        </p:par>
                        <p:par>
                          <p:cTn id="46" fill="hold">
                            <p:stCondLst>
                              <p:cond delay="9000"/>
                            </p:stCondLst>
                            <p:childTnLst>
                              <p:par>
                                <p:cTn id="47" presetID="22" presetClass="entr" presetSubtype="8" fill="hold" grpId="0" nodeType="afterEffect">
                                  <p:stCondLst>
                                    <p:cond delay="100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childTnLst>
                          </p:cTn>
                        </p:par>
                        <p:par>
                          <p:cTn id="50" fill="hold">
                            <p:stCondLst>
                              <p:cond delay="10500"/>
                            </p:stCondLst>
                            <p:childTnLst>
                              <p:par>
                                <p:cTn id="51" presetID="22" presetClass="entr" presetSubtype="8" fill="hold" grpId="0" nodeType="afterEffect">
                                  <p:stCondLst>
                                    <p:cond delay="50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childTnLst>
                          </p:cTn>
                        </p:par>
                        <p:par>
                          <p:cTn id="54" fill="hold">
                            <p:stCondLst>
                              <p:cond delay="11500"/>
                            </p:stCondLst>
                            <p:childTnLst>
                              <p:par>
                                <p:cTn id="55" presetID="22" presetClass="entr" presetSubtype="8" fill="hold" grpId="0" nodeType="afterEffect">
                                  <p:stCondLst>
                                    <p:cond delay="50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par>
                          <p:cTn id="58" fill="hold">
                            <p:stCondLst>
                              <p:cond delay="12500"/>
                            </p:stCondLst>
                            <p:childTnLst>
                              <p:par>
                                <p:cTn id="59" presetID="22" presetClass="entr" presetSubtype="8" fill="hold" grpId="0" nodeType="afterEffect">
                                  <p:stCondLst>
                                    <p:cond delay="500"/>
                                  </p:stCondLst>
                                  <p:childTnLst>
                                    <p:set>
                                      <p:cBhvr>
                                        <p:cTn id="60" dur="1" fill="hold">
                                          <p:stCondLst>
                                            <p:cond delay="0"/>
                                          </p:stCondLst>
                                        </p:cTn>
                                        <p:tgtEl>
                                          <p:spTgt spid="27"/>
                                        </p:tgtEl>
                                        <p:attrNameLst>
                                          <p:attrName>style.visibility</p:attrName>
                                        </p:attrNameLst>
                                      </p:cBhvr>
                                      <p:to>
                                        <p:strVal val="visible"/>
                                      </p:to>
                                    </p:set>
                                    <p:animEffect transition="in" filter="wipe(left)">
                                      <p:cBhvr>
                                        <p:cTn id="61" dur="500"/>
                                        <p:tgtEl>
                                          <p:spTgt spid="27"/>
                                        </p:tgtEl>
                                      </p:cBhvr>
                                    </p:animEffect>
                                  </p:childTnLst>
                                </p:cTn>
                              </p:par>
                            </p:childTnLst>
                          </p:cTn>
                        </p:par>
                        <p:par>
                          <p:cTn id="62" fill="hold">
                            <p:stCondLst>
                              <p:cond delay="13500"/>
                            </p:stCondLst>
                            <p:childTnLst>
                              <p:par>
                                <p:cTn id="63" presetID="22" presetClass="entr" presetSubtype="8" fill="hold" grpId="0" nodeType="afterEffect">
                                  <p:stCondLst>
                                    <p:cond delay="500"/>
                                  </p:stCondLst>
                                  <p:childTnLst>
                                    <p:set>
                                      <p:cBhvr>
                                        <p:cTn id="64" dur="1" fill="hold">
                                          <p:stCondLst>
                                            <p:cond delay="0"/>
                                          </p:stCondLst>
                                        </p:cTn>
                                        <p:tgtEl>
                                          <p:spTgt spid="28"/>
                                        </p:tgtEl>
                                        <p:attrNameLst>
                                          <p:attrName>style.visibility</p:attrName>
                                        </p:attrNameLst>
                                      </p:cBhvr>
                                      <p:to>
                                        <p:strVal val="visible"/>
                                      </p:to>
                                    </p:set>
                                    <p:animEffect transition="in" filter="wipe(left)">
                                      <p:cBhvr>
                                        <p:cTn id="65" dur="500"/>
                                        <p:tgtEl>
                                          <p:spTgt spid="28"/>
                                        </p:tgtEl>
                                      </p:cBhvr>
                                    </p:animEffect>
                                  </p:childTnLst>
                                </p:cTn>
                              </p:par>
                            </p:childTnLst>
                          </p:cTn>
                        </p:par>
                        <p:par>
                          <p:cTn id="66" fill="hold">
                            <p:stCondLst>
                              <p:cond delay="14500"/>
                            </p:stCondLst>
                            <p:childTnLst>
                              <p:par>
                                <p:cTn id="67" presetID="22" presetClass="entr" presetSubtype="8" fill="hold" grpId="0" nodeType="afterEffect">
                                  <p:stCondLst>
                                    <p:cond delay="500"/>
                                  </p:stCondLst>
                                  <p:childTnLst>
                                    <p:set>
                                      <p:cBhvr>
                                        <p:cTn id="68" dur="1" fill="hold">
                                          <p:stCondLst>
                                            <p:cond delay="0"/>
                                          </p:stCondLst>
                                        </p:cTn>
                                        <p:tgtEl>
                                          <p:spTgt spid="29"/>
                                        </p:tgtEl>
                                        <p:attrNameLst>
                                          <p:attrName>style.visibility</p:attrName>
                                        </p:attrNameLst>
                                      </p:cBhvr>
                                      <p:to>
                                        <p:strVal val="visible"/>
                                      </p:to>
                                    </p:set>
                                    <p:animEffect transition="in" filter="wipe(left)">
                                      <p:cBhvr>
                                        <p:cTn id="69" dur="500"/>
                                        <p:tgtEl>
                                          <p:spTgt spid="29"/>
                                        </p:tgtEl>
                                      </p:cBhvr>
                                    </p:animEffect>
                                  </p:childTnLst>
                                </p:cTn>
                              </p:par>
                            </p:childTnLst>
                          </p:cTn>
                        </p:par>
                        <p:par>
                          <p:cTn id="70" fill="hold">
                            <p:stCondLst>
                              <p:cond delay="15500"/>
                            </p:stCondLst>
                            <p:childTnLst>
                              <p:par>
                                <p:cTn id="71" presetID="22" presetClass="entr" presetSubtype="8" fill="hold" grpId="0" nodeType="afterEffect">
                                  <p:stCondLst>
                                    <p:cond delay="500"/>
                                  </p:stCondLst>
                                  <p:childTnLst>
                                    <p:set>
                                      <p:cBhvr>
                                        <p:cTn id="72" dur="1" fill="hold">
                                          <p:stCondLst>
                                            <p:cond delay="0"/>
                                          </p:stCondLst>
                                        </p:cTn>
                                        <p:tgtEl>
                                          <p:spTgt spid="38"/>
                                        </p:tgtEl>
                                        <p:attrNameLst>
                                          <p:attrName>style.visibility</p:attrName>
                                        </p:attrNameLst>
                                      </p:cBhvr>
                                      <p:to>
                                        <p:strVal val="visible"/>
                                      </p:to>
                                    </p:set>
                                    <p:animEffect transition="in" filter="wipe(left)">
                                      <p:cBhvr>
                                        <p:cTn id="73" dur="500"/>
                                        <p:tgtEl>
                                          <p:spTgt spid="38"/>
                                        </p:tgtEl>
                                      </p:cBhvr>
                                    </p:animEffect>
                                  </p:childTnLst>
                                </p:cTn>
                              </p:par>
                            </p:childTnLst>
                          </p:cTn>
                        </p:par>
                        <p:par>
                          <p:cTn id="74" fill="hold">
                            <p:stCondLst>
                              <p:cond delay="16500"/>
                            </p:stCondLst>
                            <p:childTnLst>
                              <p:par>
                                <p:cTn id="75" presetID="22" presetClass="entr" presetSubtype="8" fill="hold" grpId="0" nodeType="afterEffect">
                                  <p:stCondLst>
                                    <p:cond delay="1000"/>
                                  </p:stCondLst>
                                  <p:childTnLst>
                                    <p:set>
                                      <p:cBhvr>
                                        <p:cTn id="76" dur="1" fill="hold">
                                          <p:stCondLst>
                                            <p:cond delay="0"/>
                                          </p:stCondLst>
                                        </p:cTn>
                                        <p:tgtEl>
                                          <p:spTgt spid="30"/>
                                        </p:tgtEl>
                                        <p:attrNameLst>
                                          <p:attrName>style.visibility</p:attrName>
                                        </p:attrNameLst>
                                      </p:cBhvr>
                                      <p:to>
                                        <p:strVal val="visible"/>
                                      </p:to>
                                    </p:set>
                                    <p:animEffect transition="in" filter="wipe(left)">
                                      <p:cBhvr>
                                        <p:cTn id="77" dur="500"/>
                                        <p:tgtEl>
                                          <p:spTgt spid="30"/>
                                        </p:tgtEl>
                                      </p:cBhvr>
                                    </p:animEffect>
                                  </p:childTnLst>
                                </p:cTn>
                              </p:par>
                            </p:childTnLst>
                          </p:cTn>
                        </p:par>
                        <p:par>
                          <p:cTn id="78" fill="hold">
                            <p:stCondLst>
                              <p:cond delay="18000"/>
                            </p:stCondLst>
                            <p:childTnLst>
                              <p:par>
                                <p:cTn id="79" presetID="22" presetClass="entr" presetSubtype="8" fill="hold" grpId="0" nodeType="afterEffect">
                                  <p:stCondLst>
                                    <p:cond delay="500"/>
                                  </p:stCondLst>
                                  <p:childTnLst>
                                    <p:set>
                                      <p:cBhvr>
                                        <p:cTn id="80" dur="1" fill="hold">
                                          <p:stCondLst>
                                            <p:cond delay="0"/>
                                          </p:stCondLst>
                                        </p:cTn>
                                        <p:tgtEl>
                                          <p:spTgt spid="32"/>
                                        </p:tgtEl>
                                        <p:attrNameLst>
                                          <p:attrName>style.visibility</p:attrName>
                                        </p:attrNameLst>
                                      </p:cBhvr>
                                      <p:to>
                                        <p:strVal val="visible"/>
                                      </p:to>
                                    </p:set>
                                    <p:animEffect transition="in" filter="wipe(left)">
                                      <p:cBhvr>
                                        <p:cTn id="81" dur="500"/>
                                        <p:tgtEl>
                                          <p:spTgt spid="32"/>
                                        </p:tgtEl>
                                      </p:cBhvr>
                                    </p:animEffect>
                                  </p:childTnLst>
                                </p:cTn>
                              </p:par>
                            </p:childTnLst>
                          </p:cTn>
                        </p:par>
                        <p:par>
                          <p:cTn id="82" fill="hold">
                            <p:stCondLst>
                              <p:cond delay="19000"/>
                            </p:stCondLst>
                            <p:childTnLst>
                              <p:par>
                                <p:cTn id="83" presetID="22" presetClass="entr" presetSubtype="8" fill="hold" grpId="0" nodeType="afterEffect">
                                  <p:stCondLst>
                                    <p:cond delay="500"/>
                                  </p:stCondLst>
                                  <p:childTnLst>
                                    <p:set>
                                      <p:cBhvr>
                                        <p:cTn id="84" dur="1" fill="hold">
                                          <p:stCondLst>
                                            <p:cond delay="0"/>
                                          </p:stCondLst>
                                        </p:cTn>
                                        <p:tgtEl>
                                          <p:spTgt spid="33"/>
                                        </p:tgtEl>
                                        <p:attrNameLst>
                                          <p:attrName>style.visibility</p:attrName>
                                        </p:attrNameLst>
                                      </p:cBhvr>
                                      <p:to>
                                        <p:strVal val="visible"/>
                                      </p:to>
                                    </p:set>
                                    <p:animEffect transition="in" filter="wipe(left)">
                                      <p:cBhvr>
                                        <p:cTn id="85" dur="500"/>
                                        <p:tgtEl>
                                          <p:spTgt spid="33"/>
                                        </p:tgtEl>
                                      </p:cBhvr>
                                    </p:animEffect>
                                  </p:childTnLst>
                                </p:cTn>
                              </p:par>
                            </p:childTnLst>
                          </p:cTn>
                        </p:par>
                        <p:par>
                          <p:cTn id="86" fill="hold">
                            <p:stCondLst>
                              <p:cond delay="20000"/>
                            </p:stCondLst>
                            <p:childTnLst>
                              <p:par>
                                <p:cTn id="87" presetID="22" presetClass="entr" presetSubtype="8" fill="hold" grpId="0" nodeType="afterEffect">
                                  <p:stCondLst>
                                    <p:cond delay="500"/>
                                  </p:stCondLst>
                                  <p:childTnLst>
                                    <p:set>
                                      <p:cBhvr>
                                        <p:cTn id="88" dur="1" fill="hold">
                                          <p:stCondLst>
                                            <p:cond delay="0"/>
                                          </p:stCondLst>
                                        </p:cTn>
                                        <p:tgtEl>
                                          <p:spTgt spid="34"/>
                                        </p:tgtEl>
                                        <p:attrNameLst>
                                          <p:attrName>style.visibility</p:attrName>
                                        </p:attrNameLst>
                                      </p:cBhvr>
                                      <p:to>
                                        <p:strVal val="visible"/>
                                      </p:to>
                                    </p:set>
                                    <p:animEffect transition="in" filter="wipe(left)">
                                      <p:cBhvr>
                                        <p:cTn id="89" dur="500"/>
                                        <p:tgtEl>
                                          <p:spTgt spid="34"/>
                                        </p:tgtEl>
                                      </p:cBhvr>
                                    </p:animEffect>
                                  </p:childTnLst>
                                </p:cTn>
                              </p:par>
                            </p:childTnLst>
                          </p:cTn>
                        </p:par>
                        <p:par>
                          <p:cTn id="90" fill="hold">
                            <p:stCondLst>
                              <p:cond delay="21000"/>
                            </p:stCondLst>
                            <p:childTnLst>
                              <p:par>
                                <p:cTn id="91" presetID="22" presetClass="entr" presetSubtype="8" fill="hold" grpId="0" nodeType="afterEffect">
                                  <p:stCondLst>
                                    <p:cond delay="500"/>
                                  </p:stCondLst>
                                  <p:childTnLst>
                                    <p:set>
                                      <p:cBhvr>
                                        <p:cTn id="92" dur="1" fill="hold">
                                          <p:stCondLst>
                                            <p:cond delay="0"/>
                                          </p:stCondLst>
                                        </p:cTn>
                                        <p:tgtEl>
                                          <p:spTgt spid="35"/>
                                        </p:tgtEl>
                                        <p:attrNameLst>
                                          <p:attrName>style.visibility</p:attrName>
                                        </p:attrNameLst>
                                      </p:cBhvr>
                                      <p:to>
                                        <p:strVal val="visible"/>
                                      </p:to>
                                    </p:set>
                                    <p:animEffect transition="in" filter="wipe(left)">
                                      <p:cBhvr>
                                        <p:cTn id="93" dur="500"/>
                                        <p:tgtEl>
                                          <p:spTgt spid="35"/>
                                        </p:tgtEl>
                                      </p:cBhvr>
                                    </p:animEffect>
                                  </p:childTnLst>
                                </p:cTn>
                              </p:par>
                            </p:childTnLst>
                          </p:cTn>
                        </p:par>
                        <p:par>
                          <p:cTn id="94" fill="hold">
                            <p:stCondLst>
                              <p:cond delay="22000"/>
                            </p:stCondLst>
                            <p:childTnLst>
                              <p:par>
                                <p:cTn id="95" presetID="22" presetClass="entr" presetSubtype="8" fill="hold" grpId="0" nodeType="afterEffect">
                                  <p:stCondLst>
                                    <p:cond delay="500"/>
                                  </p:stCondLst>
                                  <p:childTnLst>
                                    <p:set>
                                      <p:cBhvr>
                                        <p:cTn id="96" dur="1" fill="hold">
                                          <p:stCondLst>
                                            <p:cond delay="0"/>
                                          </p:stCondLst>
                                        </p:cTn>
                                        <p:tgtEl>
                                          <p:spTgt spid="36"/>
                                        </p:tgtEl>
                                        <p:attrNameLst>
                                          <p:attrName>style.visibility</p:attrName>
                                        </p:attrNameLst>
                                      </p:cBhvr>
                                      <p:to>
                                        <p:strVal val="visible"/>
                                      </p:to>
                                    </p:set>
                                    <p:animEffect transition="in" filter="wipe(left)">
                                      <p:cBhvr>
                                        <p:cTn id="97" dur="500"/>
                                        <p:tgtEl>
                                          <p:spTgt spid="36"/>
                                        </p:tgtEl>
                                      </p:cBhvr>
                                    </p:animEffect>
                                  </p:childTnLst>
                                </p:cTn>
                              </p:par>
                            </p:childTnLst>
                          </p:cTn>
                        </p:par>
                        <p:par>
                          <p:cTn id="98" fill="hold">
                            <p:stCondLst>
                              <p:cond delay="23000"/>
                            </p:stCondLst>
                            <p:childTnLst>
                              <p:par>
                                <p:cTn id="99" presetID="21" presetClass="entr" presetSubtype="1" fill="hold" nodeType="afterEffect">
                                  <p:stCondLst>
                                    <p:cond delay="500"/>
                                  </p:stCondLst>
                                  <p:childTnLst>
                                    <p:set>
                                      <p:cBhvr>
                                        <p:cTn id="100" dur="1" fill="hold">
                                          <p:stCondLst>
                                            <p:cond delay="0"/>
                                          </p:stCondLst>
                                        </p:cTn>
                                        <p:tgtEl>
                                          <p:spTgt spid="11"/>
                                        </p:tgtEl>
                                        <p:attrNameLst>
                                          <p:attrName>style.visibility</p:attrName>
                                        </p:attrNameLst>
                                      </p:cBhvr>
                                      <p:to>
                                        <p:strVal val="visible"/>
                                      </p:to>
                                    </p:set>
                                    <p:animEffect transition="in" filter="wheel(1)">
                                      <p:cBhvr>
                                        <p:cTn id="101" dur="2000"/>
                                        <p:tgtEl>
                                          <p:spTgt spid="11"/>
                                        </p:tgtEl>
                                      </p:cBhvr>
                                    </p:animEffect>
                                  </p:childTnLst>
                                </p:cTn>
                              </p:par>
                              <p:par>
                                <p:cTn id="102" presetID="21" presetClass="entr" presetSubtype="1" fill="hold" nodeType="withEffect">
                                  <p:stCondLst>
                                    <p:cond delay="500"/>
                                  </p:stCondLst>
                                  <p:childTnLst>
                                    <p:set>
                                      <p:cBhvr>
                                        <p:cTn id="103" dur="1" fill="hold">
                                          <p:stCondLst>
                                            <p:cond delay="0"/>
                                          </p:stCondLst>
                                        </p:cTn>
                                        <p:tgtEl>
                                          <p:spTgt spid="13"/>
                                        </p:tgtEl>
                                        <p:attrNameLst>
                                          <p:attrName>style.visibility</p:attrName>
                                        </p:attrNameLst>
                                      </p:cBhvr>
                                      <p:to>
                                        <p:strVal val="visible"/>
                                      </p:to>
                                    </p:set>
                                    <p:animEffect transition="in" filter="wheel(1)">
                                      <p:cBhvr>
                                        <p:cTn id="104" dur="2000"/>
                                        <p:tgtEl>
                                          <p:spTgt spid="13"/>
                                        </p:tgtEl>
                                      </p:cBhvr>
                                    </p:animEffect>
                                  </p:childTnLst>
                                </p:cTn>
                              </p:par>
                              <p:par>
                                <p:cTn id="105" presetID="21" presetClass="entr" presetSubtype="1" fill="hold" nodeType="withEffect">
                                  <p:stCondLst>
                                    <p:cond delay="500"/>
                                  </p:stCondLst>
                                  <p:childTnLst>
                                    <p:set>
                                      <p:cBhvr>
                                        <p:cTn id="106" dur="1" fill="hold">
                                          <p:stCondLst>
                                            <p:cond delay="0"/>
                                          </p:stCondLst>
                                        </p:cTn>
                                        <p:tgtEl>
                                          <p:spTgt spid="9"/>
                                        </p:tgtEl>
                                        <p:attrNameLst>
                                          <p:attrName>style.visibility</p:attrName>
                                        </p:attrNameLst>
                                      </p:cBhvr>
                                      <p:to>
                                        <p:strVal val="visible"/>
                                      </p:to>
                                    </p:set>
                                    <p:animEffect transition="in" filter="wheel(1)">
                                      <p:cBhvr>
                                        <p:cTn id="107" dur="2000"/>
                                        <p:tgtEl>
                                          <p:spTgt spid="9"/>
                                        </p:tgtEl>
                                      </p:cBhvr>
                                    </p:animEffect>
                                  </p:childTnLst>
                                </p:cTn>
                              </p:par>
                              <p:par>
                                <p:cTn id="108" presetID="21" presetClass="entr" presetSubtype="1" fill="hold" nodeType="withEffect">
                                  <p:stCondLst>
                                    <p:cond delay="500"/>
                                  </p:stCondLst>
                                  <p:childTnLst>
                                    <p:set>
                                      <p:cBhvr>
                                        <p:cTn id="109" dur="1" fill="hold">
                                          <p:stCondLst>
                                            <p:cond delay="0"/>
                                          </p:stCondLst>
                                        </p:cTn>
                                        <p:tgtEl>
                                          <p:spTgt spid="8"/>
                                        </p:tgtEl>
                                        <p:attrNameLst>
                                          <p:attrName>style.visibility</p:attrName>
                                        </p:attrNameLst>
                                      </p:cBhvr>
                                      <p:to>
                                        <p:strVal val="visible"/>
                                      </p:to>
                                    </p:set>
                                    <p:animEffect transition="in" filter="wheel(1)">
                                      <p:cBhvr>
                                        <p:cTn id="110" dur="2000"/>
                                        <p:tgtEl>
                                          <p:spTgt spid="8"/>
                                        </p:tgtEl>
                                      </p:cBhvr>
                                    </p:animEffect>
                                  </p:childTnLst>
                                </p:cTn>
                              </p:par>
                              <p:par>
                                <p:cTn id="111" presetID="21" presetClass="entr" presetSubtype="1" fill="hold" nodeType="withEffect">
                                  <p:stCondLst>
                                    <p:cond delay="500"/>
                                  </p:stCondLst>
                                  <p:childTnLst>
                                    <p:set>
                                      <p:cBhvr>
                                        <p:cTn id="112" dur="1" fill="hold">
                                          <p:stCondLst>
                                            <p:cond delay="0"/>
                                          </p:stCondLst>
                                        </p:cTn>
                                        <p:tgtEl>
                                          <p:spTgt spid="10"/>
                                        </p:tgtEl>
                                        <p:attrNameLst>
                                          <p:attrName>style.visibility</p:attrName>
                                        </p:attrNameLst>
                                      </p:cBhvr>
                                      <p:to>
                                        <p:strVal val="visible"/>
                                      </p:to>
                                    </p:set>
                                    <p:animEffect transition="in" filter="wheel(1)">
                                      <p:cBhvr>
                                        <p:cTn id="113" dur="2000"/>
                                        <p:tgtEl>
                                          <p:spTgt spid="10"/>
                                        </p:tgtEl>
                                      </p:cBhvr>
                                    </p:animEffect>
                                  </p:childTnLst>
                                </p:cTn>
                              </p:par>
                              <p:par>
                                <p:cTn id="114" presetID="21" presetClass="entr" presetSubtype="1" fill="hold" nodeType="withEffect">
                                  <p:stCondLst>
                                    <p:cond delay="500"/>
                                  </p:stCondLst>
                                  <p:childTnLst>
                                    <p:set>
                                      <p:cBhvr>
                                        <p:cTn id="115" dur="1" fill="hold">
                                          <p:stCondLst>
                                            <p:cond delay="0"/>
                                          </p:stCondLst>
                                        </p:cTn>
                                        <p:tgtEl>
                                          <p:spTgt spid="12"/>
                                        </p:tgtEl>
                                        <p:attrNameLst>
                                          <p:attrName>style.visibility</p:attrName>
                                        </p:attrNameLst>
                                      </p:cBhvr>
                                      <p:to>
                                        <p:strVal val="visible"/>
                                      </p:to>
                                    </p:set>
                                    <p:animEffect transition="in" filter="wheel(1)">
                                      <p:cBhvr>
                                        <p:cTn id="11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P spid="20" grpId="0"/>
      <p:bldP spid="21" grpId="0"/>
      <p:bldP spid="22" grpId="0"/>
      <p:bldP spid="23" grpId="0"/>
      <p:bldP spid="25" grpId="0"/>
      <p:bldP spid="26" grpId="0"/>
      <p:bldP spid="27" grpId="0"/>
      <p:bldP spid="28" grpId="0"/>
      <p:bldP spid="29" grpId="0"/>
      <p:bldP spid="30" grpId="0"/>
      <p:bldP spid="32" grpId="0"/>
      <p:bldP spid="33" grpId="0"/>
      <p:bldP spid="34" grpId="0"/>
      <p:bldP spid="35" grpId="0"/>
      <p:bldP spid="36" grpId="0"/>
      <p:bldP spid="37" grpId="0"/>
      <p:bldP spid="38" grpId="0"/>
      <p:bldP spid="43" grpId="0"/>
      <p:bldP spid="6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1080000"/>
            <a:ext cx="3600000" cy="2160000"/>
          </a:xfrm>
          <a:prstGeom prst="rect">
            <a:avLst/>
          </a:prstGeom>
          <a:noFill/>
          <a:ln w="12700" cmpd="sng">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88066" name="Picture 2"/>
          <p:cNvPicPr>
            <a:picLocks noChangeArrowheads="1"/>
          </p:cNvPicPr>
          <p:nvPr/>
        </p:nvPicPr>
        <p:blipFill>
          <a:blip r:embed="rId3" cstate="print">
            <a:extLst>
              <a:ext uri="{28A0092B-C50C-407E-A947-70E740481C1C}">
                <a14:useLocalDpi xmlns:a14="http://schemas.microsoft.com/office/drawing/2010/main" val="0"/>
              </a:ext>
            </a:extLst>
          </a:blip>
          <a:srcRect b="14185"/>
          <a:stretch>
            <a:fillRect/>
          </a:stretch>
        </p:blipFill>
        <p:spPr bwMode="auto">
          <a:xfrm>
            <a:off x="5256000" y="3600000"/>
            <a:ext cx="3600000" cy="2160000"/>
          </a:xfrm>
          <a:prstGeom prst="rect">
            <a:avLst/>
          </a:prstGeom>
          <a:noFill/>
          <a:ln w="12700" cmpd="sng">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26" name="TextBox 25"/>
          <p:cNvSpPr txBox="1">
            <a:spLocks noChangeArrowheads="1"/>
          </p:cNvSpPr>
          <p:nvPr/>
        </p:nvSpPr>
        <p:spPr bwMode="auto">
          <a:xfrm>
            <a:off x="3960000" y="1080000"/>
            <a:ext cx="4679950" cy="432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spAutoFit/>
          </a:bodyPr>
          <a:lstStyle>
            <a:lvl1pPr eaLnBrk="0" hangingPunct="0">
              <a:defRPr sz="1600">
                <a:solidFill>
                  <a:schemeClr val="tx1"/>
                </a:solidFill>
                <a:latin typeface="Verdana" pitchFamily="34" charset="0"/>
                <a:cs typeface="Arial" charset="0"/>
              </a:defRPr>
            </a:lvl1pPr>
            <a:lvl2pPr marL="742950" indent="-285750" eaLnBrk="0" hangingPunct="0">
              <a:defRPr sz="1600">
                <a:solidFill>
                  <a:schemeClr val="tx1"/>
                </a:solidFill>
                <a:latin typeface="Verdana" pitchFamily="34" charset="0"/>
                <a:cs typeface="Arial" charset="0"/>
              </a:defRPr>
            </a:lvl2pPr>
            <a:lvl3pPr marL="1143000" indent="-228600" eaLnBrk="0" hangingPunct="0">
              <a:defRPr sz="1600">
                <a:solidFill>
                  <a:schemeClr val="tx1"/>
                </a:solidFill>
                <a:latin typeface="Verdana" pitchFamily="34" charset="0"/>
                <a:cs typeface="Arial" charset="0"/>
              </a:defRPr>
            </a:lvl3pPr>
            <a:lvl4pPr marL="1600200" indent="-228600" eaLnBrk="0" hangingPunct="0">
              <a:defRPr sz="1600">
                <a:solidFill>
                  <a:schemeClr val="tx1"/>
                </a:solidFill>
                <a:latin typeface="Verdana" pitchFamily="34" charset="0"/>
                <a:cs typeface="Arial" charset="0"/>
              </a:defRPr>
            </a:lvl4pPr>
            <a:lvl5pPr marL="2057400" indent="-228600" eaLnBrk="0" hangingPunct="0">
              <a:defRPr sz="1600">
                <a:solidFill>
                  <a:schemeClr val="tx1"/>
                </a:solidFill>
                <a:latin typeface="Verdana" pitchFamily="34" charset="0"/>
                <a:cs typeface="Arial" charset="0"/>
              </a:defRPr>
            </a:lvl5pPr>
            <a:lvl6pPr marL="2514600" indent="-228600" algn="ctr" eaLnBrk="0" fontAlgn="base" hangingPunct="0">
              <a:spcBef>
                <a:spcPct val="0"/>
              </a:spcBef>
              <a:spcAft>
                <a:spcPct val="0"/>
              </a:spcAft>
              <a:defRPr sz="1600">
                <a:solidFill>
                  <a:schemeClr val="tx1"/>
                </a:solidFill>
                <a:latin typeface="Verdana" pitchFamily="34" charset="0"/>
                <a:cs typeface="Arial" charset="0"/>
              </a:defRPr>
            </a:lvl6pPr>
            <a:lvl7pPr marL="2971800" indent="-228600" algn="ctr" eaLnBrk="0" fontAlgn="base" hangingPunct="0">
              <a:spcBef>
                <a:spcPct val="0"/>
              </a:spcBef>
              <a:spcAft>
                <a:spcPct val="0"/>
              </a:spcAft>
              <a:defRPr sz="1600">
                <a:solidFill>
                  <a:schemeClr val="tx1"/>
                </a:solidFill>
                <a:latin typeface="Verdana" pitchFamily="34" charset="0"/>
                <a:cs typeface="Arial" charset="0"/>
              </a:defRPr>
            </a:lvl7pPr>
            <a:lvl8pPr marL="3429000" indent="-228600" algn="ctr" eaLnBrk="0" fontAlgn="base" hangingPunct="0">
              <a:spcBef>
                <a:spcPct val="0"/>
              </a:spcBef>
              <a:spcAft>
                <a:spcPct val="0"/>
              </a:spcAft>
              <a:defRPr sz="1600">
                <a:solidFill>
                  <a:schemeClr val="tx1"/>
                </a:solidFill>
                <a:latin typeface="Verdana" pitchFamily="34" charset="0"/>
                <a:cs typeface="Arial" charset="0"/>
              </a:defRPr>
            </a:lvl8pPr>
            <a:lvl9pPr marL="3886200" indent="-228600" algn="ctr" eaLnBrk="0" fontAlgn="base" hangingPunct="0">
              <a:spcBef>
                <a:spcPct val="0"/>
              </a:spcBef>
              <a:spcAft>
                <a:spcPct val="0"/>
              </a:spcAft>
              <a:defRPr sz="1600">
                <a:solidFill>
                  <a:schemeClr val="tx1"/>
                </a:solidFill>
                <a:latin typeface="Verdana" pitchFamily="34" charset="0"/>
                <a:cs typeface="Arial" charset="0"/>
              </a:defRPr>
            </a:lvl9pPr>
          </a:lstStyle>
          <a:p>
            <a:pPr algn="l" eaLnBrk="1" hangingPunct="1">
              <a:defRPr/>
            </a:pPr>
            <a:r>
              <a:rPr lang="en-GB" altLang="en-US" sz="2000" i="1" dirty="0" smtClean="0">
                <a:solidFill>
                  <a:srgbClr val="00FFFF"/>
                </a:solidFill>
                <a:latin typeface="Arial Rounded MT Bold" panose="020F0704030504030204" pitchFamily="34" charset="0"/>
              </a:rPr>
              <a:t>EMI Shielding</a:t>
            </a:r>
          </a:p>
        </p:txBody>
      </p:sp>
      <p:sp>
        <p:nvSpPr>
          <p:cNvPr id="30" name="TextBox 29"/>
          <p:cNvSpPr txBox="1">
            <a:spLocks noChangeArrowheads="1"/>
          </p:cNvSpPr>
          <p:nvPr/>
        </p:nvSpPr>
        <p:spPr bwMode="auto">
          <a:xfrm>
            <a:off x="3960000" y="1656000"/>
            <a:ext cx="4679950" cy="432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spAutoFit/>
          </a:bodyPr>
          <a:lstStyle>
            <a:lvl1pPr eaLnBrk="0" hangingPunct="0">
              <a:defRPr sz="1600">
                <a:solidFill>
                  <a:schemeClr val="tx1"/>
                </a:solidFill>
                <a:latin typeface="Verdana" pitchFamily="34" charset="0"/>
                <a:cs typeface="Arial" charset="0"/>
              </a:defRPr>
            </a:lvl1pPr>
            <a:lvl2pPr marL="742950" indent="-285750" eaLnBrk="0" hangingPunct="0">
              <a:defRPr sz="1600">
                <a:solidFill>
                  <a:schemeClr val="tx1"/>
                </a:solidFill>
                <a:latin typeface="Verdana" pitchFamily="34" charset="0"/>
                <a:cs typeface="Arial" charset="0"/>
              </a:defRPr>
            </a:lvl2pPr>
            <a:lvl3pPr marL="1143000" indent="-228600" eaLnBrk="0" hangingPunct="0">
              <a:defRPr sz="1600">
                <a:solidFill>
                  <a:schemeClr val="tx1"/>
                </a:solidFill>
                <a:latin typeface="Verdana" pitchFamily="34" charset="0"/>
                <a:cs typeface="Arial" charset="0"/>
              </a:defRPr>
            </a:lvl3pPr>
            <a:lvl4pPr marL="1600200" indent="-228600" eaLnBrk="0" hangingPunct="0">
              <a:defRPr sz="1600">
                <a:solidFill>
                  <a:schemeClr val="tx1"/>
                </a:solidFill>
                <a:latin typeface="Verdana" pitchFamily="34" charset="0"/>
                <a:cs typeface="Arial" charset="0"/>
              </a:defRPr>
            </a:lvl4pPr>
            <a:lvl5pPr marL="2057400" indent="-228600" eaLnBrk="0" hangingPunct="0">
              <a:defRPr sz="1600">
                <a:solidFill>
                  <a:schemeClr val="tx1"/>
                </a:solidFill>
                <a:latin typeface="Verdana" pitchFamily="34" charset="0"/>
                <a:cs typeface="Arial" charset="0"/>
              </a:defRPr>
            </a:lvl5pPr>
            <a:lvl6pPr marL="2514600" indent="-228600" algn="ctr" eaLnBrk="0" fontAlgn="base" hangingPunct="0">
              <a:spcBef>
                <a:spcPct val="0"/>
              </a:spcBef>
              <a:spcAft>
                <a:spcPct val="0"/>
              </a:spcAft>
              <a:defRPr sz="1600">
                <a:solidFill>
                  <a:schemeClr val="tx1"/>
                </a:solidFill>
                <a:latin typeface="Verdana" pitchFamily="34" charset="0"/>
                <a:cs typeface="Arial" charset="0"/>
              </a:defRPr>
            </a:lvl6pPr>
            <a:lvl7pPr marL="2971800" indent="-228600" algn="ctr" eaLnBrk="0" fontAlgn="base" hangingPunct="0">
              <a:spcBef>
                <a:spcPct val="0"/>
              </a:spcBef>
              <a:spcAft>
                <a:spcPct val="0"/>
              </a:spcAft>
              <a:defRPr sz="1600">
                <a:solidFill>
                  <a:schemeClr val="tx1"/>
                </a:solidFill>
                <a:latin typeface="Verdana" pitchFamily="34" charset="0"/>
                <a:cs typeface="Arial" charset="0"/>
              </a:defRPr>
            </a:lvl7pPr>
            <a:lvl8pPr marL="3429000" indent="-228600" algn="ctr" eaLnBrk="0" fontAlgn="base" hangingPunct="0">
              <a:spcBef>
                <a:spcPct val="0"/>
              </a:spcBef>
              <a:spcAft>
                <a:spcPct val="0"/>
              </a:spcAft>
              <a:defRPr sz="1600">
                <a:solidFill>
                  <a:schemeClr val="tx1"/>
                </a:solidFill>
                <a:latin typeface="Verdana" pitchFamily="34" charset="0"/>
                <a:cs typeface="Arial" charset="0"/>
              </a:defRPr>
            </a:lvl8pPr>
            <a:lvl9pPr marL="3886200" indent="-228600" algn="ctr" eaLnBrk="0" fontAlgn="base" hangingPunct="0">
              <a:spcBef>
                <a:spcPct val="0"/>
              </a:spcBef>
              <a:spcAft>
                <a:spcPct val="0"/>
              </a:spcAft>
              <a:defRPr sz="1600">
                <a:solidFill>
                  <a:schemeClr val="tx1"/>
                </a:solidFill>
                <a:latin typeface="Verdana" pitchFamily="34" charset="0"/>
                <a:cs typeface="Arial" charset="0"/>
              </a:defRPr>
            </a:lvl9pPr>
          </a:lstStyle>
          <a:p>
            <a:pPr algn="l" eaLnBrk="1" hangingPunct="1">
              <a:defRPr/>
            </a:pPr>
            <a:r>
              <a:rPr lang="en-GB" altLang="en-US" sz="2000" i="1" dirty="0" smtClean="0">
                <a:solidFill>
                  <a:srgbClr val="00FFFF"/>
                </a:solidFill>
                <a:latin typeface="Arial Rounded MT Bold" panose="020F0704030504030204" pitchFamily="34" charset="0"/>
              </a:rPr>
              <a:t>RFI Shielding</a:t>
            </a:r>
          </a:p>
        </p:txBody>
      </p:sp>
      <p:sp>
        <p:nvSpPr>
          <p:cNvPr id="15" name="TextBox 14"/>
          <p:cNvSpPr txBox="1">
            <a:spLocks noChangeArrowheads="1"/>
          </p:cNvSpPr>
          <p:nvPr/>
        </p:nvSpPr>
        <p:spPr bwMode="auto">
          <a:xfrm>
            <a:off x="3960000" y="2232000"/>
            <a:ext cx="4679950" cy="432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spAutoFit/>
          </a:bodyPr>
          <a:lstStyle>
            <a:lvl1pPr eaLnBrk="0" hangingPunct="0">
              <a:defRPr sz="1600">
                <a:solidFill>
                  <a:schemeClr val="tx1"/>
                </a:solidFill>
                <a:latin typeface="Verdana" pitchFamily="34" charset="0"/>
                <a:cs typeface="Arial" charset="0"/>
              </a:defRPr>
            </a:lvl1pPr>
            <a:lvl2pPr marL="742950" indent="-285750" eaLnBrk="0" hangingPunct="0">
              <a:defRPr sz="1600">
                <a:solidFill>
                  <a:schemeClr val="tx1"/>
                </a:solidFill>
                <a:latin typeface="Verdana" pitchFamily="34" charset="0"/>
                <a:cs typeface="Arial" charset="0"/>
              </a:defRPr>
            </a:lvl2pPr>
            <a:lvl3pPr marL="1143000" indent="-228600" eaLnBrk="0" hangingPunct="0">
              <a:defRPr sz="1600">
                <a:solidFill>
                  <a:schemeClr val="tx1"/>
                </a:solidFill>
                <a:latin typeface="Verdana" pitchFamily="34" charset="0"/>
                <a:cs typeface="Arial" charset="0"/>
              </a:defRPr>
            </a:lvl3pPr>
            <a:lvl4pPr marL="1600200" indent="-228600" eaLnBrk="0" hangingPunct="0">
              <a:defRPr sz="1600">
                <a:solidFill>
                  <a:schemeClr val="tx1"/>
                </a:solidFill>
                <a:latin typeface="Verdana" pitchFamily="34" charset="0"/>
                <a:cs typeface="Arial" charset="0"/>
              </a:defRPr>
            </a:lvl4pPr>
            <a:lvl5pPr marL="2057400" indent="-228600" eaLnBrk="0" hangingPunct="0">
              <a:defRPr sz="1600">
                <a:solidFill>
                  <a:schemeClr val="tx1"/>
                </a:solidFill>
                <a:latin typeface="Verdana" pitchFamily="34" charset="0"/>
                <a:cs typeface="Arial" charset="0"/>
              </a:defRPr>
            </a:lvl5pPr>
            <a:lvl6pPr marL="2514600" indent="-228600" algn="ctr" eaLnBrk="0" fontAlgn="base" hangingPunct="0">
              <a:spcBef>
                <a:spcPct val="0"/>
              </a:spcBef>
              <a:spcAft>
                <a:spcPct val="0"/>
              </a:spcAft>
              <a:defRPr sz="1600">
                <a:solidFill>
                  <a:schemeClr val="tx1"/>
                </a:solidFill>
                <a:latin typeface="Verdana" pitchFamily="34" charset="0"/>
                <a:cs typeface="Arial" charset="0"/>
              </a:defRPr>
            </a:lvl6pPr>
            <a:lvl7pPr marL="2971800" indent="-228600" algn="ctr" eaLnBrk="0" fontAlgn="base" hangingPunct="0">
              <a:spcBef>
                <a:spcPct val="0"/>
              </a:spcBef>
              <a:spcAft>
                <a:spcPct val="0"/>
              </a:spcAft>
              <a:defRPr sz="1600">
                <a:solidFill>
                  <a:schemeClr val="tx1"/>
                </a:solidFill>
                <a:latin typeface="Verdana" pitchFamily="34" charset="0"/>
                <a:cs typeface="Arial" charset="0"/>
              </a:defRPr>
            </a:lvl7pPr>
            <a:lvl8pPr marL="3429000" indent="-228600" algn="ctr" eaLnBrk="0" fontAlgn="base" hangingPunct="0">
              <a:spcBef>
                <a:spcPct val="0"/>
              </a:spcBef>
              <a:spcAft>
                <a:spcPct val="0"/>
              </a:spcAft>
              <a:defRPr sz="1600">
                <a:solidFill>
                  <a:schemeClr val="tx1"/>
                </a:solidFill>
                <a:latin typeface="Verdana" pitchFamily="34" charset="0"/>
                <a:cs typeface="Arial" charset="0"/>
              </a:defRPr>
            </a:lvl8pPr>
            <a:lvl9pPr marL="3886200" indent="-228600" algn="ctr" eaLnBrk="0" fontAlgn="base" hangingPunct="0">
              <a:spcBef>
                <a:spcPct val="0"/>
              </a:spcBef>
              <a:spcAft>
                <a:spcPct val="0"/>
              </a:spcAft>
              <a:defRPr sz="1600">
                <a:solidFill>
                  <a:schemeClr val="tx1"/>
                </a:solidFill>
                <a:latin typeface="Verdana" pitchFamily="34" charset="0"/>
                <a:cs typeface="Arial" charset="0"/>
              </a:defRPr>
            </a:lvl9pPr>
          </a:lstStyle>
          <a:p>
            <a:pPr algn="l" eaLnBrk="1" hangingPunct="1">
              <a:defRPr/>
            </a:pPr>
            <a:r>
              <a:rPr lang="en-GB" altLang="en-US" sz="2000" i="1" dirty="0" smtClean="0">
                <a:solidFill>
                  <a:srgbClr val="00FFFF"/>
                </a:solidFill>
                <a:latin typeface="Arial Rounded MT Bold" panose="020F0704030504030204" pitchFamily="34" charset="0"/>
              </a:rPr>
              <a:t>Static Dissipation</a:t>
            </a:r>
          </a:p>
        </p:txBody>
      </p:sp>
      <p:sp>
        <p:nvSpPr>
          <p:cNvPr id="16" name="TextBox 15"/>
          <p:cNvSpPr txBox="1">
            <a:spLocks noChangeArrowheads="1"/>
          </p:cNvSpPr>
          <p:nvPr/>
        </p:nvSpPr>
        <p:spPr bwMode="auto">
          <a:xfrm>
            <a:off x="3960000" y="2808000"/>
            <a:ext cx="4679950" cy="432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spAutoFit/>
          </a:bodyPr>
          <a:lstStyle>
            <a:lvl1pPr eaLnBrk="0" hangingPunct="0">
              <a:defRPr sz="1600">
                <a:solidFill>
                  <a:schemeClr val="tx1"/>
                </a:solidFill>
                <a:latin typeface="Verdana" pitchFamily="34" charset="0"/>
                <a:cs typeface="Arial" charset="0"/>
              </a:defRPr>
            </a:lvl1pPr>
            <a:lvl2pPr marL="742950" indent="-285750" eaLnBrk="0" hangingPunct="0">
              <a:defRPr sz="1600">
                <a:solidFill>
                  <a:schemeClr val="tx1"/>
                </a:solidFill>
                <a:latin typeface="Verdana" pitchFamily="34" charset="0"/>
                <a:cs typeface="Arial" charset="0"/>
              </a:defRPr>
            </a:lvl2pPr>
            <a:lvl3pPr marL="1143000" indent="-228600" eaLnBrk="0" hangingPunct="0">
              <a:defRPr sz="1600">
                <a:solidFill>
                  <a:schemeClr val="tx1"/>
                </a:solidFill>
                <a:latin typeface="Verdana" pitchFamily="34" charset="0"/>
                <a:cs typeface="Arial" charset="0"/>
              </a:defRPr>
            </a:lvl3pPr>
            <a:lvl4pPr marL="1600200" indent="-228600" eaLnBrk="0" hangingPunct="0">
              <a:defRPr sz="1600">
                <a:solidFill>
                  <a:schemeClr val="tx1"/>
                </a:solidFill>
                <a:latin typeface="Verdana" pitchFamily="34" charset="0"/>
                <a:cs typeface="Arial" charset="0"/>
              </a:defRPr>
            </a:lvl4pPr>
            <a:lvl5pPr marL="2057400" indent="-228600" eaLnBrk="0" hangingPunct="0">
              <a:defRPr sz="1600">
                <a:solidFill>
                  <a:schemeClr val="tx1"/>
                </a:solidFill>
                <a:latin typeface="Verdana" pitchFamily="34" charset="0"/>
                <a:cs typeface="Arial" charset="0"/>
              </a:defRPr>
            </a:lvl5pPr>
            <a:lvl6pPr marL="2514600" indent="-228600" algn="ctr" eaLnBrk="0" fontAlgn="base" hangingPunct="0">
              <a:spcBef>
                <a:spcPct val="0"/>
              </a:spcBef>
              <a:spcAft>
                <a:spcPct val="0"/>
              </a:spcAft>
              <a:defRPr sz="1600">
                <a:solidFill>
                  <a:schemeClr val="tx1"/>
                </a:solidFill>
                <a:latin typeface="Verdana" pitchFamily="34" charset="0"/>
                <a:cs typeface="Arial" charset="0"/>
              </a:defRPr>
            </a:lvl6pPr>
            <a:lvl7pPr marL="2971800" indent="-228600" algn="ctr" eaLnBrk="0" fontAlgn="base" hangingPunct="0">
              <a:spcBef>
                <a:spcPct val="0"/>
              </a:spcBef>
              <a:spcAft>
                <a:spcPct val="0"/>
              </a:spcAft>
              <a:defRPr sz="1600">
                <a:solidFill>
                  <a:schemeClr val="tx1"/>
                </a:solidFill>
                <a:latin typeface="Verdana" pitchFamily="34" charset="0"/>
                <a:cs typeface="Arial" charset="0"/>
              </a:defRPr>
            </a:lvl7pPr>
            <a:lvl8pPr marL="3429000" indent="-228600" algn="ctr" eaLnBrk="0" fontAlgn="base" hangingPunct="0">
              <a:spcBef>
                <a:spcPct val="0"/>
              </a:spcBef>
              <a:spcAft>
                <a:spcPct val="0"/>
              </a:spcAft>
              <a:defRPr sz="1600">
                <a:solidFill>
                  <a:schemeClr val="tx1"/>
                </a:solidFill>
                <a:latin typeface="Verdana" pitchFamily="34" charset="0"/>
                <a:cs typeface="Arial" charset="0"/>
              </a:defRPr>
            </a:lvl8pPr>
            <a:lvl9pPr marL="3886200" indent="-228600" algn="ctr" eaLnBrk="0" fontAlgn="base" hangingPunct="0">
              <a:spcBef>
                <a:spcPct val="0"/>
              </a:spcBef>
              <a:spcAft>
                <a:spcPct val="0"/>
              </a:spcAft>
              <a:defRPr sz="1600">
                <a:solidFill>
                  <a:schemeClr val="tx1"/>
                </a:solidFill>
                <a:latin typeface="Verdana" pitchFamily="34" charset="0"/>
                <a:cs typeface="Arial" charset="0"/>
              </a:defRPr>
            </a:lvl9pPr>
          </a:lstStyle>
          <a:p>
            <a:pPr algn="l" eaLnBrk="1" hangingPunct="1">
              <a:defRPr/>
            </a:pPr>
            <a:r>
              <a:rPr lang="en-GB" altLang="en-US" sz="2000" i="1" dirty="0" smtClean="0">
                <a:solidFill>
                  <a:srgbClr val="00FFFF"/>
                </a:solidFill>
                <a:latin typeface="Arial Rounded MT Bold" panose="020F0704030504030204" pitchFamily="34" charset="0"/>
              </a:rPr>
              <a:t>Radar Signature Management</a:t>
            </a:r>
          </a:p>
        </p:txBody>
      </p:sp>
      <p:sp>
        <p:nvSpPr>
          <p:cNvPr id="19" name="TextBox 18"/>
          <p:cNvSpPr txBox="1">
            <a:spLocks noChangeArrowheads="1"/>
          </p:cNvSpPr>
          <p:nvPr/>
        </p:nvSpPr>
        <p:spPr bwMode="auto">
          <a:xfrm>
            <a:off x="179388" y="3600000"/>
            <a:ext cx="4968000" cy="432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spAutoFit/>
          </a:bodyPr>
          <a:lstStyle>
            <a:lvl1pPr eaLnBrk="0" hangingPunct="0">
              <a:defRPr sz="1600">
                <a:solidFill>
                  <a:schemeClr val="tx1"/>
                </a:solidFill>
                <a:latin typeface="Verdana" pitchFamily="34" charset="0"/>
                <a:cs typeface="Arial" charset="0"/>
              </a:defRPr>
            </a:lvl1pPr>
            <a:lvl2pPr marL="742950" indent="-285750" eaLnBrk="0" hangingPunct="0">
              <a:defRPr sz="1600">
                <a:solidFill>
                  <a:schemeClr val="tx1"/>
                </a:solidFill>
                <a:latin typeface="Verdana" pitchFamily="34" charset="0"/>
                <a:cs typeface="Arial" charset="0"/>
              </a:defRPr>
            </a:lvl2pPr>
            <a:lvl3pPr marL="1143000" indent="-228600" eaLnBrk="0" hangingPunct="0">
              <a:defRPr sz="1600">
                <a:solidFill>
                  <a:schemeClr val="tx1"/>
                </a:solidFill>
                <a:latin typeface="Verdana" pitchFamily="34" charset="0"/>
                <a:cs typeface="Arial" charset="0"/>
              </a:defRPr>
            </a:lvl3pPr>
            <a:lvl4pPr marL="1600200" indent="-228600" eaLnBrk="0" hangingPunct="0">
              <a:defRPr sz="1600">
                <a:solidFill>
                  <a:schemeClr val="tx1"/>
                </a:solidFill>
                <a:latin typeface="Verdana" pitchFamily="34" charset="0"/>
                <a:cs typeface="Arial" charset="0"/>
              </a:defRPr>
            </a:lvl4pPr>
            <a:lvl5pPr marL="2057400" indent="-228600" eaLnBrk="0" hangingPunct="0">
              <a:defRPr sz="1600">
                <a:solidFill>
                  <a:schemeClr val="tx1"/>
                </a:solidFill>
                <a:latin typeface="Verdana" pitchFamily="34" charset="0"/>
                <a:cs typeface="Arial" charset="0"/>
              </a:defRPr>
            </a:lvl5pPr>
            <a:lvl6pPr marL="2514600" indent="-228600" algn="ctr" eaLnBrk="0" fontAlgn="base" hangingPunct="0">
              <a:spcBef>
                <a:spcPct val="0"/>
              </a:spcBef>
              <a:spcAft>
                <a:spcPct val="0"/>
              </a:spcAft>
              <a:defRPr sz="1600">
                <a:solidFill>
                  <a:schemeClr val="tx1"/>
                </a:solidFill>
                <a:latin typeface="Verdana" pitchFamily="34" charset="0"/>
                <a:cs typeface="Arial" charset="0"/>
              </a:defRPr>
            </a:lvl6pPr>
            <a:lvl7pPr marL="2971800" indent="-228600" algn="ctr" eaLnBrk="0" fontAlgn="base" hangingPunct="0">
              <a:spcBef>
                <a:spcPct val="0"/>
              </a:spcBef>
              <a:spcAft>
                <a:spcPct val="0"/>
              </a:spcAft>
              <a:defRPr sz="1600">
                <a:solidFill>
                  <a:schemeClr val="tx1"/>
                </a:solidFill>
                <a:latin typeface="Verdana" pitchFamily="34" charset="0"/>
                <a:cs typeface="Arial" charset="0"/>
              </a:defRPr>
            </a:lvl7pPr>
            <a:lvl8pPr marL="3429000" indent="-228600" algn="ctr" eaLnBrk="0" fontAlgn="base" hangingPunct="0">
              <a:spcBef>
                <a:spcPct val="0"/>
              </a:spcBef>
              <a:spcAft>
                <a:spcPct val="0"/>
              </a:spcAft>
              <a:defRPr sz="1600">
                <a:solidFill>
                  <a:schemeClr val="tx1"/>
                </a:solidFill>
                <a:latin typeface="Verdana" pitchFamily="34" charset="0"/>
                <a:cs typeface="Arial" charset="0"/>
              </a:defRPr>
            </a:lvl8pPr>
            <a:lvl9pPr marL="3886200" indent="-228600" algn="ctr" eaLnBrk="0" fontAlgn="base" hangingPunct="0">
              <a:spcBef>
                <a:spcPct val="0"/>
              </a:spcBef>
              <a:spcAft>
                <a:spcPct val="0"/>
              </a:spcAft>
              <a:defRPr sz="1600">
                <a:solidFill>
                  <a:schemeClr val="tx1"/>
                </a:solidFill>
                <a:latin typeface="Verdana" pitchFamily="34" charset="0"/>
                <a:cs typeface="Arial" charset="0"/>
              </a:defRPr>
            </a:lvl9pPr>
          </a:lstStyle>
          <a:p>
            <a:pPr algn="r" eaLnBrk="1" hangingPunct="1">
              <a:defRPr/>
            </a:pPr>
            <a:r>
              <a:rPr lang="en-GB" altLang="en-US" sz="2000" i="1" spc="40" dirty="0" smtClean="0">
                <a:solidFill>
                  <a:srgbClr val="00FFFF"/>
                </a:solidFill>
                <a:latin typeface="Arial Rounded MT Bold" panose="020F0704030504030204" pitchFamily="34" charset="0"/>
              </a:rPr>
              <a:t>Electrical &amp; Thermal Conductivity</a:t>
            </a:r>
          </a:p>
        </p:txBody>
      </p:sp>
      <p:sp>
        <p:nvSpPr>
          <p:cNvPr id="20" name="TextBox 19"/>
          <p:cNvSpPr txBox="1">
            <a:spLocks noChangeArrowheads="1"/>
          </p:cNvSpPr>
          <p:nvPr/>
        </p:nvSpPr>
        <p:spPr bwMode="auto">
          <a:xfrm>
            <a:off x="179388" y="4176000"/>
            <a:ext cx="4968000" cy="432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spAutoFit/>
          </a:bodyPr>
          <a:lstStyle>
            <a:lvl1pPr eaLnBrk="0" hangingPunct="0">
              <a:defRPr sz="1600">
                <a:solidFill>
                  <a:schemeClr val="tx1"/>
                </a:solidFill>
                <a:latin typeface="Verdana" pitchFamily="34" charset="0"/>
                <a:cs typeface="Arial" charset="0"/>
              </a:defRPr>
            </a:lvl1pPr>
            <a:lvl2pPr marL="742950" indent="-285750" eaLnBrk="0" hangingPunct="0">
              <a:defRPr sz="1600">
                <a:solidFill>
                  <a:schemeClr val="tx1"/>
                </a:solidFill>
                <a:latin typeface="Verdana" pitchFamily="34" charset="0"/>
                <a:cs typeface="Arial" charset="0"/>
              </a:defRPr>
            </a:lvl2pPr>
            <a:lvl3pPr marL="1143000" indent="-228600" eaLnBrk="0" hangingPunct="0">
              <a:defRPr sz="1600">
                <a:solidFill>
                  <a:schemeClr val="tx1"/>
                </a:solidFill>
                <a:latin typeface="Verdana" pitchFamily="34" charset="0"/>
                <a:cs typeface="Arial" charset="0"/>
              </a:defRPr>
            </a:lvl3pPr>
            <a:lvl4pPr marL="1600200" indent="-228600" eaLnBrk="0" hangingPunct="0">
              <a:defRPr sz="1600">
                <a:solidFill>
                  <a:schemeClr val="tx1"/>
                </a:solidFill>
                <a:latin typeface="Verdana" pitchFamily="34" charset="0"/>
                <a:cs typeface="Arial" charset="0"/>
              </a:defRPr>
            </a:lvl4pPr>
            <a:lvl5pPr marL="2057400" indent="-228600" eaLnBrk="0" hangingPunct="0">
              <a:defRPr sz="1600">
                <a:solidFill>
                  <a:schemeClr val="tx1"/>
                </a:solidFill>
                <a:latin typeface="Verdana" pitchFamily="34" charset="0"/>
                <a:cs typeface="Arial" charset="0"/>
              </a:defRPr>
            </a:lvl5pPr>
            <a:lvl6pPr marL="2514600" indent="-228600" algn="ctr" eaLnBrk="0" fontAlgn="base" hangingPunct="0">
              <a:spcBef>
                <a:spcPct val="0"/>
              </a:spcBef>
              <a:spcAft>
                <a:spcPct val="0"/>
              </a:spcAft>
              <a:defRPr sz="1600">
                <a:solidFill>
                  <a:schemeClr val="tx1"/>
                </a:solidFill>
                <a:latin typeface="Verdana" pitchFamily="34" charset="0"/>
                <a:cs typeface="Arial" charset="0"/>
              </a:defRPr>
            </a:lvl6pPr>
            <a:lvl7pPr marL="2971800" indent="-228600" algn="ctr" eaLnBrk="0" fontAlgn="base" hangingPunct="0">
              <a:spcBef>
                <a:spcPct val="0"/>
              </a:spcBef>
              <a:spcAft>
                <a:spcPct val="0"/>
              </a:spcAft>
              <a:defRPr sz="1600">
                <a:solidFill>
                  <a:schemeClr val="tx1"/>
                </a:solidFill>
                <a:latin typeface="Verdana" pitchFamily="34" charset="0"/>
                <a:cs typeface="Arial" charset="0"/>
              </a:defRPr>
            </a:lvl7pPr>
            <a:lvl8pPr marL="3429000" indent="-228600" algn="ctr" eaLnBrk="0" fontAlgn="base" hangingPunct="0">
              <a:spcBef>
                <a:spcPct val="0"/>
              </a:spcBef>
              <a:spcAft>
                <a:spcPct val="0"/>
              </a:spcAft>
              <a:defRPr sz="1600">
                <a:solidFill>
                  <a:schemeClr val="tx1"/>
                </a:solidFill>
                <a:latin typeface="Verdana" pitchFamily="34" charset="0"/>
                <a:cs typeface="Arial" charset="0"/>
              </a:defRPr>
            </a:lvl8pPr>
            <a:lvl9pPr marL="3886200" indent="-228600" algn="ctr" eaLnBrk="0" fontAlgn="base" hangingPunct="0">
              <a:spcBef>
                <a:spcPct val="0"/>
              </a:spcBef>
              <a:spcAft>
                <a:spcPct val="0"/>
              </a:spcAft>
              <a:defRPr sz="1600">
                <a:solidFill>
                  <a:schemeClr val="tx1"/>
                </a:solidFill>
                <a:latin typeface="Verdana" pitchFamily="34" charset="0"/>
                <a:cs typeface="Arial" charset="0"/>
              </a:defRPr>
            </a:lvl9pPr>
          </a:lstStyle>
          <a:p>
            <a:pPr algn="r" eaLnBrk="1" hangingPunct="1">
              <a:defRPr/>
            </a:pPr>
            <a:r>
              <a:rPr lang="en-GB" altLang="en-US" sz="2000" i="1" spc="40" dirty="0" smtClean="0">
                <a:solidFill>
                  <a:srgbClr val="00FFFF"/>
                </a:solidFill>
                <a:latin typeface="Arial Rounded MT Bold" panose="020F0704030504030204" pitchFamily="34" charset="0"/>
              </a:rPr>
              <a:t>Dielectric</a:t>
            </a:r>
          </a:p>
        </p:txBody>
      </p:sp>
      <p:sp>
        <p:nvSpPr>
          <p:cNvPr id="21" name="TextBox 20"/>
          <p:cNvSpPr txBox="1">
            <a:spLocks noChangeArrowheads="1"/>
          </p:cNvSpPr>
          <p:nvPr/>
        </p:nvSpPr>
        <p:spPr bwMode="auto">
          <a:xfrm>
            <a:off x="179388" y="4752000"/>
            <a:ext cx="4968000" cy="432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spAutoFit/>
          </a:bodyPr>
          <a:lstStyle>
            <a:lvl1pPr eaLnBrk="0" hangingPunct="0">
              <a:defRPr sz="1600">
                <a:solidFill>
                  <a:schemeClr val="tx1"/>
                </a:solidFill>
                <a:latin typeface="Verdana" pitchFamily="34" charset="0"/>
                <a:cs typeface="Arial" charset="0"/>
              </a:defRPr>
            </a:lvl1pPr>
            <a:lvl2pPr marL="742950" indent="-285750" eaLnBrk="0" hangingPunct="0">
              <a:defRPr sz="1600">
                <a:solidFill>
                  <a:schemeClr val="tx1"/>
                </a:solidFill>
                <a:latin typeface="Verdana" pitchFamily="34" charset="0"/>
                <a:cs typeface="Arial" charset="0"/>
              </a:defRPr>
            </a:lvl2pPr>
            <a:lvl3pPr marL="1143000" indent="-228600" eaLnBrk="0" hangingPunct="0">
              <a:defRPr sz="1600">
                <a:solidFill>
                  <a:schemeClr val="tx1"/>
                </a:solidFill>
                <a:latin typeface="Verdana" pitchFamily="34" charset="0"/>
                <a:cs typeface="Arial" charset="0"/>
              </a:defRPr>
            </a:lvl3pPr>
            <a:lvl4pPr marL="1600200" indent="-228600" eaLnBrk="0" hangingPunct="0">
              <a:defRPr sz="1600">
                <a:solidFill>
                  <a:schemeClr val="tx1"/>
                </a:solidFill>
                <a:latin typeface="Verdana" pitchFamily="34" charset="0"/>
                <a:cs typeface="Arial" charset="0"/>
              </a:defRPr>
            </a:lvl4pPr>
            <a:lvl5pPr marL="2057400" indent="-228600" eaLnBrk="0" hangingPunct="0">
              <a:defRPr sz="1600">
                <a:solidFill>
                  <a:schemeClr val="tx1"/>
                </a:solidFill>
                <a:latin typeface="Verdana" pitchFamily="34" charset="0"/>
                <a:cs typeface="Arial" charset="0"/>
              </a:defRPr>
            </a:lvl5pPr>
            <a:lvl6pPr marL="2514600" indent="-228600" algn="ctr" eaLnBrk="0" fontAlgn="base" hangingPunct="0">
              <a:spcBef>
                <a:spcPct val="0"/>
              </a:spcBef>
              <a:spcAft>
                <a:spcPct val="0"/>
              </a:spcAft>
              <a:defRPr sz="1600">
                <a:solidFill>
                  <a:schemeClr val="tx1"/>
                </a:solidFill>
                <a:latin typeface="Verdana" pitchFamily="34" charset="0"/>
                <a:cs typeface="Arial" charset="0"/>
              </a:defRPr>
            </a:lvl6pPr>
            <a:lvl7pPr marL="2971800" indent="-228600" algn="ctr" eaLnBrk="0" fontAlgn="base" hangingPunct="0">
              <a:spcBef>
                <a:spcPct val="0"/>
              </a:spcBef>
              <a:spcAft>
                <a:spcPct val="0"/>
              </a:spcAft>
              <a:defRPr sz="1600">
                <a:solidFill>
                  <a:schemeClr val="tx1"/>
                </a:solidFill>
                <a:latin typeface="Verdana" pitchFamily="34" charset="0"/>
                <a:cs typeface="Arial" charset="0"/>
              </a:defRPr>
            </a:lvl7pPr>
            <a:lvl8pPr marL="3429000" indent="-228600" algn="ctr" eaLnBrk="0" fontAlgn="base" hangingPunct="0">
              <a:spcBef>
                <a:spcPct val="0"/>
              </a:spcBef>
              <a:spcAft>
                <a:spcPct val="0"/>
              </a:spcAft>
              <a:defRPr sz="1600">
                <a:solidFill>
                  <a:schemeClr val="tx1"/>
                </a:solidFill>
                <a:latin typeface="Verdana" pitchFamily="34" charset="0"/>
                <a:cs typeface="Arial" charset="0"/>
              </a:defRPr>
            </a:lvl8pPr>
            <a:lvl9pPr marL="3886200" indent="-228600" algn="ctr" eaLnBrk="0" fontAlgn="base" hangingPunct="0">
              <a:spcBef>
                <a:spcPct val="0"/>
              </a:spcBef>
              <a:spcAft>
                <a:spcPct val="0"/>
              </a:spcAft>
              <a:defRPr sz="1600">
                <a:solidFill>
                  <a:schemeClr val="tx1"/>
                </a:solidFill>
                <a:latin typeface="Verdana" pitchFamily="34" charset="0"/>
                <a:cs typeface="Arial" charset="0"/>
              </a:defRPr>
            </a:lvl9pPr>
          </a:lstStyle>
          <a:p>
            <a:pPr algn="r" eaLnBrk="1" hangingPunct="1">
              <a:defRPr/>
            </a:pPr>
            <a:r>
              <a:rPr lang="en-GB" altLang="en-US" sz="2000" i="1" spc="40" dirty="0" smtClean="0">
                <a:solidFill>
                  <a:srgbClr val="00FFFF"/>
                </a:solidFill>
                <a:latin typeface="Arial Rounded MT Bold" panose="020F0704030504030204" pitchFamily="34" charset="0"/>
              </a:rPr>
              <a:t>Corrosion &amp; Chemical Resistance</a:t>
            </a:r>
          </a:p>
        </p:txBody>
      </p:sp>
      <p:sp>
        <p:nvSpPr>
          <p:cNvPr id="22" name="TextBox 21"/>
          <p:cNvSpPr txBox="1">
            <a:spLocks noChangeArrowheads="1"/>
          </p:cNvSpPr>
          <p:nvPr/>
        </p:nvSpPr>
        <p:spPr bwMode="auto">
          <a:xfrm>
            <a:off x="179388" y="5328000"/>
            <a:ext cx="4968000" cy="4320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spAutoFit/>
          </a:bodyPr>
          <a:lstStyle>
            <a:lvl1pPr eaLnBrk="0" hangingPunct="0">
              <a:defRPr sz="1600">
                <a:solidFill>
                  <a:schemeClr val="tx1"/>
                </a:solidFill>
                <a:latin typeface="Verdana" pitchFamily="34" charset="0"/>
                <a:cs typeface="Arial" charset="0"/>
              </a:defRPr>
            </a:lvl1pPr>
            <a:lvl2pPr marL="742950" indent="-285750" eaLnBrk="0" hangingPunct="0">
              <a:defRPr sz="1600">
                <a:solidFill>
                  <a:schemeClr val="tx1"/>
                </a:solidFill>
                <a:latin typeface="Verdana" pitchFamily="34" charset="0"/>
                <a:cs typeface="Arial" charset="0"/>
              </a:defRPr>
            </a:lvl2pPr>
            <a:lvl3pPr marL="1143000" indent="-228600" eaLnBrk="0" hangingPunct="0">
              <a:defRPr sz="1600">
                <a:solidFill>
                  <a:schemeClr val="tx1"/>
                </a:solidFill>
                <a:latin typeface="Verdana" pitchFamily="34" charset="0"/>
                <a:cs typeface="Arial" charset="0"/>
              </a:defRPr>
            </a:lvl3pPr>
            <a:lvl4pPr marL="1600200" indent="-228600" eaLnBrk="0" hangingPunct="0">
              <a:defRPr sz="1600">
                <a:solidFill>
                  <a:schemeClr val="tx1"/>
                </a:solidFill>
                <a:latin typeface="Verdana" pitchFamily="34" charset="0"/>
                <a:cs typeface="Arial" charset="0"/>
              </a:defRPr>
            </a:lvl4pPr>
            <a:lvl5pPr marL="2057400" indent="-228600" eaLnBrk="0" hangingPunct="0">
              <a:defRPr sz="1600">
                <a:solidFill>
                  <a:schemeClr val="tx1"/>
                </a:solidFill>
                <a:latin typeface="Verdana" pitchFamily="34" charset="0"/>
                <a:cs typeface="Arial" charset="0"/>
              </a:defRPr>
            </a:lvl5pPr>
            <a:lvl6pPr marL="2514600" indent="-228600" algn="ctr" eaLnBrk="0" fontAlgn="base" hangingPunct="0">
              <a:spcBef>
                <a:spcPct val="0"/>
              </a:spcBef>
              <a:spcAft>
                <a:spcPct val="0"/>
              </a:spcAft>
              <a:defRPr sz="1600">
                <a:solidFill>
                  <a:schemeClr val="tx1"/>
                </a:solidFill>
                <a:latin typeface="Verdana" pitchFamily="34" charset="0"/>
                <a:cs typeface="Arial" charset="0"/>
              </a:defRPr>
            </a:lvl6pPr>
            <a:lvl7pPr marL="2971800" indent="-228600" algn="ctr" eaLnBrk="0" fontAlgn="base" hangingPunct="0">
              <a:spcBef>
                <a:spcPct val="0"/>
              </a:spcBef>
              <a:spcAft>
                <a:spcPct val="0"/>
              </a:spcAft>
              <a:defRPr sz="1600">
                <a:solidFill>
                  <a:schemeClr val="tx1"/>
                </a:solidFill>
                <a:latin typeface="Verdana" pitchFamily="34" charset="0"/>
                <a:cs typeface="Arial" charset="0"/>
              </a:defRPr>
            </a:lvl7pPr>
            <a:lvl8pPr marL="3429000" indent="-228600" algn="ctr" eaLnBrk="0" fontAlgn="base" hangingPunct="0">
              <a:spcBef>
                <a:spcPct val="0"/>
              </a:spcBef>
              <a:spcAft>
                <a:spcPct val="0"/>
              </a:spcAft>
              <a:defRPr sz="1600">
                <a:solidFill>
                  <a:schemeClr val="tx1"/>
                </a:solidFill>
                <a:latin typeface="Verdana" pitchFamily="34" charset="0"/>
                <a:cs typeface="Arial" charset="0"/>
              </a:defRPr>
            </a:lvl8pPr>
            <a:lvl9pPr marL="3886200" indent="-228600" algn="ctr" eaLnBrk="0" fontAlgn="base" hangingPunct="0">
              <a:spcBef>
                <a:spcPct val="0"/>
              </a:spcBef>
              <a:spcAft>
                <a:spcPct val="0"/>
              </a:spcAft>
              <a:defRPr sz="1600">
                <a:solidFill>
                  <a:schemeClr val="tx1"/>
                </a:solidFill>
                <a:latin typeface="Verdana" pitchFamily="34" charset="0"/>
                <a:cs typeface="Arial" charset="0"/>
              </a:defRPr>
            </a:lvl9pPr>
          </a:lstStyle>
          <a:p>
            <a:pPr algn="r" eaLnBrk="1" hangingPunct="1">
              <a:defRPr/>
            </a:pPr>
            <a:r>
              <a:rPr lang="en-GB" altLang="en-US" sz="2000" i="1" spc="40" dirty="0" smtClean="0">
                <a:solidFill>
                  <a:srgbClr val="00FFFF"/>
                </a:solidFill>
                <a:latin typeface="Arial Rounded MT Bold" panose="020F0704030504030204" pitchFamily="34" charset="0"/>
              </a:rPr>
              <a:t>Abrasion Resistance</a:t>
            </a:r>
          </a:p>
        </p:txBody>
      </p:sp>
      <p:grpSp>
        <p:nvGrpSpPr>
          <p:cNvPr id="17" name="Group 16"/>
          <p:cNvGrpSpPr>
            <a:grpSpLocks noChangeAspect="1"/>
          </p:cNvGrpSpPr>
          <p:nvPr/>
        </p:nvGrpSpPr>
        <p:grpSpPr bwMode="auto">
          <a:xfrm>
            <a:off x="144000" y="144000"/>
            <a:ext cx="1440001" cy="720000"/>
            <a:chOff x="972000" y="1008000"/>
            <a:chExt cx="2016000" cy="1008000"/>
          </a:xfrm>
        </p:grpSpPr>
        <p:pic>
          <p:nvPicPr>
            <p:cNvPr id="1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4"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High Performance Insulation</a:t>
            </a:r>
            <a:endParaRPr lang="en-GB" altLang="en-US" sz="2400" i="1" dirty="0">
              <a:solidFill>
                <a:schemeClr val="bg1"/>
              </a:solidFill>
              <a:latin typeface="Arial Rounded MT Bold" panose="020F0704030504030204" pitchFamily="34" charset="0"/>
            </a:endParaRPr>
          </a:p>
        </p:txBody>
      </p:sp>
      <p:grpSp>
        <p:nvGrpSpPr>
          <p:cNvPr id="39" name="Group 38"/>
          <p:cNvGrpSpPr>
            <a:grpSpLocks noChangeAspect="1"/>
          </p:cNvGrpSpPr>
          <p:nvPr/>
        </p:nvGrpSpPr>
        <p:grpSpPr bwMode="auto">
          <a:xfrm>
            <a:off x="7524000" y="5976000"/>
            <a:ext cx="1440001" cy="720000"/>
            <a:chOff x="972000" y="1008000"/>
            <a:chExt cx="2016000" cy="1008000"/>
          </a:xfrm>
        </p:grpSpPr>
        <p:pic>
          <p:nvPicPr>
            <p:cNvPr id="4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ectangle 40"/>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42"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Insulation</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50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500"/>
                                        <p:tgtEl>
                                          <p:spTgt spid="39"/>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42"/>
                                        </p:tgtEl>
                                        <p:attrNameLst>
                                          <p:attrName>style.visibility</p:attrName>
                                        </p:attrNameLst>
                                      </p:cBhvr>
                                      <p:to>
                                        <p:strVal val="visible"/>
                                      </p:to>
                                    </p:set>
                                    <p:animEffect transition="in" filter="wipe(left)">
                                      <p:cBhvr>
                                        <p:cTn id="17" dur="500"/>
                                        <p:tgtEl>
                                          <p:spTgt spid="42"/>
                                        </p:tgtEl>
                                      </p:cBhvr>
                                    </p:animEffect>
                                  </p:childTnLst>
                                </p:cTn>
                              </p:par>
                            </p:childTnLst>
                          </p:cTn>
                        </p:par>
                        <p:par>
                          <p:cTn id="18" fill="hold">
                            <p:stCondLst>
                              <p:cond delay="2000"/>
                            </p:stCondLst>
                            <p:childTnLst>
                              <p:par>
                                <p:cTn id="19" presetID="22" presetClass="entr" presetSubtype="2" fill="hold" nodeType="afterEffect">
                                  <p:stCondLst>
                                    <p:cond delay="500"/>
                                  </p:stCondLst>
                                  <p:childTnLst>
                                    <p:set>
                                      <p:cBhvr>
                                        <p:cTn id="20" dur="1" fill="hold">
                                          <p:stCondLst>
                                            <p:cond delay="0"/>
                                          </p:stCondLst>
                                        </p:cTn>
                                        <p:tgtEl>
                                          <p:spTgt spid="88065"/>
                                        </p:tgtEl>
                                        <p:attrNameLst>
                                          <p:attrName>style.visibility</p:attrName>
                                        </p:attrNameLst>
                                      </p:cBhvr>
                                      <p:to>
                                        <p:strVal val="visible"/>
                                      </p:to>
                                    </p:set>
                                    <p:animEffect transition="in" filter="wipe(right)">
                                      <p:cBhvr>
                                        <p:cTn id="21" dur="1000"/>
                                        <p:tgtEl>
                                          <p:spTgt spid="88065"/>
                                        </p:tgtEl>
                                      </p:cBhvr>
                                    </p:animEffect>
                                  </p:childTnLst>
                                </p:cTn>
                              </p:par>
                              <p:par>
                                <p:cTn id="22" presetID="22" presetClass="entr" presetSubtype="8" fill="hold" nodeType="withEffect">
                                  <p:stCondLst>
                                    <p:cond delay="500"/>
                                  </p:stCondLst>
                                  <p:childTnLst>
                                    <p:set>
                                      <p:cBhvr>
                                        <p:cTn id="23" dur="1" fill="hold">
                                          <p:stCondLst>
                                            <p:cond delay="0"/>
                                          </p:stCondLst>
                                        </p:cTn>
                                        <p:tgtEl>
                                          <p:spTgt spid="88066"/>
                                        </p:tgtEl>
                                        <p:attrNameLst>
                                          <p:attrName>style.visibility</p:attrName>
                                        </p:attrNameLst>
                                      </p:cBhvr>
                                      <p:to>
                                        <p:strVal val="visible"/>
                                      </p:to>
                                    </p:set>
                                    <p:animEffect transition="in" filter="wipe(left)">
                                      <p:cBhvr>
                                        <p:cTn id="24" dur="1000"/>
                                        <p:tgtEl>
                                          <p:spTgt spid="88066"/>
                                        </p:tgtEl>
                                      </p:cBhvr>
                                    </p:animEffect>
                                  </p:childTnLst>
                                </p:cTn>
                              </p:par>
                            </p:childTnLst>
                          </p:cTn>
                        </p:par>
                        <p:par>
                          <p:cTn id="25" fill="hold" nodeType="afterGroup">
                            <p:stCondLst>
                              <p:cond delay="3500"/>
                            </p:stCondLst>
                            <p:childTnLst>
                              <p:par>
                                <p:cTn id="26" presetID="22" presetClass="entr" presetSubtype="8" fill="hold" grpId="0" nodeType="afterEffect">
                                  <p:stCondLst>
                                    <p:cond delay="50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1000"/>
                                        <p:tgtEl>
                                          <p:spTgt spid="26"/>
                                        </p:tgtEl>
                                      </p:cBhvr>
                                    </p:animEffect>
                                  </p:childTnLst>
                                </p:cTn>
                              </p:par>
                            </p:childTnLst>
                          </p:cTn>
                        </p:par>
                        <p:par>
                          <p:cTn id="29" fill="hold" nodeType="afterGroup">
                            <p:stCondLst>
                              <p:cond delay="5000"/>
                            </p:stCondLst>
                            <p:childTnLst>
                              <p:par>
                                <p:cTn id="30" presetID="22" presetClass="entr" presetSubtype="8" fill="hold" grpId="0" nodeType="afterEffect">
                                  <p:stCondLst>
                                    <p:cond delay="50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1000"/>
                                        <p:tgtEl>
                                          <p:spTgt spid="30"/>
                                        </p:tgtEl>
                                      </p:cBhvr>
                                    </p:animEffect>
                                  </p:childTnLst>
                                </p:cTn>
                              </p:par>
                            </p:childTnLst>
                          </p:cTn>
                        </p:par>
                        <p:par>
                          <p:cTn id="33" fill="hold" nodeType="afterGroup">
                            <p:stCondLst>
                              <p:cond delay="6500"/>
                            </p:stCondLst>
                            <p:childTnLst>
                              <p:par>
                                <p:cTn id="34" presetID="22" presetClass="entr" presetSubtype="8" fill="hold" grpId="0" nodeType="afterEffect">
                                  <p:stCondLst>
                                    <p:cond delay="50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1000"/>
                                        <p:tgtEl>
                                          <p:spTgt spid="15"/>
                                        </p:tgtEl>
                                      </p:cBhvr>
                                    </p:animEffect>
                                  </p:childTnLst>
                                </p:cTn>
                              </p:par>
                            </p:childTnLst>
                          </p:cTn>
                        </p:par>
                        <p:par>
                          <p:cTn id="37" fill="hold" nodeType="afterGroup">
                            <p:stCondLst>
                              <p:cond delay="8000"/>
                            </p:stCondLst>
                            <p:childTnLst>
                              <p:par>
                                <p:cTn id="38" presetID="22" presetClass="entr" presetSubtype="8" fill="hold" grpId="0" nodeType="afterEffect">
                                  <p:stCondLst>
                                    <p:cond delay="50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1000"/>
                                        <p:tgtEl>
                                          <p:spTgt spid="16"/>
                                        </p:tgtEl>
                                      </p:cBhvr>
                                    </p:animEffect>
                                  </p:childTnLst>
                                </p:cTn>
                              </p:par>
                            </p:childTnLst>
                          </p:cTn>
                        </p:par>
                        <p:par>
                          <p:cTn id="41" fill="hold" nodeType="afterGroup">
                            <p:stCondLst>
                              <p:cond delay="9500"/>
                            </p:stCondLst>
                            <p:childTnLst>
                              <p:par>
                                <p:cTn id="42" presetID="22" presetClass="entr" presetSubtype="8" fill="hold" grpId="0" nodeType="afterEffect">
                                  <p:stCondLst>
                                    <p:cond delay="50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1000"/>
                                        <p:tgtEl>
                                          <p:spTgt spid="19"/>
                                        </p:tgtEl>
                                      </p:cBhvr>
                                    </p:animEffect>
                                  </p:childTnLst>
                                </p:cTn>
                              </p:par>
                            </p:childTnLst>
                          </p:cTn>
                        </p:par>
                        <p:par>
                          <p:cTn id="45" fill="hold" nodeType="afterGroup">
                            <p:stCondLst>
                              <p:cond delay="11000"/>
                            </p:stCondLst>
                            <p:childTnLst>
                              <p:par>
                                <p:cTn id="46" presetID="22" presetClass="entr" presetSubtype="8" fill="hold" grpId="0" nodeType="afterEffect">
                                  <p:stCondLst>
                                    <p:cond delay="50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1000"/>
                                        <p:tgtEl>
                                          <p:spTgt spid="20"/>
                                        </p:tgtEl>
                                      </p:cBhvr>
                                    </p:animEffect>
                                  </p:childTnLst>
                                </p:cTn>
                              </p:par>
                            </p:childTnLst>
                          </p:cTn>
                        </p:par>
                        <p:par>
                          <p:cTn id="49" fill="hold" nodeType="afterGroup">
                            <p:stCondLst>
                              <p:cond delay="12500"/>
                            </p:stCondLst>
                            <p:childTnLst>
                              <p:par>
                                <p:cTn id="50" presetID="22" presetClass="entr" presetSubtype="8" fill="hold" grpId="0" nodeType="afterEffect">
                                  <p:stCondLst>
                                    <p:cond delay="50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1000"/>
                                        <p:tgtEl>
                                          <p:spTgt spid="21"/>
                                        </p:tgtEl>
                                      </p:cBhvr>
                                    </p:animEffect>
                                  </p:childTnLst>
                                </p:cTn>
                              </p:par>
                            </p:childTnLst>
                          </p:cTn>
                        </p:par>
                        <p:par>
                          <p:cTn id="53" fill="hold" nodeType="afterGroup">
                            <p:stCondLst>
                              <p:cond delay="14000"/>
                            </p:stCondLst>
                            <p:childTnLst>
                              <p:par>
                                <p:cTn id="54" presetID="22" presetClass="entr" presetSubtype="8" fill="hold" grpId="0" nodeType="afterEffect">
                                  <p:stCondLst>
                                    <p:cond delay="50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15" grpId="0"/>
      <p:bldP spid="16" grpId="0"/>
      <p:bldP spid="19" grpId="0"/>
      <p:bldP spid="20" grpId="0"/>
      <p:bldP spid="21" grpId="0"/>
      <p:bldP spid="22" grpId="0"/>
      <p:bldP spid="24" grpId="0"/>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0000" y="1732304"/>
            <a:ext cx="8640000" cy="4023391"/>
          </a:xfrm>
          <a:prstGeom prst="rect">
            <a:avLst/>
          </a:prstGeom>
          <a:ln>
            <a:noFill/>
          </a:ln>
        </p:spPr>
        <p:txBody>
          <a:bodyPr wrap="square" lIns="72000" tIns="72000" rIns="72000" bIns="72000" anchor="ctr" anchorCtr="0">
            <a:spAutoFit/>
          </a:bodyPr>
          <a:lstStyle/>
          <a:p>
            <a:pPr marL="285750" indent="-285750" algn="l">
              <a:buFont typeface="Wingdings" panose="05000000000000000000" pitchFamily="2" charset="2"/>
              <a:buChar char="ü"/>
            </a:pPr>
            <a:r>
              <a:rPr lang="en-GB" sz="1800" i="1" dirty="0" smtClean="0">
                <a:solidFill>
                  <a:srgbClr val="00FFFF"/>
                </a:solidFill>
                <a:latin typeface="Arial Rounded MT Bold" panose="020F0704030504030204" pitchFamily="34" charset="0"/>
              </a:rPr>
              <a:t>Low </a:t>
            </a:r>
            <a:r>
              <a:rPr lang="en-GB" sz="1800" i="1" dirty="0">
                <a:solidFill>
                  <a:srgbClr val="00FFFF"/>
                </a:solidFill>
                <a:latin typeface="Arial Rounded MT Bold" panose="020F0704030504030204" pitchFamily="34" charset="0"/>
              </a:rPr>
              <a:t>density of </a:t>
            </a:r>
            <a:r>
              <a:rPr lang="en-GB" sz="1800" i="1" dirty="0" smtClean="0">
                <a:solidFill>
                  <a:srgbClr val="00FFFF"/>
                </a:solidFill>
                <a:latin typeface="Arial Rounded MT Bold" panose="020F0704030504030204" pitchFamily="34" charset="0"/>
              </a:rPr>
              <a:t>nanofibres</a:t>
            </a:r>
          </a:p>
          <a:p>
            <a:pPr marL="285750" indent="-285750" algn="l">
              <a:buFont typeface="Wingdings" panose="05000000000000000000" pitchFamily="2" charset="2"/>
              <a:buChar char="ü"/>
            </a:pPr>
            <a:endParaRPr lang="en-GB" sz="1800" i="1" dirty="0">
              <a:solidFill>
                <a:srgbClr val="00FFFF"/>
              </a:solidFill>
              <a:latin typeface="Arial Rounded MT Bold" panose="020F0704030504030204" pitchFamily="34" charset="0"/>
            </a:endParaRPr>
          </a:p>
          <a:p>
            <a:pPr marL="285750" indent="-285750" algn="l">
              <a:buFont typeface="Wingdings" panose="05000000000000000000" pitchFamily="2" charset="2"/>
              <a:buChar char="ü"/>
            </a:pPr>
            <a:r>
              <a:rPr lang="en-GB" sz="1800" i="1" dirty="0">
                <a:solidFill>
                  <a:srgbClr val="00FFFF"/>
                </a:solidFill>
                <a:latin typeface="Arial Rounded MT Bold" panose="020F0704030504030204" pitchFamily="34" charset="0"/>
              </a:rPr>
              <a:t>Small pore size</a:t>
            </a:r>
          </a:p>
          <a:p>
            <a:pPr marL="285750" indent="-285750" algn="l">
              <a:buFont typeface="Wingdings" panose="05000000000000000000" pitchFamily="2" charset="2"/>
              <a:buChar char="ü"/>
            </a:pPr>
            <a:endParaRPr lang="en-GB" sz="1800" i="1" dirty="0">
              <a:solidFill>
                <a:srgbClr val="00FFFF"/>
              </a:solidFill>
              <a:latin typeface="Arial Rounded MT Bold" panose="020F0704030504030204" pitchFamily="34" charset="0"/>
            </a:endParaRPr>
          </a:p>
          <a:p>
            <a:pPr marL="285750" indent="-285750" algn="l">
              <a:buFont typeface="Wingdings" panose="05000000000000000000" pitchFamily="2" charset="2"/>
              <a:buChar char="ü"/>
            </a:pPr>
            <a:r>
              <a:rPr lang="en-GB" sz="1800" i="1" dirty="0" smtClean="0">
                <a:solidFill>
                  <a:srgbClr val="00FFFF"/>
                </a:solidFill>
                <a:latin typeface="Arial Rounded MT Bold" panose="020F0704030504030204" pitchFamily="34" charset="0"/>
              </a:rPr>
              <a:t>High </a:t>
            </a:r>
            <a:r>
              <a:rPr lang="en-GB" sz="1800" i="1" dirty="0">
                <a:solidFill>
                  <a:srgbClr val="00FFFF"/>
                </a:solidFill>
                <a:latin typeface="Arial Rounded MT Bold" panose="020F0704030504030204" pitchFamily="34" charset="0"/>
              </a:rPr>
              <a:t>porosity – good </a:t>
            </a:r>
            <a:r>
              <a:rPr lang="en-GB" sz="1800" i="1" dirty="0" smtClean="0">
                <a:solidFill>
                  <a:srgbClr val="00FFFF"/>
                </a:solidFill>
                <a:latin typeface="Arial Rounded MT Bold" panose="020F0704030504030204" pitchFamily="34" charset="0"/>
              </a:rPr>
              <a:t>breathability</a:t>
            </a:r>
          </a:p>
          <a:p>
            <a:pPr marL="285750" indent="-285750" algn="l">
              <a:buFont typeface="Wingdings" panose="05000000000000000000" pitchFamily="2" charset="2"/>
              <a:buChar char="ü"/>
            </a:pPr>
            <a:endParaRPr lang="en-GB" sz="1800" i="1" dirty="0">
              <a:solidFill>
                <a:srgbClr val="00FFFF"/>
              </a:solidFill>
              <a:latin typeface="Arial Rounded MT Bold" panose="020F0704030504030204" pitchFamily="34" charset="0"/>
            </a:endParaRPr>
          </a:p>
          <a:p>
            <a:pPr marL="285750" indent="-285750" algn="l">
              <a:buFont typeface="Wingdings" panose="05000000000000000000" pitchFamily="2" charset="2"/>
              <a:buChar char="ü"/>
            </a:pPr>
            <a:r>
              <a:rPr lang="en-GB" sz="1800" i="1" dirty="0">
                <a:solidFill>
                  <a:srgbClr val="00FFFF"/>
                </a:solidFill>
                <a:latin typeface="Arial Rounded MT Bold" panose="020F0704030504030204" pitchFamily="34" charset="0"/>
              </a:rPr>
              <a:t>Large specific surface area of nanofibres</a:t>
            </a:r>
          </a:p>
          <a:p>
            <a:pPr marL="285750" indent="-285750" algn="l">
              <a:buFont typeface="Wingdings" panose="05000000000000000000" pitchFamily="2" charset="2"/>
              <a:buChar char="ü"/>
            </a:pPr>
            <a:endParaRPr lang="en-GB" sz="1800" i="1" dirty="0">
              <a:solidFill>
                <a:srgbClr val="00FFFF"/>
              </a:solidFill>
              <a:latin typeface="Arial Rounded MT Bold" panose="020F0704030504030204" pitchFamily="34" charset="0"/>
            </a:endParaRPr>
          </a:p>
          <a:p>
            <a:pPr marL="285750" indent="-285750" algn="l">
              <a:buFont typeface="Wingdings" panose="05000000000000000000" pitchFamily="2" charset="2"/>
              <a:buChar char="ü"/>
            </a:pPr>
            <a:r>
              <a:rPr lang="en-GB" sz="1800" i="1" dirty="0" smtClean="0">
                <a:solidFill>
                  <a:srgbClr val="00FFFF"/>
                </a:solidFill>
                <a:latin typeface="Arial Rounded MT Bold" panose="020F0704030504030204" pitchFamily="34" charset="0"/>
              </a:rPr>
              <a:t>Possibility </a:t>
            </a:r>
            <a:r>
              <a:rPr lang="en-GB" sz="1800" i="1" dirty="0">
                <a:solidFill>
                  <a:srgbClr val="00FFFF"/>
                </a:solidFill>
                <a:latin typeface="Arial Rounded MT Bold" panose="020F0704030504030204" pitchFamily="34" charset="0"/>
              </a:rPr>
              <a:t>to incorporate different </a:t>
            </a:r>
            <a:r>
              <a:rPr lang="en-GB" sz="1800" i="1" dirty="0" smtClean="0">
                <a:solidFill>
                  <a:srgbClr val="00FFFF"/>
                </a:solidFill>
                <a:latin typeface="Arial Rounded MT Bold" panose="020F0704030504030204" pitchFamily="34" charset="0"/>
              </a:rPr>
              <a:t>additives</a:t>
            </a:r>
          </a:p>
          <a:p>
            <a:pPr marL="285750" indent="-285750" algn="l">
              <a:buFont typeface="Wingdings" panose="05000000000000000000" pitchFamily="2" charset="2"/>
              <a:buChar char="ü"/>
            </a:pPr>
            <a:endParaRPr lang="en-GB" sz="1800" i="1" dirty="0">
              <a:solidFill>
                <a:srgbClr val="00FFFF"/>
              </a:solidFill>
              <a:latin typeface="Arial Rounded MT Bold" panose="020F0704030504030204" pitchFamily="34" charset="0"/>
            </a:endParaRPr>
          </a:p>
          <a:p>
            <a:pPr marL="285750" indent="-285750" algn="l">
              <a:buFont typeface="Wingdings" panose="05000000000000000000" pitchFamily="2" charset="2"/>
              <a:buChar char="ü"/>
            </a:pPr>
            <a:r>
              <a:rPr lang="en-GB" sz="1800" i="1" dirty="0">
                <a:solidFill>
                  <a:srgbClr val="00FFFF"/>
                </a:solidFill>
                <a:latin typeface="Arial Rounded MT Bold" panose="020F0704030504030204" pitchFamily="34" charset="0"/>
              </a:rPr>
              <a:t>Excellent mechanical properties in proportion to </a:t>
            </a:r>
            <a:r>
              <a:rPr lang="en-GB" sz="1800" i="1" dirty="0" smtClean="0">
                <a:solidFill>
                  <a:srgbClr val="00FFFF"/>
                </a:solidFill>
                <a:latin typeface="Arial Rounded MT Bold" panose="020F0704030504030204" pitchFamily="34" charset="0"/>
              </a:rPr>
              <a:t>weight</a:t>
            </a:r>
          </a:p>
          <a:p>
            <a:pPr marL="285750" indent="-285750" algn="l">
              <a:buFont typeface="Wingdings" panose="05000000000000000000" pitchFamily="2" charset="2"/>
              <a:buChar char="ü"/>
            </a:pPr>
            <a:endParaRPr lang="en-GB" sz="1800" i="1" dirty="0">
              <a:solidFill>
                <a:srgbClr val="00FFFF"/>
              </a:solidFill>
              <a:latin typeface="Arial Rounded MT Bold" panose="020F0704030504030204" pitchFamily="34" charset="0"/>
            </a:endParaRPr>
          </a:p>
          <a:p>
            <a:pPr marL="285750" indent="-285750" algn="l">
              <a:buFont typeface="Wingdings" panose="05000000000000000000" pitchFamily="2" charset="2"/>
              <a:buChar char="ü"/>
            </a:pPr>
            <a:r>
              <a:rPr lang="en-GB" sz="1800" i="1" dirty="0" smtClean="0">
                <a:solidFill>
                  <a:srgbClr val="00FFFF"/>
                </a:solidFill>
                <a:latin typeface="Arial Rounded MT Bold" panose="020F0704030504030204" pitchFamily="34" charset="0"/>
              </a:rPr>
              <a:t>The </a:t>
            </a:r>
            <a:r>
              <a:rPr lang="en-GB" sz="1800" i="1" dirty="0">
                <a:solidFill>
                  <a:srgbClr val="00FFFF"/>
                </a:solidFill>
                <a:latin typeface="Arial Rounded MT Bold" panose="020F0704030504030204" pitchFamily="34" charset="0"/>
              </a:rPr>
              <a:t>thermal insulating efficiency of fibre-based insulation is known to increase as the fibre size is </a:t>
            </a:r>
            <a:r>
              <a:rPr lang="en-GB" sz="1800" i="1" dirty="0" smtClean="0">
                <a:solidFill>
                  <a:srgbClr val="00FFFF"/>
                </a:solidFill>
                <a:latin typeface="Arial Rounded MT Bold" panose="020F0704030504030204" pitchFamily="34" charset="0"/>
              </a:rPr>
              <a:t>reduced!</a:t>
            </a:r>
            <a:endParaRPr lang="en-GB" sz="1800" i="1" dirty="0">
              <a:solidFill>
                <a:srgbClr val="00FFFF"/>
              </a:solidFill>
              <a:latin typeface="Arial Rounded MT Bold" panose="020F0704030504030204" pitchFamily="34" charset="0"/>
            </a:endParaRPr>
          </a:p>
        </p:txBody>
      </p:sp>
      <p:sp>
        <p:nvSpPr>
          <p:cNvPr id="12" name="Rectangle 11"/>
          <p:cNvSpPr/>
          <p:nvPr/>
        </p:nvSpPr>
        <p:spPr>
          <a:xfrm>
            <a:off x="180000" y="1080000"/>
            <a:ext cx="6408000" cy="504000"/>
          </a:xfrm>
          <a:prstGeom prst="rect">
            <a:avLst/>
          </a:prstGeom>
        </p:spPr>
        <p:txBody>
          <a:bodyPr wrap="square" lIns="72000" tIns="72000" rIns="72000" bIns="72000" anchor="ctr" anchorCtr="0">
            <a:spAutoFit/>
          </a:bodyPr>
          <a:lstStyle/>
          <a:p>
            <a:pPr algn="l"/>
            <a:r>
              <a:rPr lang="en-GB" sz="2400" i="1" dirty="0">
                <a:solidFill>
                  <a:srgbClr val="00FFFF"/>
                </a:solidFill>
                <a:latin typeface="Arial Rounded MT Bold" panose="020F0704030504030204" pitchFamily="34" charset="0"/>
              </a:rPr>
              <a:t>Properties of Nonwoven from </a:t>
            </a:r>
            <a:r>
              <a:rPr lang="en-GB" sz="2400" i="1" dirty="0" smtClean="0">
                <a:solidFill>
                  <a:srgbClr val="00FFFF"/>
                </a:solidFill>
                <a:latin typeface="Arial Rounded MT Bold" panose="020F0704030504030204" pitchFamily="34" charset="0"/>
              </a:rPr>
              <a:t>Nanofibres</a:t>
            </a:r>
            <a:r>
              <a:rPr lang="en-GB" sz="2400" i="1" dirty="0">
                <a:solidFill>
                  <a:srgbClr val="00FFFF"/>
                </a:solidFill>
                <a:latin typeface="Arial Rounded MT Bold" panose="020F0704030504030204" pitchFamily="34" charset="0"/>
              </a:rPr>
              <a:t>:</a:t>
            </a:r>
          </a:p>
        </p:txBody>
      </p:sp>
      <p:grpSp>
        <p:nvGrpSpPr>
          <p:cNvPr id="11" name="Group 10"/>
          <p:cNvGrpSpPr>
            <a:grpSpLocks noChangeAspect="1"/>
          </p:cNvGrpSpPr>
          <p:nvPr/>
        </p:nvGrpSpPr>
        <p:grpSpPr bwMode="auto">
          <a:xfrm>
            <a:off x="144000" y="144000"/>
            <a:ext cx="1440001" cy="720000"/>
            <a:chOff x="972000" y="1008000"/>
            <a:chExt cx="2016000" cy="1008000"/>
          </a:xfrm>
        </p:grpSpPr>
        <p:pic>
          <p:nvPicPr>
            <p:cNvPr id="13"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5"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High Performance Nanofibre</a:t>
            </a:r>
            <a:endParaRPr lang="en-GB" altLang="en-US" sz="2400" i="1" dirty="0">
              <a:solidFill>
                <a:schemeClr val="bg1"/>
              </a:solidFill>
              <a:latin typeface="Arial Rounded MT Bold" panose="020F0704030504030204" pitchFamily="34" charset="0"/>
            </a:endParaRPr>
          </a:p>
        </p:txBody>
      </p:sp>
      <p:grpSp>
        <p:nvGrpSpPr>
          <p:cNvPr id="16" name="Group 15"/>
          <p:cNvGrpSpPr>
            <a:grpSpLocks noChangeAspect="1"/>
          </p:cNvGrpSpPr>
          <p:nvPr/>
        </p:nvGrpSpPr>
        <p:grpSpPr bwMode="auto">
          <a:xfrm>
            <a:off x="7524000" y="5976000"/>
            <a:ext cx="1440001" cy="720000"/>
            <a:chOff x="972000" y="1008000"/>
            <a:chExt cx="2016000" cy="1008000"/>
          </a:xfrm>
        </p:grpSpPr>
        <p:pic>
          <p:nvPicPr>
            <p:cNvPr id="17"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9"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Insulation</a:t>
            </a:r>
            <a:endParaRPr lang="en-GB" altLang="en-US" sz="2400" i="1" dirty="0">
              <a:solidFill>
                <a:schemeClr val="bg1"/>
              </a:solidFill>
              <a:latin typeface="Arial Rounded MT Bold" panose="020F0704030504030204" pitchFamily="34" charset="0"/>
            </a:endParaRP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000" y="1800000"/>
            <a:ext cx="2880000" cy="24864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22" name="TextBox 21"/>
          <p:cNvSpPr txBox="1"/>
          <p:nvPr/>
        </p:nvSpPr>
        <p:spPr>
          <a:xfrm rot="16200000">
            <a:off x="5832000" y="2844000"/>
            <a:ext cx="1944000" cy="432000"/>
          </a:xfrm>
          <a:prstGeom prst="rect">
            <a:avLst/>
          </a:prstGeom>
          <a:noFill/>
        </p:spPr>
        <p:txBody>
          <a:bodyPr wrap="none" lIns="72000" tIns="72000" rIns="72000" bIns="72000" rtlCol="0" anchor="ctr" anchorCtr="1">
            <a:spAutoFit/>
          </a:bodyPr>
          <a:lstStyle/>
          <a:p>
            <a:r>
              <a:rPr lang="en-GB" sz="2400" i="1" dirty="0" smtClean="0">
                <a:solidFill>
                  <a:schemeClr val="bg1"/>
                </a:solidFill>
                <a:latin typeface="Arial Rounded MT Bold" panose="020F0704030504030204" pitchFamily="34" charset="0"/>
              </a:rPr>
              <a:t>Human Hair</a:t>
            </a:r>
            <a:endParaRPr lang="en-GB" sz="2400" i="1" dirty="0">
              <a:solidFill>
                <a:schemeClr val="bg1"/>
              </a:solidFill>
              <a:latin typeface="Arial Rounded MT Bold" panose="020F0704030504030204" pitchFamily="34" charset="0"/>
            </a:endParaRPr>
          </a:p>
        </p:txBody>
      </p:sp>
      <p:sp>
        <p:nvSpPr>
          <p:cNvPr id="26" name="TextBox 25"/>
          <p:cNvSpPr txBox="1"/>
          <p:nvPr/>
        </p:nvSpPr>
        <p:spPr>
          <a:xfrm>
            <a:off x="7524000" y="3600000"/>
            <a:ext cx="1368000" cy="432000"/>
          </a:xfrm>
          <a:prstGeom prst="rect">
            <a:avLst/>
          </a:prstGeom>
          <a:noFill/>
        </p:spPr>
        <p:txBody>
          <a:bodyPr wrap="none" lIns="72000" tIns="72000" rIns="72000" bIns="72000" rtlCol="0" anchor="ctr" anchorCtr="1">
            <a:spAutoFit/>
          </a:bodyPr>
          <a:lstStyle/>
          <a:p>
            <a:r>
              <a:rPr lang="en-GB" sz="2000" i="1" dirty="0" smtClean="0">
                <a:solidFill>
                  <a:schemeClr val="bg1"/>
                </a:solidFill>
                <a:latin typeface="Arial Rounded MT Bold" panose="020F0704030504030204" pitchFamily="34" charset="0"/>
              </a:rPr>
              <a:t>Nanofibre</a:t>
            </a:r>
            <a:endParaRPr lang="en-GB" sz="2000" i="1" dirty="0">
              <a:solidFill>
                <a:schemeClr val="bg1"/>
              </a:solidFill>
              <a:latin typeface="Arial Rounded MT Bold" panose="020F0704030504030204" pitchFamily="34" charset="0"/>
            </a:endParaRPr>
          </a:p>
        </p:txBody>
      </p:sp>
      <p:sp>
        <p:nvSpPr>
          <p:cNvPr id="24" name="TextBox 23"/>
          <p:cNvSpPr txBox="1"/>
          <p:nvPr/>
        </p:nvSpPr>
        <p:spPr>
          <a:xfrm>
            <a:off x="8065820" y="2897575"/>
            <a:ext cx="680361" cy="360850"/>
          </a:xfrm>
          <a:prstGeom prst="rect">
            <a:avLst/>
          </a:prstGeom>
          <a:noFill/>
        </p:spPr>
        <p:txBody>
          <a:bodyPr wrap="none" lIns="72000" tIns="72000" rIns="72000" bIns="72000" rtlCol="0" anchor="ctr" anchorCtr="1">
            <a:spAutoFit/>
          </a:bodyPr>
          <a:lstStyle/>
          <a:p>
            <a:r>
              <a:rPr lang="en-GB" sz="1400" i="1" dirty="0" smtClean="0">
                <a:solidFill>
                  <a:srgbClr val="00FFFF"/>
                </a:solidFill>
                <a:latin typeface="Arial Rounded MT Bold" panose="020F0704030504030204" pitchFamily="34" charset="0"/>
              </a:rPr>
              <a:t>Pollen</a:t>
            </a:r>
            <a:endParaRPr lang="en-GB" sz="1400" i="1" dirty="0">
              <a:solidFill>
                <a:srgbClr val="00FFFF"/>
              </a:solidFill>
              <a:latin typeface="Arial Rounded MT Bold" panose="020F0704030504030204" pitchFamily="34" charset="0"/>
            </a:endParaRPr>
          </a:p>
        </p:txBody>
      </p:sp>
      <p:sp>
        <p:nvSpPr>
          <p:cNvPr id="29" name="Rectangle 28"/>
          <p:cNvSpPr/>
          <p:nvPr/>
        </p:nvSpPr>
        <p:spPr>
          <a:xfrm>
            <a:off x="180000" y="6480000"/>
            <a:ext cx="2448000" cy="288000"/>
          </a:xfrm>
          <a:prstGeom prst="rect">
            <a:avLst/>
          </a:prstGeom>
        </p:spPr>
        <p:txBody>
          <a:bodyPr wrap="square" lIns="72000" tIns="72000" rIns="72000" bIns="72000" anchor="ctr" anchorCtr="1">
            <a:spAutoFit/>
          </a:bodyPr>
          <a:lstStyle/>
          <a:p>
            <a:pPr algn="l"/>
            <a:r>
              <a:rPr lang="en-GB" sz="1200" dirty="0" smtClean="0">
                <a:solidFill>
                  <a:schemeClr val="bg1"/>
                </a:solidFill>
                <a:latin typeface="Arial Rounded MT Bold" panose="020F0704030504030204" pitchFamily="34" charset="0"/>
              </a:rPr>
              <a:t>Copyright www.elmarco.com</a:t>
            </a:r>
          </a:p>
        </p:txBody>
      </p:sp>
    </p:spTree>
    <p:extLst>
      <p:ext uri="{BB962C8B-B14F-4D97-AF65-F5344CB8AC3E}">
        <p14:creationId xmlns:p14="http://schemas.microsoft.com/office/powerpoint/2010/main" val="27177349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2500"/>
                            </p:stCondLst>
                            <p:childTnLst>
                              <p:par>
                                <p:cTn id="23" presetID="22" presetClass="entr" presetSubtype="8" fill="hold" grpId="0" nodeType="afterEffect">
                                  <p:stCondLst>
                                    <p:cond delay="500"/>
                                  </p:stCondLst>
                                  <p:iterate type="wd">
                                    <p:tmPct val="2000"/>
                                  </p:iterate>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childTnLst>
                          </p:cTn>
                        </p:par>
                        <p:par>
                          <p:cTn id="26" fill="hold">
                            <p:stCondLst>
                              <p:cond delay="4940"/>
                            </p:stCondLst>
                            <p:childTnLst>
                              <p:par>
                                <p:cTn id="27" presetID="22" presetClass="entr" presetSubtype="8" fill="hold" nodeType="afterEffect">
                                  <p:stCondLst>
                                    <p:cond delay="500"/>
                                  </p:stCondLst>
                                  <p:childTnLst>
                                    <p:set>
                                      <p:cBhvr>
                                        <p:cTn id="28" dur="1" fill="hold">
                                          <p:stCondLst>
                                            <p:cond delay="0"/>
                                          </p:stCondLst>
                                        </p:cTn>
                                        <p:tgtEl>
                                          <p:spTgt spid="35843"/>
                                        </p:tgtEl>
                                        <p:attrNameLst>
                                          <p:attrName>style.visibility</p:attrName>
                                        </p:attrNameLst>
                                      </p:cBhvr>
                                      <p:to>
                                        <p:strVal val="visible"/>
                                      </p:to>
                                    </p:set>
                                    <p:animEffect transition="in" filter="wipe(left)">
                                      <p:cBhvr>
                                        <p:cTn id="29" dur="1000"/>
                                        <p:tgtEl>
                                          <p:spTgt spid="35843"/>
                                        </p:tgtEl>
                                      </p:cBhvr>
                                    </p:animEffect>
                                  </p:childTnLst>
                                </p:cTn>
                              </p:par>
                            </p:childTnLst>
                          </p:cTn>
                        </p:par>
                        <p:par>
                          <p:cTn id="30" fill="hold">
                            <p:stCondLst>
                              <p:cond delay="6440"/>
                            </p:stCondLst>
                            <p:childTnLst>
                              <p:par>
                                <p:cTn id="31" presetID="22" presetClass="entr" presetSubtype="4" fill="hold" grpId="0" nodeType="afterEffect">
                                  <p:stCondLst>
                                    <p:cond delay="50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par>
                          <p:cTn id="34" fill="hold">
                            <p:stCondLst>
                              <p:cond delay="7440"/>
                            </p:stCondLst>
                            <p:childTnLst>
                              <p:par>
                                <p:cTn id="35" presetID="22" presetClass="entr" presetSubtype="8" fill="hold" grpId="0" nodeType="afterEffect">
                                  <p:stCondLst>
                                    <p:cond delay="50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par>
                          <p:cTn id="38" fill="hold">
                            <p:stCondLst>
                              <p:cond delay="8440"/>
                            </p:stCondLst>
                            <p:childTnLst>
                              <p:par>
                                <p:cTn id="39" presetID="22" presetClass="entr" presetSubtype="8" fill="hold" grpId="0" nodeType="afterEffect">
                                  <p:stCondLst>
                                    <p:cond delay="50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par>
                          <p:cTn id="42" fill="hold">
                            <p:stCondLst>
                              <p:cond delay="9440"/>
                            </p:stCondLst>
                            <p:childTnLst>
                              <p:par>
                                <p:cTn id="43" presetID="22" presetClass="entr" presetSubtype="8" fill="hold" grpId="0" nodeType="afterEffect">
                                  <p:stCondLst>
                                    <p:cond delay="50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5" grpId="0"/>
      <p:bldP spid="19" grpId="0"/>
      <p:bldP spid="22" grpId="0"/>
      <p:bldP spid="26" grpId="0"/>
      <p:bldP spid="24"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0000" y="1620000"/>
            <a:ext cx="3960000" cy="4524315"/>
          </a:xfrm>
          <a:prstGeom prst="rect">
            <a:avLst/>
          </a:prstGeom>
        </p:spPr>
        <p:txBody>
          <a:bodyPr wrap="square">
            <a:spAutoFit/>
          </a:bodyPr>
          <a:lstStyle/>
          <a:p>
            <a:pPr algn="l">
              <a:spcBef>
                <a:spcPts val="0"/>
              </a:spcBef>
              <a:spcAft>
                <a:spcPts val="0"/>
              </a:spcAft>
              <a:buFont typeface="Wingdings" panose="05000000000000000000" pitchFamily="2" charset="2"/>
              <a:buChar char="ü"/>
            </a:pPr>
            <a:r>
              <a:rPr lang="en-GB" sz="2000" i="1" dirty="0" smtClean="0">
                <a:solidFill>
                  <a:srgbClr val="00FFFF"/>
                </a:solidFill>
                <a:latin typeface="Arial Rounded MT Bold" panose="020F0704030504030204" pitchFamily="34" charset="0"/>
              </a:rPr>
              <a:t>Air filtration</a:t>
            </a:r>
          </a:p>
          <a:p>
            <a:pPr algn="l">
              <a:spcBef>
                <a:spcPts val="0"/>
              </a:spcBef>
              <a:spcAft>
                <a:spcPts val="0"/>
              </a:spcAft>
              <a:buFont typeface="Wingdings" panose="05000000000000000000" pitchFamily="2" charset="2"/>
              <a:buChar char="ü"/>
            </a:pPr>
            <a:endParaRPr lang="en-GB" sz="1800" i="1" dirty="0">
              <a:solidFill>
                <a:srgbClr val="00FFFF"/>
              </a:solidFill>
              <a:latin typeface="Arial Rounded MT Bold" panose="020F0704030504030204" pitchFamily="34" charset="0"/>
            </a:endParaRPr>
          </a:p>
          <a:p>
            <a:pPr marL="0" lvl="1" algn="l">
              <a:spcBef>
                <a:spcPts val="0"/>
              </a:spcBef>
              <a:spcAft>
                <a:spcPts val="0"/>
              </a:spcAft>
              <a:buFont typeface="Wingdings" panose="05000000000000000000" pitchFamily="2" charset="2"/>
              <a:buChar char="ü"/>
            </a:pPr>
            <a:r>
              <a:rPr lang="en-GB" sz="2000" i="1" dirty="0" smtClean="0">
                <a:solidFill>
                  <a:srgbClr val="00FFFF"/>
                </a:solidFill>
                <a:latin typeface="Arial Rounded MT Bold" panose="020F0704030504030204" pitchFamily="34" charset="0"/>
              </a:rPr>
              <a:t>Depth air filtration</a:t>
            </a:r>
          </a:p>
          <a:p>
            <a:pPr algn="l">
              <a:spcBef>
                <a:spcPts val="0"/>
              </a:spcBef>
              <a:spcAft>
                <a:spcPts val="0"/>
              </a:spcAft>
              <a:buFont typeface="Wingdings" panose="05000000000000000000" pitchFamily="2" charset="2"/>
              <a:buChar char="ü"/>
            </a:pPr>
            <a:endParaRPr lang="en-GB" sz="1800" i="1" dirty="0">
              <a:solidFill>
                <a:srgbClr val="00FFFF"/>
              </a:solidFill>
              <a:latin typeface="Arial Rounded MT Bold" panose="020F0704030504030204" pitchFamily="34" charset="0"/>
            </a:endParaRPr>
          </a:p>
          <a:p>
            <a:pPr marL="0" lvl="2" algn="l">
              <a:spcBef>
                <a:spcPts val="0"/>
              </a:spcBef>
              <a:spcAft>
                <a:spcPts val="0"/>
              </a:spcAft>
              <a:buFont typeface="Wingdings" panose="05000000000000000000" pitchFamily="2" charset="2"/>
              <a:buChar char="ü"/>
            </a:pPr>
            <a:r>
              <a:rPr lang="en-GB" sz="2000" i="1" dirty="0" smtClean="0">
                <a:solidFill>
                  <a:srgbClr val="00FFFF"/>
                </a:solidFill>
                <a:latin typeface="Arial Rounded MT Bold" panose="020F0704030504030204" pitchFamily="34" charset="0"/>
              </a:rPr>
              <a:t>HVAC reference filter</a:t>
            </a:r>
          </a:p>
          <a:p>
            <a:pPr algn="l">
              <a:spcBef>
                <a:spcPts val="0"/>
              </a:spcBef>
              <a:spcAft>
                <a:spcPts val="0"/>
              </a:spcAft>
              <a:buFont typeface="Wingdings" panose="05000000000000000000" pitchFamily="2" charset="2"/>
              <a:buChar char="ü"/>
            </a:pPr>
            <a:endParaRPr lang="en-GB" sz="1800" i="1" dirty="0">
              <a:solidFill>
                <a:srgbClr val="00FFFF"/>
              </a:solidFill>
              <a:latin typeface="Arial Rounded MT Bold" panose="020F0704030504030204" pitchFamily="34" charset="0"/>
            </a:endParaRPr>
          </a:p>
          <a:p>
            <a:pPr marL="0" lvl="3" algn="l">
              <a:spcBef>
                <a:spcPts val="0"/>
              </a:spcBef>
              <a:spcAft>
                <a:spcPts val="0"/>
              </a:spcAft>
              <a:buFont typeface="Wingdings" panose="05000000000000000000" pitchFamily="2" charset="2"/>
              <a:buChar char="ü"/>
            </a:pPr>
            <a:r>
              <a:rPr lang="en-GB" sz="2000" i="1" dirty="0" smtClean="0">
                <a:solidFill>
                  <a:srgbClr val="00FFFF"/>
                </a:solidFill>
                <a:latin typeface="Arial Rounded MT Bold" panose="020F0704030504030204" pitchFamily="34" charset="0"/>
              </a:rPr>
              <a:t>Liquid filtration</a:t>
            </a:r>
          </a:p>
          <a:p>
            <a:pPr algn="l">
              <a:spcBef>
                <a:spcPts val="0"/>
              </a:spcBef>
              <a:spcAft>
                <a:spcPts val="0"/>
              </a:spcAft>
              <a:buFont typeface="Wingdings" panose="05000000000000000000" pitchFamily="2" charset="2"/>
              <a:buChar char="ü"/>
            </a:pPr>
            <a:endParaRPr lang="en-GB" sz="1800" i="1" dirty="0">
              <a:solidFill>
                <a:srgbClr val="00FFFF"/>
              </a:solidFill>
              <a:latin typeface="Arial Rounded MT Bold" panose="020F0704030504030204" pitchFamily="34" charset="0"/>
            </a:endParaRPr>
          </a:p>
          <a:p>
            <a:pPr marL="0" lvl="4" algn="l">
              <a:spcBef>
                <a:spcPts val="0"/>
              </a:spcBef>
              <a:spcAft>
                <a:spcPts val="0"/>
              </a:spcAft>
              <a:buFont typeface="Wingdings" panose="05000000000000000000" pitchFamily="2" charset="2"/>
              <a:buChar char="ü"/>
            </a:pPr>
            <a:r>
              <a:rPr lang="en-GB" sz="2000" i="1" dirty="0" smtClean="0">
                <a:solidFill>
                  <a:srgbClr val="00FFFF"/>
                </a:solidFill>
                <a:latin typeface="Arial Rounded MT Bold" panose="020F0704030504030204" pitchFamily="34" charset="0"/>
              </a:rPr>
              <a:t>Performance apparel</a:t>
            </a:r>
          </a:p>
          <a:p>
            <a:pPr algn="l">
              <a:spcBef>
                <a:spcPts val="0"/>
              </a:spcBef>
              <a:spcAft>
                <a:spcPts val="0"/>
              </a:spcAft>
              <a:buFont typeface="Wingdings" panose="05000000000000000000" pitchFamily="2" charset="2"/>
              <a:buChar char="ü"/>
            </a:pPr>
            <a:endParaRPr lang="en-GB" sz="1800" i="1" dirty="0">
              <a:solidFill>
                <a:srgbClr val="00FFFF"/>
              </a:solidFill>
              <a:latin typeface="Arial Rounded MT Bold" panose="020F0704030504030204" pitchFamily="34" charset="0"/>
            </a:endParaRPr>
          </a:p>
          <a:p>
            <a:pPr marL="0" lvl="5">
              <a:buFont typeface="Wingdings" panose="05000000000000000000" pitchFamily="2" charset="2"/>
              <a:buChar char="ü"/>
            </a:pPr>
            <a:r>
              <a:rPr lang="en-GB" sz="2000" i="1" dirty="0" smtClean="0">
                <a:solidFill>
                  <a:srgbClr val="00FFFF"/>
                </a:solidFill>
                <a:latin typeface="Arial Rounded MT Bold" panose="020F0704030504030204" pitchFamily="34" charset="0"/>
              </a:rPr>
              <a:t>Acoustic</a:t>
            </a:r>
          </a:p>
          <a:p>
            <a:pPr algn="l">
              <a:spcBef>
                <a:spcPts val="0"/>
              </a:spcBef>
              <a:spcAft>
                <a:spcPts val="0"/>
              </a:spcAft>
              <a:buFont typeface="Wingdings" panose="05000000000000000000" pitchFamily="2" charset="2"/>
              <a:buChar char="ü"/>
            </a:pPr>
            <a:endParaRPr lang="en-GB" sz="1800" i="1" dirty="0">
              <a:solidFill>
                <a:srgbClr val="00FFFF"/>
              </a:solidFill>
              <a:latin typeface="Arial Rounded MT Bold" panose="020F0704030504030204" pitchFamily="34" charset="0"/>
            </a:endParaRPr>
          </a:p>
          <a:p>
            <a:pPr marL="0" lvl="6">
              <a:buFont typeface="Wingdings" panose="05000000000000000000" pitchFamily="2" charset="2"/>
              <a:buChar char="ü"/>
            </a:pPr>
            <a:r>
              <a:rPr lang="en-GB" sz="2000" i="1" dirty="0" smtClean="0">
                <a:solidFill>
                  <a:srgbClr val="00FFFF"/>
                </a:solidFill>
                <a:latin typeface="Arial Rounded MT Bold" panose="020F0704030504030204" pitchFamily="34" charset="0"/>
              </a:rPr>
              <a:t>Medicine</a:t>
            </a:r>
          </a:p>
          <a:p>
            <a:pPr algn="l">
              <a:spcBef>
                <a:spcPts val="0"/>
              </a:spcBef>
              <a:spcAft>
                <a:spcPts val="0"/>
              </a:spcAft>
              <a:buFont typeface="Wingdings" panose="05000000000000000000" pitchFamily="2" charset="2"/>
              <a:buChar char="ü"/>
            </a:pPr>
            <a:endParaRPr lang="en-GB" sz="1800" i="1" dirty="0">
              <a:solidFill>
                <a:srgbClr val="00FFFF"/>
              </a:solidFill>
              <a:latin typeface="Arial Rounded MT Bold" panose="020F0704030504030204" pitchFamily="34" charset="0"/>
            </a:endParaRPr>
          </a:p>
          <a:p>
            <a:pPr marL="0" lvl="3" algn="l">
              <a:spcBef>
                <a:spcPts val="0"/>
              </a:spcBef>
              <a:spcAft>
                <a:spcPts val="0"/>
              </a:spcAft>
              <a:buFont typeface="Wingdings" panose="05000000000000000000" pitchFamily="2" charset="2"/>
              <a:buChar char="ü"/>
            </a:pPr>
            <a:r>
              <a:rPr lang="en-GB" sz="2000" i="1" dirty="0" smtClean="0">
                <a:solidFill>
                  <a:srgbClr val="00FFFF"/>
                </a:solidFill>
                <a:latin typeface="Arial Rounded MT Bold" panose="020F0704030504030204" pitchFamily="34" charset="0"/>
              </a:rPr>
              <a:t>Battery separators</a:t>
            </a:r>
            <a:endParaRPr lang="en-GB" sz="2000" i="1" dirty="0">
              <a:solidFill>
                <a:srgbClr val="00FFFF"/>
              </a:solidFill>
              <a:latin typeface="Arial Rounded MT Bold" panose="020F0704030504030204" pitchFamily="34" charset="0"/>
            </a:endParaRPr>
          </a:p>
        </p:txBody>
      </p:sp>
      <p:grpSp>
        <p:nvGrpSpPr>
          <p:cNvPr id="19" name="Group 18"/>
          <p:cNvGrpSpPr>
            <a:grpSpLocks noChangeAspect="1"/>
          </p:cNvGrpSpPr>
          <p:nvPr/>
        </p:nvGrpSpPr>
        <p:grpSpPr bwMode="auto">
          <a:xfrm>
            <a:off x="144000" y="144000"/>
            <a:ext cx="1440001" cy="720000"/>
            <a:chOff x="972000" y="1008000"/>
            <a:chExt cx="2016000" cy="1008000"/>
          </a:xfrm>
        </p:grpSpPr>
        <p:pic>
          <p:nvPicPr>
            <p:cNvPr id="2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2"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High Performance Nanofibre</a:t>
            </a:r>
            <a:endParaRPr lang="en-GB" altLang="en-US" sz="2400" i="1" dirty="0">
              <a:solidFill>
                <a:schemeClr val="bg1"/>
              </a:solidFill>
              <a:latin typeface="Arial Rounded MT Bold" panose="020F0704030504030204" pitchFamily="34" charset="0"/>
            </a:endParaRPr>
          </a:p>
        </p:txBody>
      </p:sp>
      <p:grpSp>
        <p:nvGrpSpPr>
          <p:cNvPr id="23" name="Group 22"/>
          <p:cNvGrpSpPr>
            <a:grpSpLocks noChangeAspect="1"/>
          </p:cNvGrpSpPr>
          <p:nvPr/>
        </p:nvGrpSpPr>
        <p:grpSpPr bwMode="auto">
          <a:xfrm>
            <a:off x="7524000" y="5976000"/>
            <a:ext cx="1440001" cy="720000"/>
            <a:chOff x="972000" y="1008000"/>
            <a:chExt cx="2016000" cy="1008000"/>
          </a:xfrm>
        </p:grpSpPr>
        <p:pic>
          <p:nvPicPr>
            <p:cNvPr id="2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6"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Insulation</a:t>
            </a:r>
            <a:endParaRPr lang="en-GB" altLang="en-US" sz="2400" i="1" dirty="0">
              <a:solidFill>
                <a:schemeClr val="bg1"/>
              </a:solidFill>
              <a:latin typeface="Arial Rounded MT Bold" panose="020F0704030504030204" pitchFamily="34" charset="0"/>
            </a:endParaRPr>
          </a:p>
        </p:txBody>
      </p:sp>
      <p:sp>
        <p:nvSpPr>
          <p:cNvPr id="27" name="Rectangle 26"/>
          <p:cNvSpPr/>
          <p:nvPr/>
        </p:nvSpPr>
        <p:spPr>
          <a:xfrm>
            <a:off x="180000" y="6480000"/>
            <a:ext cx="2448000" cy="288000"/>
          </a:xfrm>
          <a:prstGeom prst="rect">
            <a:avLst/>
          </a:prstGeom>
        </p:spPr>
        <p:txBody>
          <a:bodyPr wrap="square" lIns="72000" tIns="72000" rIns="72000" bIns="72000" anchor="ctr" anchorCtr="1">
            <a:spAutoFit/>
          </a:bodyPr>
          <a:lstStyle/>
          <a:p>
            <a:pPr algn="l"/>
            <a:r>
              <a:rPr lang="en-GB" sz="1200" dirty="0" smtClean="0">
                <a:solidFill>
                  <a:schemeClr val="bg1"/>
                </a:solidFill>
                <a:latin typeface="Arial Rounded MT Bold" panose="020F0704030504030204" pitchFamily="34" charset="0"/>
              </a:rPr>
              <a:t>Copyright www.elmarco.com</a:t>
            </a:r>
          </a:p>
        </p:txBody>
      </p:sp>
      <p:sp>
        <p:nvSpPr>
          <p:cNvPr id="3" name="TextBox 2"/>
          <p:cNvSpPr txBox="1"/>
          <p:nvPr/>
        </p:nvSpPr>
        <p:spPr>
          <a:xfrm>
            <a:off x="180000" y="1080000"/>
            <a:ext cx="2880000" cy="504000"/>
          </a:xfrm>
          <a:prstGeom prst="rect">
            <a:avLst/>
          </a:prstGeom>
          <a:noFill/>
        </p:spPr>
        <p:txBody>
          <a:bodyPr wrap="none" lIns="72000" tIns="72000" rIns="72000" bIns="72000" rtlCol="0" anchor="ctr" anchorCtr="0">
            <a:spAutoFit/>
          </a:bodyPr>
          <a:lstStyle/>
          <a:p>
            <a:r>
              <a:rPr lang="en-GB" sz="2400" i="1" dirty="0" smtClean="0">
                <a:solidFill>
                  <a:srgbClr val="00FFFF"/>
                </a:solidFill>
                <a:latin typeface="Arial Rounded MT Bold" panose="020F0704030504030204" pitchFamily="34" charset="0"/>
              </a:rPr>
              <a:t>Main Applications:</a:t>
            </a:r>
            <a:endParaRPr lang="en-GB" sz="2400" i="1" dirty="0">
              <a:solidFill>
                <a:srgbClr val="00FFFF"/>
              </a:solidFill>
              <a:latin typeface="Arial Rounded MT Bold" panose="020F0704030504030204" pitchFamily="34" charset="0"/>
            </a:endParaRPr>
          </a:p>
        </p:txBody>
      </p:sp>
      <p:pic>
        <p:nvPicPr>
          <p:cNvPr id="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000" y="1620000"/>
            <a:ext cx="4294986" cy="37080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29" name="TextBox 28"/>
          <p:cNvSpPr txBox="1"/>
          <p:nvPr/>
        </p:nvSpPr>
        <p:spPr>
          <a:xfrm rot="16200000">
            <a:off x="4090423" y="3155076"/>
            <a:ext cx="2511440" cy="637849"/>
          </a:xfrm>
          <a:prstGeom prst="rect">
            <a:avLst/>
          </a:prstGeom>
          <a:noFill/>
        </p:spPr>
        <p:txBody>
          <a:bodyPr wrap="none" lIns="72000" tIns="72000" rIns="72000" bIns="72000" rtlCol="0" anchor="ctr" anchorCtr="1">
            <a:spAutoFit/>
          </a:bodyPr>
          <a:lstStyle/>
          <a:p>
            <a:r>
              <a:rPr lang="en-GB" sz="3200" i="1" dirty="0" smtClean="0">
                <a:solidFill>
                  <a:schemeClr val="bg1"/>
                </a:solidFill>
                <a:latin typeface="Arial Rounded MT Bold" panose="020F0704030504030204" pitchFamily="34" charset="0"/>
              </a:rPr>
              <a:t>Human Hair</a:t>
            </a:r>
            <a:endParaRPr lang="en-GB" sz="3200" i="1" dirty="0">
              <a:solidFill>
                <a:schemeClr val="bg1"/>
              </a:solidFill>
              <a:latin typeface="Arial Rounded MT Bold" panose="020F0704030504030204" pitchFamily="34" charset="0"/>
            </a:endParaRPr>
          </a:p>
        </p:txBody>
      </p:sp>
      <p:sp>
        <p:nvSpPr>
          <p:cNvPr id="30" name="TextBox 29"/>
          <p:cNvSpPr txBox="1"/>
          <p:nvPr/>
        </p:nvSpPr>
        <p:spPr>
          <a:xfrm>
            <a:off x="6433802" y="4537504"/>
            <a:ext cx="1872097" cy="576293"/>
          </a:xfrm>
          <a:prstGeom prst="rect">
            <a:avLst/>
          </a:prstGeom>
          <a:noFill/>
        </p:spPr>
        <p:txBody>
          <a:bodyPr wrap="none" lIns="72000" tIns="72000" rIns="72000" bIns="72000" rtlCol="0" anchor="ctr" anchorCtr="1">
            <a:spAutoFit/>
          </a:bodyPr>
          <a:lstStyle/>
          <a:p>
            <a:r>
              <a:rPr lang="en-GB" sz="2800" i="1" dirty="0" smtClean="0">
                <a:solidFill>
                  <a:schemeClr val="bg1"/>
                </a:solidFill>
                <a:latin typeface="Arial Rounded MT Bold" panose="020F0704030504030204" pitchFamily="34" charset="0"/>
              </a:rPr>
              <a:t>Nanofibre</a:t>
            </a:r>
            <a:endParaRPr lang="en-GB" sz="2800" i="1" dirty="0">
              <a:solidFill>
                <a:schemeClr val="bg1"/>
              </a:solidFill>
              <a:latin typeface="Arial Rounded MT Bold" panose="020F0704030504030204" pitchFamily="34" charset="0"/>
            </a:endParaRPr>
          </a:p>
        </p:txBody>
      </p:sp>
      <p:sp>
        <p:nvSpPr>
          <p:cNvPr id="31" name="TextBox 30"/>
          <p:cNvSpPr txBox="1"/>
          <p:nvPr/>
        </p:nvSpPr>
        <p:spPr>
          <a:xfrm>
            <a:off x="7232715" y="3310042"/>
            <a:ext cx="908307" cy="453183"/>
          </a:xfrm>
          <a:prstGeom prst="rect">
            <a:avLst/>
          </a:prstGeom>
          <a:noFill/>
        </p:spPr>
        <p:txBody>
          <a:bodyPr wrap="none" lIns="72000" tIns="72000" rIns="72000" bIns="72000" rtlCol="0" anchor="ctr" anchorCtr="1">
            <a:spAutoFit/>
          </a:bodyPr>
          <a:lstStyle/>
          <a:p>
            <a:r>
              <a:rPr lang="en-GB" sz="2000" i="1" dirty="0" smtClean="0">
                <a:solidFill>
                  <a:srgbClr val="00FFFF"/>
                </a:solidFill>
                <a:latin typeface="Arial Rounded MT Bold" panose="020F0704030504030204" pitchFamily="34" charset="0"/>
              </a:rPr>
              <a:t>Pollen</a:t>
            </a:r>
            <a:endParaRPr lang="en-GB" sz="2000" i="1" dirty="0">
              <a:solidFill>
                <a:srgbClr val="00FFFF"/>
              </a:solidFill>
              <a:latin typeface="Arial Rounded MT Bold" panose="020F0704030504030204" pitchFamily="34" charset="0"/>
            </a:endParaRPr>
          </a:p>
        </p:txBody>
      </p:sp>
    </p:spTree>
    <p:extLst>
      <p:ext uri="{BB962C8B-B14F-4D97-AF65-F5344CB8AC3E}">
        <p14:creationId xmlns:p14="http://schemas.microsoft.com/office/powerpoint/2010/main" val="366339817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50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par>
                          <p:cTn id="22" fill="hold">
                            <p:stCondLst>
                              <p:cond delay="2500"/>
                            </p:stCondLst>
                            <p:childTnLst>
                              <p:par>
                                <p:cTn id="23" presetID="22" presetClass="entr" presetSubtype="8" fill="hold" grpId="0" nodeType="after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par>
                          <p:cTn id="26" fill="hold">
                            <p:stCondLst>
                              <p:cond delay="3500"/>
                            </p:stCondLst>
                            <p:childTnLst>
                              <p:par>
                                <p:cTn id="27" presetID="22" presetClass="entr" presetSubtype="8"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3000"/>
                                        <p:tgtEl>
                                          <p:spTgt spid="9"/>
                                        </p:tgtEl>
                                      </p:cBhvr>
                                    </p:animEffect>
                                  </p:childTnLst>
                                </p:cTn>
                              </p:par>
                            </p:childTnLst>
                          </p:cTn>
                        </p:par>
                        <p:par>
                          <p:cTn id="30" fill="hold">
                            <p:stCondLst>
                              <p:cond delay="7000"/>
                            </p:stCondLst>
                            <p:childTnLst>
                              <p:par>
                                <p:cTn id="31" presetID="22" presetClass="entr" presetSubtype="8" fill="hold" nodeType="afterEffect">
                                  <p:stCondLst>
                                    <p:cond delay="50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1000"/>
                                        <p:tgtEl>
                                          <p:spTgt spid="28"/>
                                        </p:tgtEl>
                                      </p:cBhvr>
                                    </p:animEffect>
                                  </p:childTnLst>
                                </p:cTn>
                              </p:par>
                            </p:childTnLst>
                          </p:cTn>
                        </p:par>
                        <p:par>
                          <p:cTn id="34" fill="hold">
                            <p:stCondLst>
                              <p:cond delay="8500"/>
                            </p:stCondLst>
                            <p:childTnLst>
                              <p:par>
                                <p:cTn id="35" presetID="22" presetClass="entr" presetSubtype="4" fill="hold" grpId="0" nodeType="afterEffect">
                                  <p:stCondLst>
                                    <p:cond delay="50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par>
                          <p:cTn id="38" fill="hold">
                            <p:stCondLst>
                              <p:cond delay="9500"/>
                            </p:stCondLst>
                            <p:childTnLst>
                              <p:par>
                                <p:cTn id="39" presetID="22" presetClass="entr" presetSubtype="8" fill="hold" grpId="0" nodeType="afterEffect">
                                  <p:stCondLst>
                                    <p:cond delay="50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500"/>
                                        <p:tgtEl>
                                          <p:spTgt spid="31"/>
                                        </p:tgtEl>
                                      </p:cBhvr>
                                    </p:animEffect>
                                  </p:childTnLst>
                                </p:cTn>
                              </p:par>
                            </p:childTnLst>
                          </p:cTn>
                        </p:par>
                        <p:par>
                          <p:cTn id="42" fill="hold">
                            <p:stCondLst>
                              <p:cond delay="10500"/>
                            </p:stCondLst>
                            <p:childTnLst>
                              <p:par>
                                <p:cTn id="43" presetID="22" presetClass="entr" presetSubtype="8" fill="hold" grpId="0" nodeType="afterEffect">
                                  <p:stCondLst>
                                    <p:cond delay="50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6" grpId="0"/>
      <p:bldP spid="27" grpId="0"/>
      <p:bldP spid="3" grpId="0"/>
      <p:bldP spid="29" grpId="0"/>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5" name="Picture 9"/>
          <p:cNvPicPr>
            <a:picLocks noChangeArrowheads="1"/>
          </p:cNvPicPr>
          <p:nvPr/>
        </p:nvPicPr>
        <p:blipFill>
          <a:blip r:embed="rId2">
            <a:lum bright="12000" contrast="4000"/>
            <a:extLst>
              <a:ext uri="{28A0092B-C50C-407E-A947-70E740481C1C}">
                <a14:useLocalDpi xmlns:a14="http://schemas.microsoft.com/office/drawing/2010/main" val="0"/>
              </a:ext>
            </a:extLst>
          </a:blip>
          <a:srcRect/>
          <a:stretch>
            <a:fillRect/>
          </a:stretch>
        </p:blipFill>
        <p:spPr bwMode="auto">
          <a:xfrm>
            <a:off x="216000" y="1584000"/>
            <a:ext cx="4320000" cy="1620000"/>
          </a:xfrm>
          <a:prstGeom prst="rect">
            <a:avLst/>
          </a:prstGeom>
          <a:noFill/>
          <a:ln w="1905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6266" name="Picture 10"/>
          <p:cNvPicPr>
            <a:picLocks noChangeArrowheads="1"/>
          </p:cNvPicPr>
          <p:nvPr/>
        </p:nvPicPr>
        <p:blipFill>
          <a:blip r:embed="rId3">
            <a:lum bright="12000" contrast="4000"/>
            <a:extLst>
              <a:ext uri="{28A0092B-C50C-407E-A947-70E740481C1C}">
                <a14:useLocalDpi xmlns:a14="http://schemas.microsoft.com/office/drawing/2010/main" val="0"/>
              </a:ext>
            </a:extLst>
          </a:blip>
          <a:srcRect/>
          <a:stretch>
            <a:fillRect/>
          </a:stretch>
        </p:blipFill>
        <p:spPr bwMode="auto">
          <a:xfrm>
            <a:off x="4608000" y="1584000"/>
            <a:ext cx="2700000" cy="1620000"/>
          </a:xfrm>
          <a:prstGeom prst="rect">
            <a:avLst/>
          </a:prstGeom>
          <a:noFill/>
          <a:ln w="1905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6269" name="Picture 13" descr="london Luton Airport"/>
          <p:cNvPicPr>
            <a:picLocks noChangeArrowheads="1"/>
          </p:cNvPicPr>
          <p:nvPr/>
        </p:nvPicPr>
        <p:blipFill>
          <a:blip r:embed="rId4">
            <a:lum bright="12000" contrast="4000"/>
            <a:extLst>
              <a:ext uri="{28A0092B-C50C-407E-A947-70E740481C1C}">
                <a14:useLocalDpi xmlns:a14="http://schemas.microsoft.com/office/drawing/2010/main" val="0"/>
              </a:ext>
            </a:extLst>
          </a:blip>
          <a:srcRect/>
          <a:stretch>
            <a:fillRect/>
          </a:stretch>
        </p:blipFill>
        <p:spPr bwMode="auto">
          <a:xfrm>
            <a:off x="1836000" y="3312000"/>
            <a:ext cx="2700000" cy="1620000"/>
          </a:xfrm>
          <a:prstGeom prst="rect">
            <a:avLst/>
          </a:prstGeom>
          <a:noFill/>
          <a:ln w="1905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6270" name="Text Box 14"/>
          <p:cNvSpPr txBox="1">
            <a:spLocks noChangeArrowheads="1"/>
          </p:cNvSpPr>
          <p:nvPr/>
        </p:nvSpPr>
        <p:spPr bwMode="auto">
          <a:xfrm>
            <a:off x="179387" y="1008000"/>
            <a:ext cx="88200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2400" i="1" dirty="0" smtClean="0">
                <a:solidFill>
                  <a:srgbClr val="00FFFF"/>
                </a:solidFill>
                <a:latin typeface="Arial Rounded MT Bold" panose="020F0704030504030204" pitchFamily="34" charset="0"/>
              </a:rPr>
              <a:t>Testing Line Installed in our Factory in </a:t>
            </a:r>
            <a:r>
              <a:rPr lang="en-US" altLang="en-US" sz="2400" i="1" dirty="0" err="1" smtClean="0">
                <a:solidFill>
                  <a:srgbClr val="00FFFF"/>
                </a:solidFill>
                <a:latin typeface="Arial Rounded MT Bold" panose="020F0704030504030204" pitchFamily="34" charset="0"/>
              </a:rPr>
              <a:t>Luton</a:t>
            </a:r>
            <a:r>
              <a:rPr lang="en-US" altLang="en-US" sz="2400" i="1" dirty="0" smtClean="0">
                <a:solidFill>
                  <a:srgbClr val="00FFFF"/>
                </a:solidFill>
                <a:latin typeface="Arial Rounded MT Bold" panose="020F0704030504030204" pitchFamily="34" charset="0"/>
              </a:rPr>
              <a:t>-UK</a:t>
            </a:r>
            <a:endParaRPr lang="en-GB" altLang="en-US" sz="2400" i="1" dirty="0" smtClean="0">
              <a:solidFill>
                <a:srgbClr val="00FFFF"/>
              </a:solidFill>
              <a:latin typeface="Arial Rounded MT Bold" panose="020F0704030504030204" pitchFamily="34" charset="0"/>
            </a:endParaRPr>
          </a:p>
        </p:txBody>
      </p:sp>
      <p:sp>
        <p:nvSpPr>
          <p:cNvPr id="96271" name="Text Box 15"/>
          <p:cNvSpPr txBox="1">
            <a:spLocks noChangeArrowheads="1"/>
          </p:cNvSpPr>
          <p:nvPr/>
        </p:nvSpPr>
        <p:spPr bwMode="auto">
          <a:xfrm>
            <a:off x="179387" y="5076000"/>
            <a:ext cx="882000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eaLnBrk="1" hangingPunct="1">
              <a:lnSpc>
                <a:spcPct val="85000"/>
              </a:lnSpc>
              <a:spcBef>
                <a:spcPct val="40000"/>
              </a:spcBef>
              <a:buClrTx/>
              <a:buSzTx/>
              <a:buFontTx/>
              <a:buNone/>
              <a:defRPr/>
            </a:pPr>
            <a:r>
              <a:rPr lang="en-US" altLang="en-US" sz="1800" i="1" dirty="0" err="1" smtClean="0">
                <a:solidFill>
                  <a:srgbClr val="00FFFF"/>
                </a:solidFill>
                <a:latin typeface="Arial Rounded MT Bold" panose="020F0704030504030204" pitchFamily="34" charset="0"/>
              </a:rPr>
              <a:t>Powerbond</a:t>
            </a:r>
            <a:r>
              <a:rPr lang="en-US" altLang="en-US" sz="1800" i="1" dirty="0" smtClean="0">
                <a:solidFill>
                  <a:srgbClr val="00FFFF"/>
                </a:solidFill>
                <a:latin typeface="Arial Rounded MT Bold" panose="020F0704030504030204" pitchFamily="34" charset="0"/>
              </a:rPr>
              <a:t> HPC – 2200 mm width – Equipped with: Powder Scatter – Infrared Hood – </a:t>
            </a:r>
            <a:r>
              <a:rPr lang="en-US" altLang="en-US" sz="1800" i="1" dirty="0" err="1" smtClean="0">
                <a:solidFill>
                  <a:srgbClr val="00FFFF"/>
                </a:solidFill>
                <a:latin typeface="Arial Rounded MT Bold" panose="020F0704030504030204" pitchFamily="34" charset="0"/>
              </a:rPr>
              <a:t>Unwinders</a:t>
            </a:r>
            <a:r>
              <a:rPr lang="en-US" altLang="en-US" sz="1800" i="1" dirty="0" smtClean="0">
                <a:solidFill>
                  <a:srgbClr val="00FFFF"/>
                </a:solidFill>
                <a:latin typeface="Arial Rounded MT Bold" panose="020F0704030504030204" pitchFamily="34" charset="0"/>
              </a:rPr>
              <a:t> and </a:t>
            </a:r>
            <a:r>
              <a:rPr lang="en-US" altLang="en-US" sz="1800" i="1" dirty="0" err="1" smtClean="0">
                <a:solidFill>
                  <a:srgbClr val="00FFFF"/>
                </a:solidFill>
                <a:latin typeface="Arial Rounded MT Bold" panose="020F0704030504030204" pitchFamily="34" charset="0"/>
              </a:rPr>
              <a:t>Rewinders</a:t>
            </a:r>
            <a:r>
              <a:rPr lang="en-US" altLang="en-US" sz="1800" i="1" dirty="0" smtClean="0">
                <a:solidFill>
                  <a:srgbClr val="00FFFF"/>
                </a:solidFill>
                <a:latin typeface="Arial Rounded MT Bold" panose="020F0704030504030204" pitchFamily="34" charset="0"/>
              </a:rPr>
              <a:t>. Suitable for laminating roll to roll or sheets.</a:t>
            </a:r>
            <a:endParaRPr lang="en-GB" altLang="en-US" sz="1800" i="1" dirty="0" smtClean="0">
              <a:solidFill>
                <a:srgbClr val="00FFFF"/>
              </a:solidFill>
              <a:latin typeface="Arial Rounded MT Bold" panose="020F0704030504030204" pitchFamily="34" charset="0"/>
            </a:endParaRPr>
          </a:p>
        </p:txBody>
      </p:sp>
      <p:grpSp>
        <p:nvGrpSpPr>
          <p:cNvPr id="13" name="Group 12"/>
          <p:cNvGrpSpPr>
            <a:grpSpLocks noChangeAspect="1"/>
          </p:cNvGrpSpPr>
          <p:nvPr/>
        </p:nvGrpSpPr>
        <p:grpSpPr bwMode="auto">
          <a:xfrm>
            <a:off x="7524000" y="5976000"/>
            <a:ext cx="1440001" cy="720000"/>
            <a:chOff x="972000" y="1008000"/>
            <a:chExt cx="2016000" cy="1008000"/>
          </a:xfrm>
        </p:grpSpPr>
        <p:pic>
          <p:nvPicPr>
            <p:cNvPr id="16"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8"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Company Profile</a:t>
            </a:r>
            <a:endParaRPr lang="en-GB" altLang="en-US" sz="2400" i="1" dirty="0">
              <a:solidFill>
                <a:schemeClr val="bg1"/>
              </a:solidFill>
              <a:latin typeface="Arial Rounded MT Bold" panose="020F0704030504030204" pitchFamily="34" charset="0"/>
            </a:endParaRPr>
          </a:p>
        </p:txBody>
      </p:sp>
      <p:grpSp>
        <p:nvGrpSpPr>
          <p:cNvPr id="19" name="Group 18"/>
          <p:cNvGrpSpPr>
            <a:grpSpLocks noChangeAspect="1"/>
          </p:cNvGrpSpPr>
          <p:nvPr/>
        </p:nvGrpSpPr>
        <p:grpSpPr bwMode="auto">
          <a:xfrm>
            <a:off x="144000" y="144000"/>
            <a:ext cx="1440001" cy="720000"/>
            <a:chOff x="972000" y="1008000"/>
            <a:chExt cx="2016000" cy="1008000"/>
          </a:xfrm>
        </p:grpSpPr>
        <p:pic>
          <p:nvPicPr>
            <p:cNvPr id="2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2"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Testing Facilities in our Factory</a:t>
            </a:r>
            <a:endParaRPr lang="en-GB" altLang="en-US" sz="2400" i="1" dirty="0">
              <a:solidFill>
                <a:schemeClr val="bg1"/>
              </a:solidFill>
              <a:latin typeface="Arial Rounded MT Bold" panose="020F0704030504030204" pitchFamily="34" charset="0"/>
            </a:endParaRPr>
          </a:p>
        </p:txBody>
      </p:sp>
      <p:grpSp>
        <p:nvGrpSpPr>
          <p:cNvPr id="23" name="Group 22"/>
          <p:cNvGrpSpPr>
            <a:grpSpLocks/>
          </p:cNvGrpSpPr>
          <p:nvPr/>
        </p:nvGrpSpPr>
        <p:grpSpPr>
          <a:xfrm>
            <a:off x="4608000" y="3312000"/>
            <a:ext cx="4319998" cy="1620000"/>
            <a:chOff x="-1836712" y="116632"/>
            <a:chExt cx="13274565" cy="5517932"/>
          </a:xfrm>
        </p:grpSpPr>
        <p:pic>
          <p:nvPicPr>
            <p:cNvPr id="24"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794" t="23424" r="5104" b="12208"/>
            <a:stretch/>
          </p:blipFill>
          <p:spPr bwMode="auto">
            <a:xfrm>
              <a:off x="-1836712" y="116632"/>
              <a:ext cx="13274565" cy="5517932"/>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25" name="TextBox 24"/>
            <p:cNvSpPr txBox="1"/>
            <p:nvPr/>
          </p:nvSpPr>
          <p:spPr>
            <a:xfrm rot="4860000">
              <a:off x="6490245" y="1425720"/>
              <a:ext cx="1548700" cy="331864"/>
            </a:xfrm>
            <a:prstGeom prst="rect">
              <a:avLst/>
            </a:prstGeom>
            <a:noFill/>
          </p:spPr>
          <p:txBody>
            <a:bodyPr wrap="none" lIns="72000" tIns="72000" rIns="72000" bIns="72000" rtlCol="0" anchor="ctr" anchorCtr="1">
              <a:spAutoFit/>
            </a:bodyPr>
            <a:lstStyle/>
            <a:p>
              <a:r>
                <a:rPr lang="en-GB" sz="700" dirty="0" smtClean="0">
                  <a:solidFill>
                    <a:srgbClr val="FFFF00"/>
                  </a:solidFill>
                  <a:latin typeface="Arial Rounded MT Bold" panose="020F0704030504030204" pitchFamily="34" charset="0"/>
                </a:rPr>
                <a:t>Junction 11</a:t>
              </a:r>
              <a:endParaRPr lang="en-GB" sz="700" dirty="0">
                <a:solidFill>
                  <a:srgbClr val="FFFF00"/>
                </a:solidFill>
                <a:latin typeface="Arial Rounded MT Bold" panose="020F0704030504030204" pitchFamily="34" charset="0"/>
              </a:endParaRPr>
            </a:p>
          </p:txBody>
        </p:sp>
        <p:sp>
          <p:nvSpPr>
            <p:cNvPr id="26" name="TextBox 25"/>
            <p:cNvSpPr txBox="1"/>
            <p:nvPr/>
          </p:nvSpPr>
          <p:spPr>
            <a:xfrm rot="4500000">
              <a:off x="7401371" y="4120095"/>
              <a:ext cx="1839311" cy="442486"/>
            </a:xfrm>
            <a:prstGeom prst="rect">
              <a:avLst/>
            </a:prstGeom>
            <a:solidFill>
              <a:schemeClr val="tx2">
                <a:alpha val="50000"/>
              </a:schemeClr>
            </a:solidFill>
            <a:ln>
              <a:noFill/>
            </a:ln>
          </p:spPr>
          <p:txBody>
            <a:bodyPr wrap="none" lIns="72000" tIns="72000" rIns="72000" bIns="72000" rtlCol="0" anchor="ctr" anchorCtr="1">
              <a:spAutoFit/>
            </a:bodyPr>
            <a:lstStyle/>
            <a:p>
              <a:r>
                <a:rPr lang="en-GB" sz="700" dirty="0" smtClean="0">
                  <a:solidFill>
                    <a:srgbClr val="FFFF00"/>
                  </a:solidFill>
                  <a:latin typeface="Arial Rounded MT Bold" panose="020F0704030504030204" pitchFamily="34" charset="0"/>
                </a:rPr>
                <a:t>M 1 - North</a:t>
              </a:r>
              <a:endParaRPr lang="en-GB" sz="700" dirty="0">
                <a:latin typeface="Arial Rounded MT Bold" panose="020F0704030504030204" pitchFamily="34" charset="0"/>
              </a:endParaRPr>
            </a:p>
          </p:txBody>
        </p:sp>
        <p:cxnSp>
          <p:nvCxnSpPr>
            <p:cNvPr id="27" name="Straight Connector 26"/>
            <p:cNvCxnSpPr/>
            <p:nvPr/>
          </p:nvCxnSpPr>
          <p:spPr>
            <a:xfrm flipH="1">
              <a:off x="4427984" y="1628800"/>
              <a:ext cx="2448000" cy="61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21180000">
              <a:off x="3090698" y="2411366"/>
              <a:ext cx="1548700" cy="490483"/>
            </a:xfrm>
            <a:prstGeom prst="rect">
              <a:avLst/>
            </a:prstGeom>
            <a:solidFill>
              <a:schemeClr val="tx2">
                <a:alpha val="50000"/>
              </a:schemeClr>
            </a:solidFill>
            <a:ln>
              <a:noFill/>
            </a:ln>
          </p:spPr>
          <p:txBody>
            <a:bodyPr wrap="none" lIns="72000" tIns="72000" rIns="72000" bIns="72000" rtlCol="0" anchor="ctr" anchorCtr="1">
              <a:spAutoFit/>
            </a:bodyPr>
            <a:lstStyle/>
            <a:p>
              <a:r>
                <a:rPr lang="en-GB" sz="700" dirty="0" smtClean="0">
                  <a:solidFill>
                    <a:srgbClr val="FFFF00"/>
                  </a:solidFill>
                  <a:latin typeface="Arial Rounded MT Bold" panose="020F0704030504030204" pitchFamily="34" charset="0"/>
                </a:rPr>
                <a:t>Dunstable</a:t>
              </a:r>
              <a:endParaRPr lang="en-GB" sz="700" dirty="0">
                <a:solidFill>
                  <a:srgbClr val="FFFF00"/>
                </a:solidFill>
                <a:latin typeface="Arial Rounded MT Bold" panose="020F0704030504030204" pitchFamily="34" charset="0"/>
              </a:endParaRPr>
            </a:p>
          </p:txBody>
        </p:sp>
        <p:sp>
          <p:nvSpPr>
            <p:cNvPr id="29" name="Right Arrow 28"/>
            <p:cNvSpPr/>
            <p:nvPr/>
          </p:nvSpPr>
          <p:spPr>
            <a:xfrm rot="10380000">
              <a:off x="2256281" y="2691667"/>
              <a:ext cx="647999" cy="323473"/>
            </a:xfrm>
            <a:prstGeom prst="rightArrow">
              <a:avLst>
                <a:gd name="adj1" fmla="val 50000"/>
                <a:gd name="adj2" fmla="val 62207"/>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p>
          </p:txBody>
        </p:sp>
        <p:sp>
          <p:nvSpPr>
            <p:cNvPr id="30" name="Right Arrow 29"/>
            <p:cNvSpPr/>
            <p:nvPr/>
          </p:nvSpPr>
          <p:spPr>
            <a:xfrm rot="15300000">
              <a:off x="7728176" y="2987402"/>
              <a:ext cx="576000" cy="288000"/>
            </a:xfrm>
            <a:prstGeom prst="rightArrow">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p>
          </p:txBody>
        </p:sp>
        <p:cxnSp>
          <p:nvCxnSpPr>
            <p:cNvPr id="31" name="Straight Connector 30"/>
            <p:cNvCxnSpPr/>
            <p:nvPr/>
          </p:nvCxnSpPr>
          <p:spPr>
            <a:xfrm flipH="1">
              <a:off x="1691680" y="2240800"/>
              <a:ext cx="2736304" cy="43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85776" y="2672800"/>
              <a:ext cx="1512168" cy="6601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1760" y="3326711"/>
              <a:ext cx="150280" cy="31204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8024" y="3632496"/>
              <a:ext cx="288000" cy="900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rot="20580000">
              <a:off x="2131629" y="4112342"/>
              <a:ext cx="663729" cy="331864"/>
            </a:xfrm>
            <a:prstGeom prst="rect">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700"/>
            </a:p>
          </p:txBody>
        </p:sp>
        <p:cxnSp>
          <p:nvCxnSpPr>
            <p:cNvPr id="36" name="Straight Connector 35"/>
            <p:cNvCxnSpPr/>
            <p:nvPr/>
          </p:nvCxnSpPr>
          <p:spPr>
            <a:xfrm flipV="1">
              <a:off x="379876" y="4365104"/>
              <a:ext cx="1584176" cy="43204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36024" y="4532496"/>
              <a:ext cx="59512" cy="26465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35" idx="1"/>
            </p:cNvCxnSpPr>
            <p:nvPr/>
          </p:nvCxnSpPr>
          <p:spPr>
            <a:xfrm>
              <a:off x="1964053" y="4365103"/>
              <a:ext cx="182077" cy="1019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rot="15060000">
              <a:off x="-1391598" y="3953872"/>
              <a:ext cx="2207173" cy="663729"/>
            </a:xfrm>
            <a:prstGeom prst="rect">
              <a:avLst/>
            </a:prstGeom>
            <a:solidFill>
              <a:schemeClr val="tx2">
                <a:alpha val="50000"/>
              </a:schemeClr>
            </a:solidFill>
          </p:spPr>
          <p:txBody>
            <a:bodyPr wrap="none" lIns="72000" tIns="72000" rIns="72000" bIns="72000" rtlCol="0" anchor="ctr" anchorCtr="1">
              <a:spAutoFit/>
            </a:bodyPr>
            <a:lstStyle/>
            <a:p>
              <a:pPr algn="ctr"/>
              <a:r>
                <a:rPr lang="en-GB" sz="700" dirty="0" smtClean="0">
                  <a:solidFill>
                    <a:srgbClr val="FFFF00"/>
                  </a:solidFill>
                  <a:latin typeface="Arial Rounded MT Bold" panose="020F0704030504030204" pitchFamily="34" charset="0"/>
                </a:rPr>
                <a:t>Tesco</a:t>
              </a:r>
            </a:p>
            <a:p>
              <a:pPr algn="ctr"/>
              <a:r>
                <a:rPr lang="en-GB" sz="700" dirty="0" smtClean="0">
                  <a:solidFill>
                    <a:srgbClr val="FFFF00"/>
                  </a:solidFill>
                  <a:latin typeface="Arial Rounded MT Bold" panose="020F0704030504030204" pitchFamily="34" charset="0"/>
                </a:rPr>
                <a:t>Supermarket</a:t>
              </a:r>
              <a:endParaRPr lang="en-GB" sz="700" dirty="0">
                <a:solidFill>
                  <a:srgbClr val="FFFF00"/>
                </a:solidFill>
                <a:latin typeface="Arial Rounded MT Bold" panose="020F0704030504030204" pitchFamily="34" charset="0"/>
              </a:endParaRPr>
            </a:p>
          </p:txBody>
        </p:sp>
        <p:sp>
          <p:nvSpPr>
            <p:cNvPr id="40" name="TextBox 39"/>
            <p:cNvSpPr txBox="1"/>
            <p:nvPr/>
          </p:nvSpPr>
          <p:spPr>
            <a:xfrm rot="20460000">
              <a:off x="4017577" y="858341"/>
              <a:ext cx="2654914" cy="858345"/>
            </a:xfrm>
            <a:prstGeom prst="rect">
              <a:avLst/>
            </a:prstGeom>
            <a:solidFill>
              <a:schemeClr val="tx2">
                <a:alpha val="50000"/>
              </a:schemeClr>
            </a:solidFill>
          </p:spPr>
          <p:txBody>
            <a:bodyPr wrap="none" lIns="72000" tIns="72000" rIns="72000" bIns="72000" rtlCol="0" anchor="ctr" anchorCtr="1">
              <a:spAutoFit/>
            </a:bodyPr>
            <a:lstStyle/>
            <a:p>
              <a:pPr algn="ctr"/>
              <a:r>
                <a:rPr lang="en-GB" sz="700" dirty="0" smtClean="0">
                  <a:solidFill>
                    <a:srgbClr val="FFFF00"/>
                  </a:solidFill>
                  <a:latin typeface="Arial Rounded MT Bold" panose="020F0704030504030204" pitchFamily="34" charset="0"/>
                </a:rPr>
                <a:t>Luton &amp; Dunstable </a:t>
              </a:r>
            </a:p>
            <a:p>
              <a:pPr algn="ctr"/>
              <a:r>
                <a:rPr lang="en-GB" sz="700" dirty="0" smtClean="0">
                  <a:solidFill>
                    <a:srgbClr val="FFFF00"/>
                  </a:solidFill>
                  <a:latin typeface="Arial Rounded MT Bold" panose="020F0704030504030204" pitchFamily="34" charset="0"/>
                </a:rPr>
                <a:t>Hospital</a:t>
              </a: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par>
                          <p:cTn id="18" fill="hold">
                            <p:stCondLst>
                              <p:cond delay="2000"/>
                            </p:stCondLst>
                            <p:childTnLst>
                              <p:par>
                                <p:cTn id="19" presetID="22" presetClass="entr" presetSubtype="8" fill="hold" grpId="0" nodeType="afterEffect">
                                  <p:stCondLst>
                                    <p:cond delay="1000"/>
                                  </p:stCondLst>
                                  <p:childTnLst>
                                    <p:set>
                                      <p:cBhvr>
                                        <p:cTn id="20" dur="1" fill="hold">
                                          <p:stCondLst>
                                            <p:cond delay="0"/>
                                          </p:stCondLst>
                                        </p:cTn>
                                        <p:tgtEl>
                                          <p:spTgt spid="96270"/>
                                        </p:tgtEl>
                                        <p:attrNameLst>
                                          <p:attrName>style.visibility</p:attrName>
                                        </p:attrNameLst>
                                      </p:cBhvr>
                                      <p:to>
                                        <p:strVal val="visible"/>
                                      </p:to>
                                    </p:set>
                                    <p:animEffect transition="in" filter="wipe(left)">
                                      <p:cBhvr>
                                        <p:cTn id="21" dur="1000"/>
                                        <p:tgtEl>
                                          <p:spTgt spid="96270"/>
                                        </p:tgtEl>
                                      </p:cBhvr>
                                    </p:animEffect>
                                  </p:childTnLst>
                                </p:cTn>
                              </p:par>
                            </p:childTnLst>
                          </p:cTn>
                        </p:par>
                        <p:par>
                          <p:cTn id="22" fill="hold" nodeType="afterGroup">
                            <p:stCondLst>
                              <p:cond delay="4000"/>
                            </p:stCondLst>
                            <p:childTnLst>
                              <p:par>
                                <p:cTn id="23" presetID="22" presetClass="entr" presetSubtype="8" fill="hold" nodeType="afterEffect">
                                  <p:stCondLst>
                                    <p:cond delay="500"/>
                                  </p:stCondLst>
                                  <p:childTnLst>
                                    <p:set>
                                      <p:cBhvr>
                                        <p:cTn id="24" dur="1" fill="hold">
                                          <p:stCondLst>
                                            <p:cond delay="0"/>
                                          </p:stCondLst>
                                        </p:cTn>
                                        <p:tgtEl>
                                          <p:spTgt spid="96265"/>
                                        </p:tgtEl>
                                        <p:attrNameLst>
                                          <p:attrName>style.visibility</p:attrName>
                                        </p:attrNameLst>
                                      </p:cBhvr>
                                      <p:to>
                                        <p:strVal val="visible"/>
                                      </p:to>
                                    </p:set>
                                    <p:animEffect transition="in" filter="wipe(left)">
                                      <p:cBhvr>
                                        <p:cTn id="25" dur="500"/>
                                        <p:tgtEl>
                                          <p:spTgt spid="96265"/>
                                        </p:tgtEl>
                                      </p:cBhvr>
                                    </p:animEffect>
                                  </p:childTnLst>
                                </p:cTn>
                              </p:par>
                              <p:par>
                                <p:cTn id="26" presetID="22" presetClass="entr" presetSubtype="2" fill="hold" nodeType="withEffect">
                                  <p:stCondLst>
                                    <p:cond delay="500"/>
                                  </p:stCondLst>
                                  <p:childTnLst>
                                    <p:set>
                                      <p:cBhvr>
                                        <p:cTn id="27" dur="1" fill="hold">
                                          <p:stCondLst>
                                            <p:cond delay="0"/>
                                          </p:stCondLst>
                                        </p:cTn>
                                        <p:tgtEl>
                                          <p:spTgt spid="96266"/>
                                        </p:tgtEl>
                                        <p:attrNameLst>
                                          <p:attrName>style.visibility</p:attrName>
                                        </p:attrNameLst>
                                      </p:cBhvr>
                                      <p:to>
                                        <p:strVal val="visible"/>
                                      </p:to>
                                    </p:set>
                                    <p:animEffect transition="in" filter="wipe(right)">
                                      <p:cBhvr>
                                        <p:cTn id="28" dur="500"/>
                                        <p:tgtEl>
                                          <p:spTgt spid="96266"/>
                                        </p:tgtEl>
                                      </p:cBhvr>
                                    </p:animEffect>
                                  </p:childTnLst>
                                </p:cTn>
                              </p:par>
                            </p:childTnLst>
                          </p:cTn>
                        </p:par>
                        <p:par>
                          <p:cTn id="29" fill="hold">
                            <p:stCondLst>
                              <p:cond delay="5000"/>
                            </p:stCondLst>
                            <p:childTnLst>
                              <p:par>
                                <p:cTn id="30" presetID="22" presetClass="entr" presetSubtype="8" fill="hold" nodeType="afterEffect">
                                  <p:stCondLst>
                                    <p:cond delay="500"/>
                                  </p:stCondLst>
                                  <p:childTnLst>
                                    <p:set>
                                      <p:cBhvr>
                                        <p:cTn id="31" dur="1" fill="hold">
                                          <p:stCondLst>
                                            <p:cond delay="0"/>
                                          </p:stCondLst>
                                        </p:cTn>
                                        <p:tgtEl>
                                          <p:spTgt spid="96269"/>
                                        </p:tgtEl>
                                        <p:attrNameLst>
                                          <p:attrName>style.visibility</p:attrName>
                                        </p:attrNameLst>
                                      </p:cBhvr>
                                      <p:to>
                                        <p:strVal val="visible"/>
                                      </p:to>
                                    </p:set>
                                    <p:animEffect transition="in" filter="wipe(left)">
                                      <p:cBhvr>
                                        <p:cTn id="32" dur="500"/>
                                        <p:tgtEl>
                                          <p:spTgt spid="96269"/>
                                        </p:tgtEl>
                                      </p:cBhvr>
                                    </p:animEffect>
                                  </p:childTnLst>
                                </p:cTn>
                              </p:par>
                              <p:par>
                                <p:cTn id="33" presetID="22" presetClass="entr" presetSubtype="2" fill="hold" nodeType="withEffect">
                                  <p:stCondLst>
                                    <p:cond delay="50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6000"/>
                            </p:stCondLst>
                            <p:childTnLst>
                              <p:par>
                                <p:cTn id="37" presetID="22" presetClass="entr" presetSubtype="8" fill="hold" grpId="0" nodeType="afterEffect">
                                  <p:stCondLst>
                                    <p:cond delay="500"/>
                                  </p:stCondLst>
                                  <p:childTnLst>
                                    <p:set>
                                      <p:cBhvr>
                                        <p:cTn id="38" dur="1" fill="hold">
                                          <p:stCondLst>
                                            <p:cond delay="0"/>
                                          </p:stCondLst>
                                        </p:cTn>
                                        <p:tgtEl>
                                          <p:spTgt spid="96271"/>
                                        </p:tgtEl>
                                        <p:attrNameLst>
                                          <p:attrName>style.visibility</p:attrName>
                                        </p:attrNameLst>
                                      </p:cBhvr>
                                      <p:to>
                                        <p:strVal val="visible"/>
                                      </p:to>
                                    </p:set>
                                    <p:animEffect transition="in" filter="wipe(left)">
                                      <p:cBhvr>
                                        <p:cTn id="39" dur="1000"/>
                                        <p:tgtEl>
                                          <p:spTgt spid="96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70" grpId="0"/>
      <p:bldP spid="96271" grpId="0"/>
      <p:bldP spid="18"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39903" y="3422658"/>
            <a:ext cx="1439862" cy="2205037"/>
            <a:chOff x="1871662" y="3001962"/>
            <a:chExt cx="1439862" cy="2205036"/>
          </a:xfrm>
        </p:grpSpPr>
        <p:sp>
          <p:nvSpPr>
            <p:cNvPr id="26" name="Text Box 17"/>
            <p:cNvSpPr txBox="1">
              <a:spLocks noChangeArrowheads="1"/>
            </p:cNvSpPr>
            <p:nvPr/>
          </p:nvSpPr>
          <p:spPr bwMode="auto">
            <a:xfrm>
              <a:off x="1871662" y="3001962"/>
              <a:ext cx="1439862" cy="2205036"/>
            </a:xfrm>
            <a:prstGeom prst="rect">
              <a:avLst/>
            </a:prstGeom>
            <a:noFill/>
            <a:ln w="12700">
              <a:solidFill>
                <a:schemeClr val="bg1">
                  <a:lumMod val="95000"/>
                </a:schemeClr>
              </a:solidFill>
              <a:miter lim="800000"/>
              <a:headEnd/>
              <a:tailEnd/>
            </a:ln>
            <a:extLst>
              <a:ext uri="{909E8E84-426E-40DD-AFC4-6F175D3DCCD1}">
                <a14:hiddenFill xmlns:a14="http://schemas.microsoft.com/office/drawing/2010/main">
                  <a:solidFill>
                    <a:srgbClr val="FFFFFF"/>
                  </a:solidFill>
                </a14:hiddenFill>
              </a:ext>
            </a:extLst>
          </p:spPr>
          <p:txBody>
            <a:bodyPr lIns="0" rIns="0"/>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1400" i="1" dirty="0" smtClean="0">
                  <a:solidFill>
                    <a:srgbClr val="66FFFF"/>
                  </a:solidFill>
                  <a:latin typeface="Arial Rounded MT Bold" panose="020F0704030504030204" pitchFamily="34" charset="0"/>
                </a:rPr>
                <a:t>Punctual</a:t>
              </a:r>
            </a:p>
            <a:p>
              <a:pPr eaLnBrk="1" hangingPunct="1">
                <a:spcBef>
                  <a:spcPct val="0"/>
                </a:spcBef>
                <a:buFontTx/>
                <a:buNone/>
                <a:defRPr/>
              </a:pPr>
              <a:r>
                <a:rPr lang="en-US" altLang="en-US" sz="1400" i="1" dirty="0" smtClean="0">
                  <a:solidFill>
                    <a:srgbClr val="66FFFF"/>
                  </a:solidFill>
                  <a:latin typeface="Arial Rounded MT Bold" panose="020F0704030504030204" pitchFamily="34" charset="0"/>
                </a:rPr>
                <a:t>support</a:t>
              </a:r>
            </a:p>
            <a:p>
              <a:pPr eaLnBrk="1" hangingPunct="1">
                <a:spcBef>
                  <a:spcPct val="0"/>
                </a:spcBef>
                <a:buFontTx/>
                <a:buNone/>
                <a:defRPr/>
              </a:pPr>
              <a:endParaRPr lang="en-US" altLang="en-US" sz="1000" i="1" u="sng" dirty="0" smtClean="0">
                <a:solidFill>
                  <a:srgbClr val="66FFFF"/>
                </a:solidFill>
                <a:latin typeface="Arial Rounded MT Bold" panose="020F0704030504030204" pitchFamily="34" charset="0"/>
              </a:endParaRPr>
            </a:p>
            <a:p>
              <a:pPr eaLnBrk="1" hangingPunct="1">
                <a:spcBef>
                  <a:spcPct val="0"/>
                </a:spcBef>
                <a:buFontTx/>
                <a:buNone/>
                <a:defRPr/>
              </a:pPr>
              <a:r>
                <a:rPr lang="en-US" altLang="en-US" sz="1600" i="1" u="sng" dirty="0" smtClean="0">
                  <a:solidFill>
                    <a:srgbClr val="66FFFF"/>
                  </a:solidFill>
                  <a:latin typeface="Arial Rounded MT Bold" panose="020F0704030504030204" pitchFamily="34" charset="0"/>
                </a:rPr>
                <a:t>Textile/pin cores</a:t>
              </a:r>
              <a:endParaRPr lang="en-US" altLang="en-US" sz="1600" i="1" dirty="0" smtClean="0">
                <a:solidFill>
                  <a:srgbClr val="66FFFF"/>
                </a:solidFill>
                <a:latin typeface="Arial Rounded MT Bold" panose="020F0704030504030204" pitchFamily="34" charset="0"/>
              </a:endParaRPr>
            </a:p>
          </p:txBody>
        </p:sp>
        <p:sp>
          <p:nvSpPr>
            <p:cNvPr id="34841" name="Rectangle 1"/>
            <p:cNvSpPr>
              <a:spLocks noChangeArrowheads="1"/>
            </p:cNvSpPr>
            <p:nvPr/>
          </p:nvSpPr>
          <p:spPr bwMode="auto">
            <a:xfrm>
              <a:off x="1962388" y="4662301"/>
              <a:ext cx="1260000" cy="522503"/>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pPr>
              <a:endParaRPr lang="en-US" altLang="en-US" sz="1600"/>
            </a:p>
          </p:txBody>
        </p:sp>
        <p:pic>
          <p:nvPicPr>
            <p:cNvPr id="34842" name="Picture 24" descr="3DW_sandwich"/>
            <p:cNvPicPr>
              <a:picLocks noChangeAspect="1" noChangeArrowheads="1"/>
            </p:cNvPicPr>
            <p:nvPr/>
          </p:nvPicPr>
          <p:blipFill>
            <a:blip r:embed="rId3">
              <a:lum bright="-30000" contrast="42000"/>
              <a:grayscl/>
              <a:extLst>
                <a:ext uri="{28A0092B-C50C-407E-A947-70E740481C1C}">
                  <a14:useLocalDpi xmlns:a14="http://schemas.microsoft.com/office/drawing/2010/main" val="0"/>
                </a:ext>
              </a:extLst>
            </a:blip>
            <a:srcRect l="6343" t="12500" r="12685" b="19231"/>
            <a:stretch>
              <a:fillRect/>
            </a:stretch>
          </p:blipFill>
          <p:spPr bwMode="auto">
            <a:xfrm>
              <a:off x="1962400" y="4419849"/>
              <a:ext cx="1260000" cy="75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3" name="Picture 32" descr="3DW_sandwich_carbon"/>
            <p:cNvPicPr>
              <a:picLocks noChangeAspect="1" noChangeArrowheads="1"/>
            </p:cNvPicPr>
            <p:nvPr/>
          </p:nvPicPr>
          <p:blipFill>
            <a:blip r:embed="rId4">
              <a:clrChange>
                <a:clrFrom>
                  <a:srgbClr val="FFFFFF"/>
                </a:clrFrom>
                <a:clrTo>
                  <a:srgbClr val="FFFFFF">
                    <a:alpha val="0"/>
                  </a:srgbClr>
                </a:clrTo>
              </a:clrChange>
              <a:lum bright="12000" contrast="12000"/>
              <a:grayscl/>
              <a:extLst>
                <a:ext uri="{28A0092B-C50C-407E-A947-70E740481C1C}">
                  <a14:useLocalDpi xmlns:a14="http://schemas.microsoft.com/office/drawing/2010/main" val="0"/>
                </a:ext>
              </a:extLst>
            </a:blip>
            <a:srcRect l="8647" r="6651"/>
            <a:stretch>
              <a:fillRect/>
            </a:stretch>
          </p:blipFill>
          <p:spPr bwMode="auto">
            <a:xfrm>
              <a:off x="1971026" y="4140000"/>
              <a:ext cx="1260000" cy="70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 Box 8"/>
          <p:cNvSpPr txBox="1">
            <a:spLocks noChangeAspect="1" noChangeArrowheads="1"/>
          </p:cNvSpPr>
          <p:nvPr/>
        </p:nvSpPr>
        <p:spPr bwMode="auto">
          <a:xfrm>
            <a:off x="2012928" y="1296000"/>
            <a:ext cx="2879725" cy="468312"/>
          </a:xfrm>
          <a:prstGeom prst="rect">
            <a:avLst/>
          </a:prstGeom>
          <a:noFill/>
          <a:ln w="12700">
            <a:solidFill>
              <a:schemeClr val="bg1">
                <a:lumMod val="95000"/>
              </a:schemeClr>
            </a:solid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endParaRPr lang="en-US" altLang="en-US" sz="200" i="1" dirty="0" smtClean="0">
              <a:solidFill>
                <a:srgbClr val="66FFFF"/>
              </a:solidFill>
              <a:latin typeface="Arial Rounded MT Bold" panose="020F0704030504030204" pitchFamily="34" charset="0"/>
            </a:endParaRPr>
          </a:p>
          <a:p>
            <a:pPr eaLnBrk="1" hangingPunct="1">
              <a:spcBef>
                <a:spcPct val="0"/>
              </a:spcBef>
              <a:buFontTx/>
              <a:buNone/>
              <a:defRPr/>
            </a:pPr>
            <a:r>
              <a:rPr lang="en-US" altLang="en-US" sz="1600" i="1" dirty="0" smtClean="0">
                <a:solidFill>
                  <a:srgbClr val="66FFFF"/>
                </a:solidFill>
                <a:latin typeface="Arial Rounded MT Bold" panose="020F0704030504030204" pitchFamily="34" charset="0"/>
              </a:rPr>
              <a:t>Sandwich core materials</a:t>
            </a:r>
            <a:r>
              <a:rPr lang="en-US" altLang="en-US" sz="1500" i="1" dirty="0" smtClean="0">
                <a:solidFill>
                  <a:srgbClr val="66FFFF"/>
                </a:solidFill>
                <a:latin typeface="Arial Rounded MT Bold" panose="020F0704030504030204" pitchFamily="34" charset="0"/>
              </a:rPr>
              <a:t> </a:t>
            </a:r>
          </a:p>
        </p:txBody>
      </p:sp>
      <p:sp>
        <p:nvSpPr>
          <p:cNvPr id="19" name="Text Box 10"/>
          <p:cNvSpPr txBox="1">
            <a:spLocks noChangeArrowheads="1"/>
          </p:cNvSpPr>
          <p:nvPr/>
        </p:nvSpPr>
        <p:spPr bwMode="auto">
          <a:xfrm>
            <a:off x="1939903" y="2088000"/>
            <a:ext cx="6913562" cy="431800"/>
          </a:xfrm>
          <a:prstGeom prst="rect">
            <a:avLst/>
          </a:prstGeom>
          <a:noFill/>
          <a:ln w="12700">
            <a:solidFill>
              <a:schemeClr val="bg1">
                <a:lumMod val="95000"/>
              </a:schemeClr>
            </a:solid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200" i="1" dirty="0" smtClean="0">
                <a:solidFill>
                  <a:srgbClr val="66FFFF"/>
                </a:solidFill>
                <a:latin typeface="Arial Rounded MT Bold" panose="020F0704030504030204" pitchFamily="34" charset="0"/>
              </a:rPr>
              <a:t> </a:t>
            </a:r>
          </a:p>
          <a:p>
            <a:pPr eaLnBrk="1" hangingPunct="1">
              <a:spcBef>
                <a:spcPct val="0"/>
              </a:spcBef>
              <a:buFontTx/>
              <a:buNone/>
              <a:defRPr/>
            </a:pPr>
            <a:r>
              <a:rPr lang="en-US" altLang="en-US" sz="1600" i="1" dirty="0" smtClean="0">
                <a:solidFill>
                  <a:srgbClr val="66FFFF"/>
                </a:solidFill>
                <a:latin typeface="Arial Rounded MT Bold" panose="020F0704030504030204" pitchFamily="34" charset="0"/>
              </a:rPr>
              <a:t>Structured (non-homogeneous) support of the skins</a:t>
            </a:r>
          </a:p>
        </p:txBody>
      </p:sp>
      <p:grpSp>
        <p:nvGrpSpPr>
          <p:cNvPr id="11" name="Group 10"/>
          <p:cNvGrpSpPr>
            <a:grpSpLocks/>
          </p:cNvGrpSpPr>
          <p:nvPr/>
        </p:nvGrpSpPr>
        <p:grpSpPr bwMode="auto">
          <a:xfrm>
            <a:off x="247628" y="2088000"/>
            <a:ext cx="1512887" cy="2447925"/>
            <a:chOff x="360001" y="2196000"/>
            <a:chExt cx="1512000" cy="2448000"/>
          </a:xfrm>
        </p:grpSpPr>
        <p:sp>
          <p:nvSpPr>
            <p:cNvPr id="18" name="Text Box 9"/>
            <p:cNvSpPr txBox="1">
              <a:spLocks noChangeArrowheads="1"/>
            </p:cNvSpPr>
            <p:nvPr/>
          </p:nvSpPr>
          <p:spPr bwMode="auto">
            <a:xfrm>
              <a:off x="360001" y="2196000"/>
              <a:ext cx="1512000" cy="2448000"/>
            </a:xfrm>
            <a:prstGeom prst="rect">
              <a:avLst/>
            </a:prstGeom>
            <a:noFill/>
            <a:ln w="12700">
              <a:solidFill>
                <a:schemeClr val="bg1">
                  <a:lumMod val="95000"/>
                </a:schemeClr>
              </a:solidFill>
              <a:miter lim="800000"/>
              <a:headEnd/>
              <a:tailEnd/>
            </a:ln>
            <a:extLst>
              <a:ext uri="{909E8E84-426E-40DD-AFC4-6F175D3DCCD1}">
                <a14:hiddenFill xmlns:a14="http://schemas.microsoft.com/office/drawing/2010/main">
                  <a:solidFill>
                    <a:srgbClr val="FFFFFF"/>
                  </a:solidFill>
                </a14:hiddenFill>
              </a:ext>
            </a:extLst>
          </p:spPr>
          <p:txBody>
            <a:bodyPr lIns="0" rIns="0"/>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1400" i="1" dirty="0" smtClean="0">
                  <a:solidFill>
                    <a:srgbClr val="66FFFF"/>
                  </a:solidFill>
                  <a:latin typeface="Arial Rounded MT Bold" panose="020F0704030504030204" pitchFamily="34" charset="0"/>
                </a:rPr>
                <a:t>Homogeneous support of </a:t>
              </a:r>
            </a:p>
            <a:p>
              <a:pPr eaLnBrk="1" hangingPunct="1">
                <a:spcBef>
                  <a:spcPct val="0"/>
                </a:spcBef>
                <a:buFontTx/>
                <a:buNone/>
                <a:defRPr/>
              </a:pPr>
              <a:r>
                <a:rPr lang="en-US" altLang="en-US" sz="1400" i="1" dirty="0" smtClean="0">
                  <a:solidFill>
                    <a:srgbClr val="66FFFF"/>
                  </a:solidFill>
                  <a:latin typeface="Arial Rounded MT Bold" panose="020F0704030504030204" pitchFamily="34" charset="0"/>
                </a:rPr>
                <a:t>the skins</a:t>
              </a:r>
            </a:p>
            <a:p>
              <a:pPr eaLnBrk="1" hangingPunct="1">
                <a:spcBef>
                  <a:spcPct val="0"/>
                </a:spcBef>
                <a:buFontTx/>
                <a:buNone/>
                <a:defRPr/>
              </a:pPr>
              <a:endParaRPr lang="en-US" altLang="en-US" sz="1200" i="1" dirty="0" smtClean="0">
                <a:solidFill>
                  <a:srgbClr val="66FFFF"/>
                </a:solidFill>
                <a:latin typeface="Arial Rounded MT Bold" panose="020F0704030504030204" pitchFamily="34" charset="0"/>
              </a:endParaRPr>
            </a:p>
            <a:p>
              <a:pPr eaLnBrk="1" hangingPunct="1">
                <a:spcBef>
                  <a:spcPct val="0"/>
                </a:spcBef>
                <a:buFontTx/>
                <a:buNone/>
                <a:defRPr/>
              </a:pPr>
              <a:r>
                <a:rPr lang="en-US" altLang="en-US" sz="1600" i="1" u="sng" dirty="0" smtClean="0">
                  <a:solidFill>
                    <a:srgbClr val="66FFFF"/>
                  </a:solidFill>
                  <a:latin typeface="Arial Rounded MT Bold" panose="020F0704030504030204" pitchFamily="34" charset="0"/>
                </a:rPr>
                <a:t>Foam cores</a:t>
              </a:r>
              <a:r>
                <a:rPr lang="en-US" altLang="en-US" sz="1600" i="1" dirty="0" smtClean="0">
                  <a:solidFill>
                    <a:srgbClr val="66FFFF"/>
                  </a:solidFill>
                  <a:latin typeface="Arial Rounded MT Bold" panose="020F0704030504030204" pitchFamily="34" charset="0"/>
                </a:rPr>
                <a:t> </a:t>
              </a:r>
            </a:p>
            <a:p>
              <a:pPr eaLnBrk="1" hangingPunct="1">
                <a:spcBef>
                  <a:spcPct val="0"/>
                </a:spcBef>
                <a:buFontTx/>
                <a:buNone/>
                <a:defRPr/>
              </a:pPr>
              <a:endParaRPr lang="en-US" altLang="en-US" sz="1800" i="1" dirty="0" smtClean="0">
                <a:solidFill>
                  <a:srgbClr val="66FFFF"/>
                </a:solidFill>
                <a:latin typeface="Arial Rounded MT Bold" panose="020F0704030504030204" pitchFamily="34" charset="0"/>
              </a:endParaRPr>
            </a:p>
          </p:txBody>
        </p:sp>
        <p:graphicFrame>
          <p:nvGraphicFramePr>
            <p:cNvPr id="34854" name="Object 2"/>
            <p:cNvGraphicFramePr>
              <a:graphicFrameLocks noChangeAspect="1"/>
            </p:cNvGraphicFramePr>
            <p:nvPr/>
          </p:nvGraphicFramePr>
          <p:xfrm>
            <a:off x="432000" y="3759528"/>
            <a:ext cx="1330325" cy="863600"/>
          </p:xfrm>
          <a:graphic>
            <a:graphicData uri="http://schemas.openxmlformats.org/presentationml/2006/ole">
              <mc:AlternateContent xmlns:mc="http://schemas.openxmlformats.org/markup-compatibility/2006">
                <mc:Choice xmlns:v="urn:schemas-microsoft-com:vml" Requires="v">
                  <p:oleObj spid="_x0000_s34950" name="Photo Editor Photo" r:id="rId5" imgW="7039958" imgH="4571429" progId="">
                    <p:embed/>
                  </p:oleObj>
                </mc:Choice>
                <mc:Fallback>
                  <p:oleObj name="Photo Editor Photo" r:id="rId5" imgW="7039958" imgH="4571429"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00" y="3759528"/>
                          <a:ext cx="1330325"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4855" name="Picture 26" descr="PU_foam_headliner"/>
            <p:cNvPicPr>
              <a:picLocks noChangeAspect="1" noChangeArrowheads="1"/>
            </p:cNvPicPr>
            <p:nvPr/>
          </p:nvPicPr>
          <p:blipFill>
            <a:blip r:embed="rId7" cstate="print">
              <a:clrChange>
                <a:clrFrom>
                  <a:srgbClr val="FFFFFF"/>
                </a:clrFrom>
                <a:clrTo>
                  <a:srgbClr val="FFFFFF">
                    <a:alpha val="0"/>
                  </a:srgbClr>
                </a:clrTo>
              </a:clrChange>
              <a:lum bright="6000"/>
              <a:extLst>
                <a:ext uri="{28A0092B-C50C-407E-A947-70E740481C1C}">
                  <a14:useLocalDpi xmlns:a14="http://schemas.microsoft.com/office/drawing/2010/main" val="0"/>
                </a:ext>
              </a:extLst>
            </a:blip>
            <a:srcRect l="12347" t="40474" r="10878" b="9674"/>
            <a:stretch>
              <a:fillRect/>
            </a:stretch>
          </p:blipFill>
          <p:spPr bwMode="auto">
            <a:xfrm>
              <a:off x="432000" y="3420000"/>
              <a:ext cx="13271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6268" name="Group 96267"/>
          <p:cNvGrpSpPr>
            <a:grpSpLocks/>
          </p:cNvGrpSpPr>
          <p:nvPr/>
        </p:nvGrpSpPr>
        <p:grpSpPr bwMode="auto">
          <a:xfrm>
            <a:off x="5540353" y="3420000"/>
            <a:ext cx="1439862" cy="2232025"/>
            <a:chOff x="5450734" y="2772000"/>
            <a:chExt cx="1440000" cy="2232000"/>
          </a:xfrm>
        </p:grpSpPr>
        <p:sp>
          <p:nvSpPr>
            <p:cNvPr id="31" name="Text Box 22"/>
            <p:cNvSpPr txBox="1">
              <a:spLocks noChangeArrowheads="1"/>
            </p:cNvSpPr>
            <p:nvPr/>
          </p:nvSpPr>
          <p:spPr bwMode="auto">
            <a:xfrm>
              <a:off x="5450734" y="2772000"/>
              <a:ext cx="1440000" cy="2232000"/>
            </a:xfrm>
            <a:prstGeom prst="rect">
              <a:avLst/>
            </a:prstGeom>
            <a:noFill/>
            <a:ln w="12700">
              <a:solidFill>
                <a:schemeClr val="bg1">
                  <a:lumMod val="95000"/>
                </a:schemeClr>
              </a:solidFill>
              <a:miter lim="800000"/>
              <a:headEnd/>
              <a:tailEnd/>
            </a:ln>
            <a:extLst>
              <a:ext uri="{909E8E84-426E-40DD-AFC4-6F175D3DCCD1}">
                <a14:hiddenFill xmlns:a14="http://schemas.microsoft.com/office/drawing/2010/main">
                  <a:solidFill>
                    <a:srgbClr val="FFFFFF"/>
                  </a:solidFill>
                </a14:hiddenFill>
              </a:ext>
            </a:extLst>
          </p:spPr>
          <p:txBody>
            <a:bodyPr lIns="0" rIns="0"/>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1400" i="1" dirty="0" smtClean="0">
                  <a:solidFill>
                    <a:srgbClr val="66FFFF"/>
                  </a:solidFill>
                  <a:latin typeface="Arial Rounded MT Bold" panose="020F0704030504030204" pitchFamily="34" charset="0"/>
                </a:rPr>
                <a:t>Unidirectional support</a:t>
              </a:r>
            </a:p>
            <a:p>
              <a:pPr eaLnBrk="1" hangingPunct="1">
                <a:spcBef>
                  <a:spcPct val="0"/>
                </a:spcBef>
                <a:buFontTx/>
                <a:buNone/>
                <a:defRPr/>
              </a:pPr>
              <a:endParaRPr lang="en-US" altLang="en-US" sz="800" i="1" dirty="0" smtClean="0">
                <a:solidFill>
                  <a:srgbClr val="66FFFF"/>
                </a:solidFill>
                <a:latin typeface="Arial Rounded MT Bold" panose="020F0704030504030204" pitchFamily="34" charset="0"/>
              </a:endParaRPr>
            </a:p>
            <a:p>
              <a:pPr eaLnBrk="1" hangingPunct="1">
                <a:spcBef>
                  <a:spcPct val="0"/>
                </a:spcBef>
                <a:buFontTx/>
                <a:buNone/>
                <a:defRPr/>
              </a:pPr>
              <a:r>
                <a:rPr lang="en-US" altLang="en-US" sz="1600" i="1" u="sng" dirty="0" smtClean="0">
                  <a:solidFill>
                    <a:srgbClr val="66FFFF"/>
                  </a:solidFill>
                  <a:latin typeface="Arial Rounded MT Bold" panose="020F0704030504030204" pitchFamily="34" charset="0"/>
                </a:rPr>
                <a:t>Corrugated cores</a:t>
              </a:r>
              <a:endParaRPr lang="en-US" altLang="en-US" sz="1600" i="1" dirty="0" smtClean="0">
                <a:solidFill>
                  <a:srgbClr val="66FFFF"/>
                </a:solidFill>
                <a:latin typeface="Arial Rounded MT Bold" panose="020F0704030504030204" pitchFamily="34" charset="0"/>
              </a:endParaRPr>
            </a:p>
          </p:txBody>
        </p:sp>
        <p:pic>
          <p:nvPicPr>
            <p:cNvPr id="34851" name="Picture 2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34868" y="4213172"/>
              <a:ext cx="1260121" cy="753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2" name="Picture 28" descr="Corruboard_AK"/>
            <p:cNvPicPr>
              <a:picLocks noChangeAspect="1" noChangeArrowheads="1"/>
            </p:cNvPicPr>
            <p:nvPr/>
          </p:nvPicPr>
          <p:blipFill>
            <a:blip r:embed="rId9" cstate="print">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t="14139" r="2827"/>
            <a:stretch>
              <a:fillRect/>
            </a:stretch>
          </p:blipFill>
          <p:spPr bwMode="auto">
            <a:xfrm>
              <a:off x="5524235" y="3886188"/>
              <a:ext cx="1260121" cy="82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Group 50"/>
          <p:cNvGrpSpPr>
            <a:grpSpLocks/>
          </p:cNvGrpSpPr>
          <p:nvPr/>
        </p:nvGrpSpPr>
        <p:grpSpPr bwMode="auto">
          <a:xfrm>
            <a:off x="7344000" y="3420000"/>
            <a:ext cx="1439862" cy="2232025"/>
            <a:chOff x="7073901" y="2770188"/>
            <a:chExt cx="1440000" cy="2232000"/>
          </a:xfrm>
        </p:grpSpPr>
        <p:sp>
          <p:nvSpPr>
            <p:cNvPr id="30" name="Text Box 21"/>
            <p:cNvSpPr txBox="1">
              <a:spLocks noChangeArrowheads="1"/>
            </p:cNvSpPr>
            <p:nvPr/>
          </p:nvSpPr>
          <p:spPr bwMode="auto">
            <a:xfrm>
              <a:off x="7073901" y="2770188"/>
              <a:ext cx="1440000" cy="2232000"/>
            </a:xfrm>
            <a:prstGeom prst="rect">
              <a:avLst/>
            </a:prstGeom>
            <a:noFill/>
            <a:ln w="12700">
              <a:solidFill>
                <a:schemeClr val="bg1">
                  <a:lumMod val="95000"/>
                </a:schemeClr>
              </a:solidFill>
              <a:miter lim="800000"/>
              <a:headEnd/>
              <a:tailEnd/>
            </a:ln>
            <a:extLst>
              <a:ext uri="{909E8E84-426E-40DD-AFC4-6F175D3DCCD1}">
                <a14:hiddenFill xmlns:a14="http://schemas.microsoft.com/office/drawing/2010/main">
                  <a:solidFill>
                    <a:srgbClr val="FFFFFF"/>
                  </a:solidFill>
                </a14:hiddenFill>
              </a:ext>
            </a:extLst>
          </p:spPr>
          <p:txBody>
            <a:bodyPr lIns="0" rIns="0"/>
            <a:lstStyle>
              <a:lvl1pPr defTabSz="673100" eaLnBrk="0" hangingPunct="0">
                <a:spcBef>
                  <a:spcPct val="20000"/>
                </a:spcBef>
                <a:buChar char="•"/>
                <a:defRPr sz="3200">
                  <a:solidFill>
                    <a:schemeClr val="tx1"/>
                  </a:solidFill>
                  <a:latin typeface="Arial" charset="0"/>
                </a:defRPr>
              </a:lvl1pPr>
              <a:lvl2pPr marL="742950" indent="-285750" defTabSz="673100" eaLnBrk="0" hangingPunct="0">
                <a:spcBef>
                  <a:spcPct val="20000"/>
                </a:spcBef>
                <a:buChar char="–"/>
                <a:defRPr sz="2800">
                  <a:solidFill>
                    <a:schemeClr val="tx1"/>
                  </a:solidFill>
                  <a:latin typeface="Arial" charset="0"/>
                </a:defRPr>
              </a:lvl2pPr>
              <a:lvl3pPr marL="1143000" indent="-228600" defTabSz="673100" eaLnBrk="0" hangingPunct="0">
                <a:spcBef>
                  <a:spcPct val="20000"/>
                </a:spcBef>
                <a:buChar char="•"/>
                <a:defRPr sz="2400">
                  <a:solidFill>
                    <a:schemeClr val="tx1"/>
                  </a:solidFill>
                  <a:latin typeface="Arial" charset="0"/>
                </a:defRPr>
              </a:lvl3pPr>
              <a:lvl4pPr marL="1600200" indent="-228600" defTabSz="673100" eaLnBrk="0" hangingPunct="0">
                <a:spcBef>
                  <a:spcPct val="20000"/>
                </a:spcBef>
                <a:buChar char="–"/>
                <a:defRPr sz="2000">
                  <a:solidFill>
                    <a:schemeClr val="tx1"/>
                  </a:solidFill>
                  <a:latin typeface="Arial" charset="0"/>
                </a:defRPr>
              </a:lvl4pPr>
              <a:lvl5pPr marL="2057400" indent="-228600" defTabSz="673100" eaLnBrk="0" hangingPunct="0">
                <a:spcBef>
                  <a:spcPct val="20000"/>
                </a:spcBef>
                <a:buChar char="»"/>
                <a:defRPr sz="2000">
                  <a:solidFill>
                    <a:schemeClr val="tx1"/>
                  </a:solidFill>
                  <a:latin typeface="Arial" charset="0"/>
                </a:defRPr>
              </a:lvl5pPr>
              <a:lvl6pPr marL="2514600" indent="-228600" defTabSz="673100" eaLnBrk="0" fontAlgn="base" hangingPunct="0">
                <a:spcBef>
                  <a:spcPct val="20000"/>
                </a:spcBef>
                <a:spcAft>
                  <a:spcPct val="0"/>
                </a:spcAft>
                <a:buChar char="»"/>
                <a:defRPr sz="2000">
                  <a:solidFill>
                    <a:schemeClr val="tx1"/>
                  </a:solidFill>
                  <a:latin typeface="Arial" charset="0"/>
                </a:defRPr>
              </a:lvl6pPr>
              <a:lvl7pPr marL="2971800" indent="-228600" defTabSz="673100" eaLnBrk="0" fontAlgn="base" hangingPunct="0">
                <a:spcBef>
                  <a:spcPct val="20000"/>
                </a:spcBef>
                <a:spcAft>
                  <a:spcPct val="0"/>
                </a:spcAft>
                <a:buChar char="»"/>
                <a:defRPr sz="2000">
                  <a:solidFill>
                    <a:schemeClr val="tx1"/>
                  </a:solidFill>
                  <a:latin typeface="Arial" charset="0"/>
                </a:defRPr>
              </a:lvl7pPr>
              <a:lvl8pPr marL="3429000" indent="-228600" defTabSz="673100" eaLnBrk="0" fontAlgn="base" hangingPunct="0">
                <a:spcBef>
                  <a:spcPct val="20000"/>
                </a:spcBef>
                <a:spcAft>
                  <a:spcPct val="0"/>
                </a:spcAft>
                <a:buChar char="»"/>
                <a:defRPr sz="2000">
                  <a:solidFill>
                    <a:schemeClr val="tx1"/>
                  </a:solidFill>
                  <a:latin typeface="Arial" charset="0"/>
                </a:defRPr>
              </a:lvl8pPr>
              <a:lvl9pPr marL="3886200" indent="-228600" defTabSz="6731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1400" i="1" dirty="0" smtClean="0">
                  <a:solidFill>
                    <a:srgbClr val="66FFFF"/>
                  </a:solidFill>
                  <a:latin typeface="Arial Rounded MT Bold" panose="020F0704030504030204" pitchFamily="34" charset="0"/>
                </a:rPr>
                <a:t>Bi-directional </a:t>
              </a:r>
            </a:p>
            <a:p>
              <a:pPr eaLnBrk="1" hangingPunct="1">
                <a:spcBef>
                  <a:spcPct val="0"/>
                </a:spcBef>
                <a:buFontTx/>
                <a:buNone/>
                <a:defRPr/>
              </a:pPr>
              <a:r>
                <a:rPr lang="en-US" altLang="en-US" sz="1400" i="1" dirty="0" smtClean="0">
                  <a:solidFill>
                    <a:srgbClr val="66FFFF"/>
                  </a:solidFill>
                  <a:latin typeface="Arial Rounded MT Bold" panose="020F0704030504030204" pitchFamily="34" charset="0"/>
                </a:rPr>
                <a:t>support</a:t>
              </a:r>
            </a:p>
            <a:p>
              <a:pPr eaLnBrk="1" hangingPunct="1">
                <a:spcBef>
                  <a:spcPct val="0"/>
                </a:spcBef>
                <a:buFontTx/>
                <a:buNone/>
                <a:defRPr/>
              </a:pPr>
              <a:endParaRPr lang="en-US" altLang="en-US" sz="800" i="1" dirty="0" smtClean="0">
                <a:solidFill>
                  <a:srgbClr val="66FFFF"/>
                </a:solidFill>
                <a:latin typeface="Arial Rounded MT Bold" panose="020F0704030504030204" pitchFamily="34" charset="0"/>
              </a:endParaRPr>
            </a:p>
            <a:p>
              <a:pPr eaLnBrk="1" hangingPunct="1">
                <a:spcBef>
                  <a:spcPct val="0"/>
                </a:spcBef>
                <a:buFontTx/>
                <a:buNone/>
                <a:defRPr/>
              </a:pPr>
              <a:r>
                <a:rPr lang="en-US" altLang="en-US" sz="1600" i="1" u="sng" dirty="0" smtClean="0">
                  <a:solidFill>
                    <a:srgbClr val="66FFFF"/>
                  </a:solidFill>
                  <a:latin typeface="Arial Rounded MT Bold" panose="020F0704030504030204" pitchFamily="34" charset="0"/>
                </a:rPr>
                <a:t>Honeycomb cores</a:t>
              </a:r>
              <a:r>
                <a:rPr lang="en-US" altLang="en-US" sz="1600" i="1" dirty="0" smtClean="0">
                  <a:solidFill>
                    <a:srgbClr val="66FFFF"/>
                  </a:solidFill>
                  <a:latin typeface="Arial Rounded MT Bold" panose="020F0704030504030204" pitchFamily="34" charset="0"/>
                </a:rPr>
                <a:t> </a:t>
              </a:r>
            </a:p>
          </p:txBody>
        </p:sp>
        <p:pic>
          <p:nvPicPr>
            <p:cNvPr id="34848" name="Picture 29"/>
            <p:cNvPicPr>
              <a:picLocks noChangeArrowheads="1"/>
            </p:cNvPicPr>
            <p:nvPr/>
          </p:nvPicPr>
          <p:blipFill>
            <a:blip r:embed="rId10" cstate="print">
              <a:extLst>
                <a:ext uri="{28A0092B-C50C-407E-A947-70E740481C1C}">
                  <a14:useLocalDpi xmlns:a14="http://schemas.microsoft.com/office/drawing/2010/main" val="0"/>
                </a:ext>
              </a:extLst>
            </a:blip>
            <a:srcRect r="7457" b="7130"/>
            <a:stretch>
              <a:fillRect/>
            </a:stretch>
          </p:blipFill>
          <p:spPr bwMode="auto">
            <a:xfrm>
              <a:off x="7178341" y="4291004"/>
              <a:ext cx="1260121" cy="68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9" name="Picture 30" descr="Paperexp_C15"/>
            <p:cNvPicPr>
              <a:picLocks noChangeAspect="1" noChangeArrowheads="1"/>
            </p:cNvPicPr>
            <p:nvPr/>
          </p:nvPicPr>
          <p:blipFill>
            <a:blip r:embed="rId11" cstate="print">
              <a:clrChange>
                <a:clrFrom>
                  <a:srgbClr val="FFFFFF"/>
                </a:clrFrom>
                <a:clrTo>
                  <a:srgbClr val="FFFFFF">
                    <a:alpha val="0"/>
                  </a:srgbClr>
                </a:clrTo>
              </a:clrChange>
              <a:lum bright="24000" contrast="24000"/>
              <a:extLst>
                <a:ext uri="{28A0092B-C50C-407E-A947-70E740481C1C}">
                  <a14:useLocalDpi xmlns:a14="http://schemas.microsoft.com/office/drawing/2010/main" val="0"/>
                </a:ext>
              </a:extLst>
            </a:blip>
            <a:srcRect t="29977" b="-2"/>
            <a:stretch>
              <a:fillRect/>
            </a:stretch>
          </p:blipFill>
          <p:spPr bwMode="auto">
            <a:xfrm>
              <a:off x="7178340" y="3908753"/>
              <a:ext cx="1260121" cy="65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 name="Group 48"/>
          <p:cNvGrpSpPr>
            <a:grpSpLocks/>
          </p:cNvGrpSpPr>
          <p:nvPr/>
        </p:nvGrpSpPr>
        <p:grpSpPr bwMode="auto">
          <a:xfrm>
            <a:off x="3740128" y="3420000"/>
            <a:ext cx="1439862" cy="2232025"/>
            <a:chOff x="3943350" y="2762249"/>
            <a:chExt cx="1440000" cy="2232000"/>
          </a:xfrm>
        </p:grpSpPr>
        <p:sp>
          <p:nvSpPr>
            <p:cNvPr id="27" name="Text Box 18"/>
            <p:cNvSpPr txBox="1">
              <a:spLocks noChangeArrowheads="1"/>
            </p:cNvSpPr>
            <p:nvPr/>
          </p:nvSpPr>
          <p:spPr bwMode="auto">
            <a:xfrm>
              <a:off x="3943350" y="2762249"/>
              <a:ext cx="1440000" cy="2232000"/>
            </a:xfrm>
            <a:prstGeom prst="rect">
              <a:avLst/>
            </a:prstGeom>
            <a:noFill/>
            <a:ln w="12700">
              <a:solidFill>
                <a:schemeClr val="bg1">
                  <a:lumMod val="95000"/>
                </a:schemeClr>
              </a:solidFill>
              <a:miter lim="800000"/>
              <a:headEnd/>
              <a:tailEnd/>
            </a:ln>
            <a:extLst>
              <a:ext uri="{909E8E84-426E-40DD-AFC4-6F175D3DCCD1}">
                <a14:hiddenFill xmlns:a14="http://schemas.microsoft.com/office/drawing/2010/main">
                  <a:solidFill>
                    <a:srgbClr val="FFFFFF"/>
                  </a:solidFill>
                </a14:hiddenFill>
              </a:ext>
            </a:extLst>
          </p:spPr>
          <p:txBody>
            <a:bodyPr lIns="0" rIns="0"/>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1400" i="1" dirty="0" smtClean="0">
                  <a:solidFill>
                    <a:srgbClr val="66FFFF"/>
                  </a:solidFill>
                  <a:latin typeface="Arial Rounded MT Bold" panose="020F0704030504030204" pitchFamily="34" charset="0"/>
                </a:rPr>
                <a:t>Regional </a:t>
              </a:r>
            </a:p>
            <a:p>
              <a:pPr eaLnBrk="1" hangingPunct="1">
                <a:spcBef>
                  <a:spcPct val="0"/>
                </a:spcBef>
                <a:buFontTx/>
                <a:buNone/>
                <a:defRPr/>
              </a:pPr>
              <a:r>
                <a:rPr lang="en-US" altLang="en-US" sz="1400" i="1" dirty="0" smtClean="0">
                  <a:solidFill>
                    <a:srgbClr val="66FFFF"/>
                  </a:solidFill>
                  <a:latin typeface="Arial Rounded MT Bold" panose="020F0704030504030204" pitchFamily="34" charset="0"/>
                </a:rPr>
                <a:t>support</a:t>
              </a:r>
            </a:p>
            <a:p>
              <a:pPr eaLnBrk="1" hangingPunct="1">
                <a:spcBef>
                  <a:spcPct val="0"/>
                </a:spcBef>
                <a:buFontTx/>
                <a:buNone/>
                <a:defRPr/>
              </a:pPr>
              <a:endParaRPr lang="en-US" altLang="en-US" sz="800" i="1" dirty="0" smtClean="0">
                <a:solidFill>
                  <a:srgbClr val="66FFFF"/>
                </a:solidFill>
                <a:latin typeface="Arial Rounded MT Bold" panose="020F0704030504030204" pitchFamily="34" charset="0"/>
              </a:endParaRPr>
            </a:p>
            <a:p>
              <a:pPr eaLnBrk="1" hangingPunct="1">
                <a:spcBef>
                  <a:spcPct val="0"/>
                </a:spcBef>
                <a:buFontTx/>
                <a:buNone/>
                <a:defRPr/>
              </a:pPr>
              <a:r>
                <a:rPr lang="en-US" altLang="en-US" sz="1600" i="1" u="sng" dirty="0" smtClean="0">
                  <a:solidFill>
                    <a:srgbClr val="66FFFF"/>
                  </a:solidFill>
                  <a:latin typeface="Arial Rounded MT Bold" panose="020F0704030504030204" pitchFamily="34" charset="0"/>
                </a:rPr>
                <a:t>Cup shaped cores</a:t>
              </a:r>
              <a:endParaRPr lang="en-US" altLang="en-US" sz="1600" i="1" dirty="0" smtClean="0">
                <a:solidFill>
                  <a:srgbClr val="66FFFF"/>
                </a:solidFill>
                <a:latin typeface="Arial Rounded MT Bold" panose="020F0704030504030204" pitchFamily="34" charset="0"/>
              </a:endParaRPr>
            </a:p>
            <a:p>
              <a:pPr eaLnBrk="1" hangingPunct="1">
                <a:spcBef>
                  <a:spcPct val="0"/>
                </a:spcBef>
                <a:buFontTx/>
                <a:buNone/>
                <a:defRPr/>
              </a:pPr>
              <a:endParaRPr lang="en-US" altLang="en-US" sz="1200" dirty="0" smtClean="0">
                <a:solidFill>
                  <a:schemeClr val="accent2">
                    <a:lumMod val="20000"/>
                    <a:lumOff val="80000"/>
                  </a:schemeClr>
                </a:solidFill>
                <a:latin typeface="+mj-lt"/>
              </a:endParaRPr>
            </a:p>
          </p:txBody>
        </p:sp>
        <p:pic>
          <p:nvPicPr>
            <p:cNvPr id="34845" name="Picture 23" descr="Triplex_10mm2"/>
            <p:cNvPicPr>
              <a:picLocks noChangeAspect="1" noChangeArrowheads="1"/>
            </p:cNvPicPr>
            <p:nvPr/>
          </p:nvPicPr>
          <p:blipFill>
            <a:blip r:embed="rId12">
              <a:lum bright="6000"/>
              <a:grayscl/>
              <a:extLst>
                <a:ext uri="{28A0092B-C50C-407E-A947-70E740481C1C}">
                  <a14:useLocalDpi xmlns:a14="http://schemas.microsoft.com/office/drawing/2010/main" val="0"/>
                </a:ext>
              </a:extLst>
            </a:blip>
            <a:srcRect r="1607" b="9673"/>
            <a:stretch>
              <a:fillRect/>
            </a:stretch>
          </p:blipFill>
          <p:spPr bwMode="auto">
            <a:xfrm>
              <a:off x="4031559" y="4137558"/>
              <a:ext cx="1260121" cy="834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6" name="Picture 31" descr="Conpearl_h5_clean"/>
            <p:cNvPicPr>
              <a:picLocks noChangeAspect="1" noChangeArrowheads="1"/>
            </p:cNvPicPr>
            <p:nvPr/>
          </p:nvPicPr>
          <p:blipFill>
            <a:blip r:embed="rId13">
              <a:clrChange>
                <a:clrFrom>
                  <a:srgbClr val="FFFFFF"/>
                </a:clrFrom>
                <a:clrTo>
                  <a:srgbClr val="FFFFFF">
                    <a:alpha val="0"/>
                  </a:srgbClr>
                </a:clrTo>
              </a:clrChange>
              <a:lum bright="-18000" contrast="30000"/>
              <a:extLst>
                <a:ext uri="{28A0092B-C50C-407E-A947-70E740481C1C}">
                  <a14:useLocalDpi xmlns:a14="http://schemas.microsoft.com/office/drawing/2010/main" val="0"/>
                </a:ext>
              </a:extLst>
            </a:blip>
            <a:srcRect t="8998" b="15352"/>
            <a:stretch>
              <a:fillRect/>
            </a:stretch>
          </p:blipFill>
          <p:spPr bwMode="auto">
            <a:xfrm>
              <a:off x="4040454" y="3881876"/>
              <a:ext cx="1260121" cy="73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6259" name="Elbow Connector 96258"/>
          <p:cNvCxnSpPr>
            <a:cxnSpLocks noChangeShapeType="1"/>
            <a:stCxn id="18" idx="0"/>
            <a:endCxn id="17" idx="1"/>
          </p:cNvCxnSpPr>
          <p:nvPr/>
        </p:nvCxnSpPr>
        <p:spPr bwMode="auto">
          <a:xfrm rot="5400000" flipH="1" flipV="1">
            <a:off x="1229578" y="1304650"/>
            <a:ext cx="557844" cy="1008856"/>
          </a:xfrm>
          <a:prstGeom prst="bentConnector2">
            <a:avLst/>
          </a:prstGeom>
          <a:noFill/>
          <a:ln w="12700" algn="ctr">
            <a:solidFill>
              <a:schemeClr val="bg1">
                <a:lumMod val="95000"/>
              </a:schemeClr>
            </a:solidFill>
            <a:round/>
            <a:headEnd/>
            <a:tailEnd/>
          </a:ln>
          <a:extLst>
            <a:ext uri="{909E8E84-426E-40DD-AFC4-6F175D3DCCD1}">
              <a14:hiddenFill xmlns:a14="http://schemas.microsoft.com/office/drawing/2010/main">
                <a:noFill/>
              </a14:hiddenFill>
            </a:ext>
          </a:extLst>
        </p:spPr>
      </p:cxnSp>
      <p:cxnSp>
        <p:nvCxnSpPr>
          <p:cNvPr id="96267" name="Elbow Connector 96266"/>
          <p:cNvCxnSpPr>
            <a:cxnSpLocks noChangeShapeType="1"/>
            <a:stCxn id="19" idx="0"/>
            <a:endCxn id="17" idx="3"/>
          </p:cNvCxnSpPr>
          <p:nvPr/>
        </p:nvCxnSpPr>
        <p:spPr bwMode="auto">
          <a:xfrm rot="16200000" flipV="1">
            <a:off x="4865747" y="1557062"/>
            <a:ext cx="557844" cy="504031"/>
          </a:xfrm>
          <a:prstGeom prst="bentConnector2">
            <a:avLst/>
          </a:prstGeom>
          <a:noFill/>
          <a:ln w="12700">
            <a:solidFill>
              <a:schemeClr val="bg1">
                <a:lumMod val="95000"/>
              </a:schemeClr>
            </a:solidFill>
            <a:miter lim="800000"/>
            <a:headEnd/>
            <a:tailEnd/>
          </a:ln>
          <a:extLst>
            <a:ext uri="{909E8E84-426E-40DD-AFC4-6F175D3DCCD1}">
              <a14:hiddenFill xmlns:a14="http://schemas.microsoft.com/office/drawing/2010/main">
                <a:solidFill>
                  <a:srgbClr val="FFFFFF"/>
                </a:solidFill>
              </a14:hiddenFill>
            </a:ext>
          </a:extLst>
        </p:spPr>
      </p:cxnSp>
      <p:sp>
        <p:nvSpPr>
          <p:cNvPr id="96271" name="TextBox 96270"/>
          <p:cNvSpPr txBox="1"/>
          <p:nvPr/>
        </p:nvSpPr>
        <p:spPr>
          <a:xfrm>
            <a:off x="7344000" y="2754000"/>
            <a:ext cx="1439862" cy="504000"/>
          </a:xfrm>
          <a:prstGeom prst="rect">
            <a:avLst/>
          </a:prstGeom>
          <a:noFill/>
        </p:spPr>
        <p:txBody>
          <a:bodyPr lIns="72000" tIns="72000" rIns="72000" bIns="72000" anchor="ctr">
            <a:spAutoFit/>
          </a:bodyPr>
          <a:lstStyle/>
          <a:p>
            <a:pPr>
              <a:defRPr/>
            </a:pPr>
            <a:r>
              <a:rPr lang="en-GB" sz="1400" i="1" dirty="0">
                <a:solidFill>
                  <a:srgbClr val="66FFFF"/>
                </a:solidFill>
                <a:latin typeface="Arial Rounded MT Bold" panose="020F0704030504030204" pitchFamily="34" charset="0"/>
              </a:rPr>
              <a:t>Best Material Properties</a:t>
            </a:r>
          </a:p>
        </p:txBody>
      </p:sp>
      <p:cxnSp>
        <p:nvCxnSpPr>
          <p:cNvPr id="96273" name="Straight Connector 96272"/>
          <p:cNvCxnSpPr>
            <a:cxnSpLocks noChangeShapeType="1"/>
          </p:cNvCxnSpPr>
          <p:nvPr/>
        </p:nvCxnSpPr>
        <p:spPr bwMode="auto">
          <a:xfrm flipV="1">
            <a:off x="2664000" y="2520000"/>
            <a:ext cx="794" cy="900768"/>
          </a:xfrm>
          <a:prstGeom prst="line">
            <a:avLst/>
          </a:prstGeom>
          <a:noFill/>
          <a:ln w="12700" algn="ctr">
            <a:solidFill>
              <a:schemeClr val="bg1">
                <a:lumMod val="95000"/>
              </a:schemeClr>
            </a:solidFill>
            <a:round/>
            <a:headEnd/>
            <a:tailEnd/>
          </a:ln>
          <a:extLst>
            <a:ext uri="{909E8E84-426E-40DD-AFC4-6F175D3DCCD1}">
              <a14:hiddenFill xmlns:a14="http://schemas.microsoft.com/office/drawing/2010/main">
                <a:noFill/>
              </a14:hiddenFill>
            </a:ext>
          </a:extLst>
        </p:spPr>
      </p:cxnSp>
      <p:cxnSp>
        <p:nvCxnSpPr>
          <p:cNvPr id="96275" name="Straight Connector 96274"/>
          <p:cNvCxnSpPr>
            <a:cxnSpLocks noChangeShapeType="1"/>
          </p:cNvCxnSpPr>
          <p:nvPr/>
        </p:nvCxnSpPr>
        <p:spPr bwMode="auto">
          <a:xfrm flipH="1" flipV="1">
            <a:off x="4428000" y="2519233"/>
            <a:ext cx="0" cy="900767"/>
          </a:xfrm>
          <a:prstGeom prst="line">
            <a:avLst/>
          </a:prstGeom>
          <a:noFill/>
          <a:ln w="12700" algn="ctr">
            <a:solidFill>
              <a:schemeClr val="bg1">
                <a:lumMod val="95000"/>
              </a:schemeClr>
            </a:solidFill>
            <a:round/>
            <a:headEnd/>
            <a:tailEnd/>
          </a:ln>
          <a:extLst>
            <a:ext uri="{909E8E84-426E-40DD-AFC4-6F175D3DCCD1}">
              <a14:hiddenFill xmlns:a14="http://schemas.microsoft.com/office/drawing/2010/main">
                <a:noFill/>
              </a14:hiddenFill>
            </a:ext>
          </a:extLst>
        </p:spPr>
      </p:cxnSp>
      <p:cxnSp>
        <p:nvCxnSpPr>
          <p:cNvPr id="96277" name="Straight Connector 96276"/>
          <p:cNvCxnSpPr>
            <a:cxnSpLocks noChangeShapeType="1"/>
          </p:cNvCxnSpPr>
          <p:nvPr/>
        </p:nvCxnSpPr>
        <p:spPr bwMode="auto">
          <a:xfrm flipH="1" flipV="1">
            <a:off x="6264000" y="2519999"/>
            <a:ext cx="794" cy="900001"/>
          </a:xfrm>
          <a:prstGeom prst="line">
            <a:avLst/>
          </a:prstGeom>
          <a:noFill/>
          <a:ln w="12700" algn="ctr">
            <a:solidFill>
              <a:schemeClr val="bg1">
                <a:lumMod val="95000"/>
              </a:schemeClr>
            </a:solidFill>
            <a:round/>
            <a:headEnd/>
            <a:tailEnd/>
          </a:ln>
          <a:extLst>
            <a:ext uri="{909E8E84-426E-40DD-AFC4-6F175D3DCCD1}">
              <a14:hiddenFill xmlns:a14="http://schemas.microsoft.com/office/drawing/2010/main">
                <a:noFill/>
              </a14:hiddenFill>
            </a:ext>
          </a:extLst>
        </p:spPr>
      </p:cxnSp>
      <p:cxnSp>
        <p:nvCxnSpPr>
          <p:cNvPr id="96281" name="Straight Connector 96280"/>
          <p:cNvCxnSpPr>
            <a:cxnSpLocks noChangeShapeType="1"/>
            <a:stCxn id="30" idx="0"/>
          </p:cNvCxnSpPr>
          <p:nvPr/>
        </p:nvCxnSpPr>
        <p:spPr bwMode="auto">
          <a:xfrm flipV="1">
            <a:off x="8063931" y="2519233"/>
            <a:ext cx="0" cy="900767"/>
          </a:xfrm>
          <a:prstGeom prst="line">
            <a:avLst/>
          </a:prstGeom>
          <a:noFill/>
          <a:ln w="12700" algn="ctr">
            <a:solidFill>
              <a:schemeClr val="bg1">
                <a:lumMod val="95000"/>
              </a:schemeClr>
            </a:solidFill>
            <a:round/>
            <a:headEnd/>
            <a:tailEnd/>
          </a:ln>
          <a:extLst>
            <a:ext uri="{909E8E84-426E-40DD-AFC4-6F175D3DCCD1}">
              <a14:hiddenFill xmlns:a14="http://schemas.microsoft.com/office/drawing/2010/main">
                <a:noFill/>
              </a14:hiddenFill>
            </a:ext>
          </a:extLst>
        </p:spPr>
      </p:cxnSp>
      <p:sp>
        <p:nvSpPr>
          <p:cNvPr id="96283" name="Rectangle 96282"/>
          <p:cNvSpPr>
            <a:spLocks noChangeArrowheads="1"/>
          </p:cNvSpPr>
          <p:nvPr/>
        </p:nvSpPr>
        <p:spPr bwMode="auto">
          <a:xfrm>
            <a:off x="7272000" y="3348000"/>
            <a:ext cx="1584325" cy="2376487"/>
          </a:xfrm>
          <a:prstGeom prst="rect">
            <a:avLst/>
          </a:prstGeom>
          <a:noFill/>
          <a:ln w="1905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pPr>
            <a:endParaRPr lang="en-US" altLang="en-US" sz="1600"/>
          </a:p>
        </p:txBody>
      </p:sp>
      <p:sp>
        <p:nvSpPr>
          <p:cNvPr id="2" name="Rectangle 1"/>
          <p:cNvSpPr>
            <a:spLocks noChangeArrowheads="1"/>
          </p:cNvSpPr>
          <p:nvPr/>
        </p:nvSpPr>
        <p:spPr bwMode="auto">
          <a:xfrm>
            <a:off x="7272000" y="2736000"/>
            <a:ext cx="1584325" cy="539750"/>
          </a:xfrm>
          <a:prstGeom prst="rect">
            <a:avLst/>
          </a:prstGeom>
          <a:noFill/>
          <a:ln w="1905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pPr>
            <a:endParaRPr lang="en-US" altLang="en-US" sz="1600"/>
          </a:p>
        </p:txBody>
      </p:sp>
      <p:grpSp>
        <p:nvGrpSpPr>
          <p:cNvPr id="44" name="Group 43"/>
          <p:cNvGrpSpPr>
            <a:grpSpLocks noChangeAspect="1"/>
          </p:cNvGrpSpPr>
          <p:nvPr/>
        </p:nvGrpSpPr>
        <p:grpSpPr bwMode="auto">
          <a:xfrm>
            <a:off x="144000" y="144000"/>
            <a:ext cx="1440001" cy="720000"/>
            <a:chOff x="972000" y="1008000"/>
            <a:chExt cx="2016000" cy="1008000"/>
          </a:xfrm>
        </p:grpSpPr>
        <p:pic>
          <p:nvPicPr>
            <p:cNvPr id="45" name="Picture 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Rectangle 45"/>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47"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Core Materials - Honeycomb</a:t>
            </a:r>
            <a:endParaRPr lang="en-GB" altLang="en-US" sz="2400" i="1" dirty="0">
              <a:solidFill>
                <a:schemeClr val="bg1"/>
              </a:solidFill>
              <a:latin typeface="Arial Rounded MT Bold" panose="020F0704030504030204" pitchFamily="34" charset="0"/>
            </a:endParaRPr>
          </a:p>
        </p:txBody>
      </p:sp>
      <p:grpSp>
        <p:nvGrpSpPr>
          <p:cNvPr id="48" name="Group 47"/>
          <p:cNvGrpSpPr>
            <a:grpSpLocks noChangeAspect="1"/>
          </p:cNvGrpSpPr>
          <p:nvPr/>
        </p:nvGrpSpPr>
        <p:grpSpPr bwMode="auto">
          <a:xfrm>
            <a:off x="7524000" y="5976000"/>
            <a:ext cx="1440001" cy="720000"/>
            <a:chOff x="972000" y="1008000"/>
            <a:chExt cx="2016000" cy="1008000"/>
          </a:xfrm>
        </p:grpSpPr>
        <p:pic>
          <p:nvPicPr>
            <p:cNvPr id="50" name="Picture 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ectangle 51"/>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53"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a:solidFill>
                  <a:schemeClr val="bg1"/>
                </a:solidFill>
                <a:latin typeface="Arial Rounded MT Bold" panose="020F0704030504030204" pitchFamily="34" charset="0"/>
              </a:rPr>
              <a:t>S</a:t>
            </a:r>
            <a:r>
              <a:rPr lang="en-GB" altLang="en-US" sz="2400" i="1" dirty="0" smtClean="0">
                <a:solidFill>
                  <a:schemeClr val="bg1"/>
                </a:solidFill>
                <a:latin typeface="Arial Rounded MT Bold" panose="020F0704030504030204" pitchFamily="34" charset="0"/>
              </a:rPr>
              <a:t>andwich Core Materials</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22" presetClass="entr" presetSubtype="8" fill="hold" nodeType="withEffect">
                                  <p:stCondLst>
                                    <p:cond delay="500"/>
                                  </p:stCondLst>
                                  <p:childTnLst>
                                    <p:set>
                                      <p:cBhvr>
                                        <p:cTn id="9" dur="1" fill="hold">
                                          <p:stCondLst>
                                            <p:cond delay="0"/>
                                          </p:stCondLst>
                                        </p:cTn>
                                        <p:tgtEl>
                                          <p:spTgt spid="48"/>
                                        </p:tgtEl>
                                        <p:attrNameLst>
                                          <p:attrName>style.visibility</p:attrName>
                                        </p:attrNameLst>
                                      </p:cBhvr>
                                      <p:to>
                                        <p:strVal val="visible"/>
                                      </p:to>
                                    </p:set>
                                    <p:animEffect transition="in" filter="wipe(left)">
                                      <p:cBhvr>
                                        <p:cTn id="10" dur="500"/>
                                        <p:tgtEl>
                                          <p:spTgt spid="48"/>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47"/>
                                        </p:tgtEl>
                                        <p:attrNameLst>
                                          <p:attrName>style.visibility</p:attrName>
                                        </p:attrNameLst>
                                      </p:cBhvr>
                                      <p:to>
                                        <p:strVal val="visible"/>
                                      </p:to>
                                    </p:set>
                                    <p:animEffect transition="in" filter="wipe(left)">
                                      <p:cBhvr>
                                        <p:cTn id="14" dur="500"/>
                                        <p:tgtEl>
                                          <p:spTgt spid="47"/>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par>
                          <p:cTn id="18" fill="hold" nodeType="afterGroup">
                            <p:stCondLst>
                              <p:cond delay="2000"/>
                            </p:stCondLst>
                            <p:childTnLst>
                              <p:par>
                                <p:cTn id="19" presetID="22" presetClass="entr" presetSubtype="8" fill="hold" grpId="0" nodeType="after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nodeType="afterGroup">
                            <p:stCondLst>
                              <p:cond delay="3000"/>
                            </p:stCondLst>
                            <p:childTnLst>
                              <p:par>
                                <p:cTn id="23" presetID="22" presetClass="entr" presetSubtype="2" fill="hold" nodeType="afterEffect">
                                  <p:stCondLst>
                                    <p:cond delay="500"/>
                                  </p:stCondLst>
                                  <p:childTnLst>
                                    <p:set>
                                      <p:cBhvr>
                                        <p:cTn id="24" dur="1" fill="hold">
                                          <p:stCondLst>
                                            <p:cond delay="0"/>
                                          </p:stCondLst>
                                        </p:cTn>
                                        <p:tgtEl>
                                          <p:spTgt spid="96259"/>
                                        </p:tgtEl>
                                        <p:attrNameLst>
                                          <p:attrName>style.visibility</p:attrName>
                                        </p:attrNameLst>
                                      </p:cBhvr>
                                      <p:to>
                                        <p:strVal val="visible"/>
                                      </p:to>
                                    </p:set>
                                    <p:animEffect transition="in" filter="wipe(right)">
                                      <p:cBhvr>
                                        <p:cTn id="25" dur="500"/>
                                        <p:tgtEl>
                                          <p:spTgt spid="96259"/>
                                        </p:tgtEl>
                                      </p:cBhvr>
                                    </p:animEffect>
                                  </p:childTnLst>
                                </p:cTn>
                              </p:par>
                            </p:childTnLst>
                          </p:cTn>
                        </p:par>
                        <p:par>
                          <p:cTn id="26" fill="hold" nodeType="afterGroup">
                            <p:stCondLst>
                              <p:cond delay="4000"/>
                            </p:stCondLst>
                            <p:childTnLst>
                              <p:par>
                                <p:cTn id="27" presetID="22" presetClass="entr" presetSubtype="1" fill="hold" nodeType="afterEffect">
                                  <p:stCondLst>
                                    <p:cond delay="50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par>
                          <p:cTn id="30" fill="hold" nodeType="afterGroup">
                            <p:stCondLst>
                              <p:cond delay="5000"/>
                            </p:stCondLst>
                            <p:childTnLst>
                              <p:par>
                                <p:cTn id="31" presetID="22" presetClass="entr" presetSubtype="8" fill="hold" nodeType="afterEffect">
                                  <p:stCondLst>
                                    <p:cond delay="500"/>
                                  </p:stCondLst>
                                  <p:childTnLst>
                                    <p:set>
                                      <p:cBhvr>
                                        <p:cTn id="32" dur="1" fill="hold">
                                          <p:stCondLst>
                                            <p:cond delay="0"/>
                                          </p:stCondLst>
                                        </p:cTn>
                                        <p:tgtEl>
                                          <p:spTgt spid="96267"/>
                                        </p:tgtEl>
                                        <p:attrNameLst>
                                          <p:attrName>style.visibility</p:attrName>
                                        </p:attrNameLst>
                                      </p:cBhvr>
                                      <p:to>
                                        <p:strVal val="visible"/>
                                      </p:to>
                                    </p:set>
                                    <p:animEffect transition="in" filter="wipe(left)">
                                      <p:cBhvr>
                                        <p:cTn id="33" dur="500"/>
                                        <p:tgtEl>
                                          <p:spTgt spid="96267"/>
                                        </p:tgtEl>
                                      </p:cBhvr>
                                    </p:animEffect>
                                  </p:childTnLst>
                                </p:cTn>
                              </p:par>
                            </p:childTnLst>
                          </p:cTn>
                        </p:par>
                        <p:par>
                          <p:cTn id="34" fill="hold" nodeType="afterGroup">
                            <p:stCondLst>
                              <p:cond delay="6000"/>
                            </p:stCondLst>
                            <p:childTnLst>
                              <p:par>
                                <p:cTn id="35" presetID="22" presetClass="entr" presetSubtype="1" fill="hold" grpId="0" nodeType="afterEffect">
                                  <p:stCondLst>
                                    <p:cond delay="50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500"/>
                                        <p:tgtEl>
                                          <p:spTgt spid="19"/>
                                        </p:tgtEl>
                                      </p:cBhvr>
                                    </p:animEffect>
                                  </p:childTnLst>
                                </p:cTn>
                              </p:par>
                            </p:childTnLst>
                          </p:cTn>
                        </p:par>
                        <p:par>
                          <p:cTn id="38" fill="hold" nodeType="afterGroup">
                            <p:stCondLst>
                              <p:cond delay="7000"/>
                            </p:stCondLst>
                            <p:childTnLst>
                              <p:par>
                                <p:cTn id="39" presetID="22" presetClass="entr" presetSubtype="1" fill="hold" nodeType="afterEffect">
                                  <p:stCondLst>
                                    <p:cond delay="500"/>
                                  </p:stCondLst>
                                  <p:childTnLst>
                                    <p:set>
                                      <p:cBhvr>
                                        <p:cTn id="40" dur="1" fill="hold">
                                          <p:stCondLst>
                                            <p:cond delay="0"/>
                                          </p:stCondLst>
                                        </p:cTn>
                                        <p:tgtEl>
                                          <p:spTgt spid="96273"/>
                                        </p:tgtEl>
                                        <p:attrNameLst>
                                          <p:attrName>style.visibility</p:attrName>
                                        </p:attrNameLst>
                                      </p:cBhvr>
                                      <p:to>
                                        <p:strVal val="visible"/>
                                      </p:to>
                                    </p:set>
                                    <p:animEffect transition="in" filter="wipe(up)">
                                      <p:cBhvr>
                                        <p:cTn id="41" dur="500"/>
                                        <p:tgtEl>
                                          <p:spTgt spid="96273"/>
                                        </p:tgtEl>
                                      </p:cBhvr>
                                    </p:animEffect>
                                  </p:childTnLst>
                                </p:cTn>
                              </p:par>
                            </p:childTnLst>
                          </p:cTn>
                        </p:par>
                        <p:par>
                          <p:cTn id="42" fill="hold" nodeType="afterGroup">
                            <p:stCondLst>
                              <p:cond delay="8000"/>
                            </p:stCondLst>
                            <p:childTnLst>
                              <p:par>
                                <p:cTn id="43" presetID="22" presetClass="entr" presetSubtype="1" fill="hold" nodeType="afterEffect">
                                  <p:stCondLst>
                                    <p:cond delay="50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par>
                          <p:cTn id="46" fill="hold" nodeType="afterGroup">
                            <p:stCondLst>
                              <p:cond delay="9000"/>
                            </p:stCondLst>
                            <p:childTnLst>
                              <p:par>
                                <p:cTn id="47" presetID="22" presetClass="entr" presetSubtype="1" fill="hold" nodeType="afterEffect">
                                  <p:stCondLst>
                                    <p:cond delay="1000"/>
                                  </p:stCondLst>
                                  <p:childTnLst>
                                    <p:set>
                                      <p:cBhvr>
                                        <p:cTn id="48" dur="1" fill="hold">
                                          <p:stCondLst>
                                            <p:cond delay="0"/>
                                          </p:stCondLst>
                                        </p:cTn>
                                        <p:tgtEl>
                                          <p:spTgt spid="96275"/>
                                        </p:tgtEl>
                                        <p:attrNameLst>
                                          <p:attrName>style.visibility</p:attrName>
                                        </p:attrNameLst>
                                      </p:cBhvr>
                                      <p:to>
                                        <p:strVal val="visible"/>
                                      </p:to>
                                    </p:set>
                                    <p:animEffect transition="in" filter="wipe(up)">
                                      <p:cBhvr>
                                        <p:cTn id="49" dur="500"/>
                                        <p:tgtEl>
                                          <p:spTgt spid="96275"/>
                                        </p:tgtEl>
                                      </p:cBhvr>
                                    </p:animEffect>
                                  </p:childTnLst>
                                </p:cTn>
                              </p:par>
                            </p:childTnLst>
                          </p:cTn>
                        </p:par>
                        <p:par>
                          <p:cTn id="50" fill="hold" nodeType="afterGroup">
                            <p:stCondLst>
                              <p:cond delay="10500"/>
                            </p:stCondLst>
                            <p:childTnLst>
                              <p:par>
                                <p:cTn id="51" presetID="22" presetClass="entr" presetSubtype="1" fill="hold" nodeType="afterEffect">
                                  <p:stCondLst>
                                    <p:cond delay="500"/>
                                  </p:stCondLst>
                                  <p:childTnLst>
                                    <p:set>
                                      <p:cBhvr>
                                        <p:cTn id="52" dur="1" fill="hold">
                                          <p:stCondLst>
                                            <p:cond delay="0"/>
                                          </p:stCondLst>
                                        </p:cTn>
                                        <p:tgtEl>
                                          <p:spTgt spid="49"/>
                                        </p:tgtEl>
                                        <p:attrNameLst>
                                          <p:attrName>style.visibility</p:attrName>
                                        </p:attrNameLst>
                                      </p:cBhvr>
                                      <p:to>
                                        <p:strVal val="visible"/>
                                      </p:to>
                                    </p:set>
                                    <p:animEffect transition="in" filter="wipe(up)">
                                      <p:cBhvr>
                                        <p:cTn id="53" dur="500"/>
                                        <p:tgtEl>
                                          <p:spTgt spid="49"/>
                                        </p:tgtEl>
                                      </p:cBhvr>
                                    </p:animEffect>
                                  </p:childTnLst>
                                </p:cTn>
                              </p:par>
                            </p:childTnLst>
                          </p:cTn>
                        </p:par>
                        <p:par>
                          <p:cTn id="54" fill="hold" nodeType="afterGroup">
                            <p:stCondLst>
                              <p:cond delay="11500"/>
                            </p:stCondLst>
                            <p:childTnLst>
                              <p:par>
                                <p:cTn id="55" presetID="22" presetClass="entr" presetSubtype="1" fill="hold" nodeType="afterEffect">
                                  <p:stCondLst>
                                    <p:cond delay="1000"/>
                                  </p:stCondLst>
                                  <p:childTnLst>
                                    <p:set>
                                      <p:cBhvr>
                                        <p:cTn id="56" dur="1" fill="hold">
                                          <p:stCondLst>
                                            <p:cond delay="0"/>
                                          </p:stCondLst>
                                        </p:cTn>
                                        <p:tgtEl>
                                          <p:spTgt spid="96277"/>
                                        </p:tgtEl>
                                        <p:attrNameLst>
                                          <p:attrName>style.visibility</p:attrName>
                                        </p:attrNameLst>
                                      </p:cBhvr>
                                      <p:to>
                                        <p:strVal val="visible"/>
                                      </p:to>
                                    </p:set>
                                    <p:animEffect transition="in" filter="wipe(up)">
                                      <p:cBhvr>
                                        <p:cTn id="57" dur="500"/>
                                        <p:tgtEl>
                                          <p:spTgt spid="96277"/>
                                        </p:tgtEl>
                                      </p:cBhvr>
                                    </p:animEffect>
                                  </p:childTnLst>
                                </p:cTn>
                              </p:par>
                            </p:childTnLst>
                          </p:cTn>
                        </p:par>
                        <p:par>
                          <p:cTn id="58" fill="hold" nodeType="afterGroup">
                            <p:stCondLst>
                              <p:cond delay="13000"/>
                            </p:stCondLst>
                            <p:childTnLst>
                              <p:par>
                                <p:cTn id="59" presetID="22" presetClass="entr" presetSubtype="1" fill="hold" nodeType="afterEffect">
                                  <p:stCondLst>
                                    <p:cond delay="500"/>
                                  </p:stCondLst>
                                  <p:childTnLst>
                                    <p:set>
                                      <p:cBhvr>
                                        <p:cTn id="60" dur="1" fill="hold">
                                          <p:stCondLst>
                                            <p:cond delay="0"/>
                                          </p:stCondLst>
                                        </p:cTn>
                                        <p:tgtEl>
                                          <p:spTgt spid="96268"/>
                                        </p:tgtEl>
                                        <p:attrNameLst>
                                          <p:attrName>style.visibility</p:attrName>
                                        </p:attrNameLst>
                                      </p:cBhvr>
                                      <p:to>
                                        <p:strVal val="visible"/>
                                      </p:to>
                                    </p:set>
                                    <p:animEffect transition="in" filter="wipe(up)">
                                      <p:cBhvr>
                                        <p:cTn id="61" dur="500"/>
                                        <p:tgtEl>
                                          <p:spTgt spid="96268"/>
                                        </p:tgtEl>
                                      </p:cBhvr>
                                    </p:animEffect>
                                  </p:childTnLst>
                                </p:cTn>
                              </p:par>
                            </p:childTnLst>
                          </p:cTn>
                        </p:par>
                        <p:par>
                          <p:cTn id="62" fill="hold" nodeType="afterGroup">
                            <p:stCondLst>
                              <p:cond delay="14000"/>
                            </p:stCondLst>
                            <p:childTnLst>
                              <p:par>
                                <p:cTn id="63" presetID="22" presetClass="entr" presetSubtype="1" fill="hold" nodeType="afterEffect">
                                  <p:stCondLst>
                                    <p:cond delay="1000"/>
                                  </p:stCondLst>
                                  <p:childTnLst>
                                    <p:set>
                                      <p:cBhvr>
                                        <p:cTn id="64" dur="1" fill="hold">
                                          <p:stCondLst>
                                            <p:cond delay="0"/>
                                          </p:stCondLst>
                                        </p:cTn>
                                        <p:tgtEl>
                                          <p:spTgt spid="96281"/>
                                        </p:tgtEl>
                                        <p:attrNameLst>
                                          <p:attrName>style.visibility</p:attrName>
                                        </p:attrNameLst>
                                      </p:cBhvr>
                                      <p:to>
                                        <p:strVal val="visible"/>
                                      </p:to>
                                    </p:set>
                                    <p:animEffect transition="in" filter="wipe(up)">
                                      <p:cBhvr>
                                        <p:cTn id="65" dur="500"/>
                                        <p:tgtEl>
                                          <p:spTgt spid="96281"/>
                                        </p:tgtEl>
                                      </p:cBhvr>
                                    </p:animEffect>
                                  </p:childTnLst>
                                </p:cTn>
                              </p:par>
                            </p:childTnLst>
                          </p:cTn>
                        </p:par>
                        <p:par>
                          <p:cTn id="66" fill="hold" nodeType="afterGroup">
                            <p:stCondLst>
                              <p:cond delay="15500"/>
                            </p:stCondLst>
                            <p:childTnLst>
                              <p:par>
                                <p:cTn id="67" presetID="22" presetClass="entr" presetSubtype="1" fill="hold" nodeType="afterEffect">
                                  <p:stCondLst>
                                    <p:cond delay="500"/>
                                  </p:stCondLst>
                                  <p:childTnLst>
                                    <p:set>
                                      <p:cBhvr>
                                        <p:cTn id="68" dur="1" fill="hold">
                                          <p:stCondLst>
                                            <p:cond delay="0"/>
                                          </p:stCondLst>
                                        </p:cTn>
                                        <p:tgtEl>
                                          <p:spTgt spid="51"/>
                                        </p:tgtEl>
                                        <p:attrNameLst>
                                          <p:attrName>style.visibility</p:attrName>
                                        </p:attrNameLst>
                                      </p:cBhvr>
                                      <p:to>
                                        <p:strVal val="visible"/>
                                      </p:to>
                                    </p:set>
                                    <p:animEffect transition="in" filter="wipe(up)">
                                      <p:cBhvr>
                                        <p:cTn id="69" dur="500"/>
                                        <p:tgtEl>
                                          <p:spTgt spid="51"/>
                                        </p:tgtEl>
                                      </p:cBhvr>
                                    </p:animEffect>
                                  </p:childTnLst>
                                </p:cTn>
                              </p:par>
                            </p:childTnLst>
                          </p:cTn>
                        </p:par>
                        <p:par>
                          <p:cTn id="70" fill="hold" nodeType="afterGroup">
                            <p:stCondLst>
                              <p:cond delay="16500"/>
                            </p:stCondLst>
                            <p:childTnLst>
                              <p:par>
                                <p:cTn id="71" presetID="22" presetClass="exit" presetSubtype="1" fill="hold" nodeType="afterEffect">
                                  <p:stCondLst>
                                    <p:cond delay="1000"/>
                                  </p:stCondLst>
                                  <p:childTnLst>
                                    <p:animEffect transition="out" filter="wipe(up)">
                                      <p:cBhvr>
                                        <p:cTn id="72" dur="500"/>
                                        <p:tgtEl>
                                          <p:spTgt spid="96281"/>
                                        </p:tgtEl>
                                      </p:cBhvr>
                                    </p:animEffect>
                                    <p:set>
                                      <p:cBhvr>
                                        <p:cTn id="73" dur="1" fill="hold">
                                          <p:stCondLst>
                                            <p:cond delay="499"/>
                                          </p:stCondLst>
                                        </p:cTn>
                                        <p:tgtEl>
                                          <p:spTgt spid="96281"/>
                                        </p:tgtEl>
                                        <p:attrNameLst>
                                          <p:attrName>style.visibility</p:attrName>
                                        </p:attrNameLst>
                                      </p:cBhvr>
                                      <p:to>
                                        <p:strVal val="hidden"/>
                                      </p:to>
                                    </p:set>
                                  </p:childTnLst>
                                </p:cTn>
                              </p:par>
                            </p:childTnLst>
                          </p:cTn>
                        </p:par>
                        <p:par>
                          <p:cTn id="74" fill="hold" nodeType="afterGroup">
                            <p:stCondLst>
                              <p:cond delay="18000"/>
                            </p:stCondLst>
                            <p:childTnLst>
                              <p:par>
                                <p:cTn id="75" presetID="22" presetClass="entr" presetSubtype="8" fill="hold" grpId="0" nodeType="afterEffect">
                                  <p:stCondLst>
                                    <p:cond delay="500"/>
                                  </p:stCondLst>
                                  <p:childTnLst>
                                    <p:set>
                                      <p:cBhvr>
                                        <p:cTn id="76" dur="1" fill="hold">
                                          <p:stCondLst>
                                            <p:cond delay="0"/>
                                          </p:stCondLst>
                                        </p:cTn>
                                        <p:tgtEl>
                                          <p:spTgt spid="96271"/>
                                        </p:tgtEl>
                                        <p:attrNameLst>
                                          <p:attrName>style.visibility</p:attrName>
                                        </p:attrNameLst>
                                      </p:cBhvr>
                                      <p:to>
                                        <p:strVal val="visible"/>
                                      </p:to>
                                    </p:set>
                                    <p:animEffect transition="in" filter="wipe(left)">
                                      <p:cBhvr>
                                        <p:cTn id="77" dur="500"/>
                                        <p:tgtEl>
                                          <p:spTgt spid="96271"/>
                                        </p:tgtEl>
                                      </p:cBhvr>
                                    </p:animEffect>
                                  </p:childTnLst>
                                </p:cTn>
                              </p:par>
                            </p:childTnLst>
                          </p:cTn>
                        </p:par>
                        <p:par>
                          <p:cTn id="78" fill="hold" nodeType="afterGroup">
                            <p:stCondLst>
                              <p:cond delay="19000"/>
                            </p:stCondLst>
                            <p:childTnLst>
                              <p:par>
                                <p:cTn id="79" presetID="21" presetClass="entr" presetSubtype="1" fill="hold" grpId="0" nodeType="afterEffect">
                                  <p:stCondLst>
                                    <p:cond delay="500"/>
                                  </p:stCondLst>
                                  <p:childTnLst>
                                    <p:set>
                                      <p:cBhvr>
                                        <p:cTn id="80" dur="1" fill="hold">
                                          <p:stCondLst>
                                            <p:cond delay="0"/>
                                          </p:stCondLst>
                                        </p:cTn>
                                        <p:tgtEl>
                                          <p:spTgt spid="96283"/>
                                        </p:tgtEl>
                                        <p:attrNameLst>
                                          <p:attrName>style.visibility</p:attrName>
                                        </p:attrNameLst>
                                      </p:cBhvr>
                                      <p:to>
                                        <p:strVal val="visible"/>
                                      </p:to>
                                    </p:set>
                                    <p:animEffect transition="in" filter="wheel(1)">
                                      <p:cBhvr>
                                        <p:cTn id="81" dur="1000"/>
                                        <p:tgtEl>
                                          <p:spTgt spid="96283"/>
                                        </p:tgtEl>
                                      </p:cBhvr>
                                    </p:animEffect>
                                  </p:childTnLst>
                                </p:cTn>
                              </p:par>
                            </p:childTnLst>
                          </p:cTn>
                        </p:par>
                        <p:par>
                          <p:cTn id="82" fill="hold" nodeType="afterGroup">
                            <p:stCondLst>
                              <p:cond delay="20500"/>
                            </p:stCondLst>
                            <p:childTnLst>
                              <p:par>
                                <p:cTn id="83" presetID="21" presetClass="entr" presetSubtype="1" fill="hold" grpId="0" nodeType="afterEffect">
                                  <p:stCondLst>
                                    <p:cond delay="500"/>
                                  </p:stCondLst>
                                  <p:childTnLst>
                                    <p:set>
                                      <p:cBhvr>
                                        <p:cTn id="84" dur="1" fill="hold">
                                          <p:stCondLst>
                                            <p:cond delay="0"/>
                                          </p:stCondLst>
                                        </p:cTn>
                                        <p:tgtEl>
                                          <p:spTgt spid="2"/>
                                        </p:tgtEl>
                                        <p:attrNameLst>
                                          <p:attrName>style.visibility</p:attrName>
                                        </p:attrNameLst>
                                      </p:cBhvr>
                                      <p:to>
                                        <p:strVal val="visible"/>
                                      </p:to>
                                    </p:set>
                                    <p:animEffect transition="in" filter="wheel(1)">
                                      <p:cBhvr>
                                        <p:cTn id="85" dur="1000"/>
                                        <p:tgtEl>
                                          <p:spTgt spid="2"/>
                                        </p:tgtEl>
                                      </p:cBhvr>
                                    </p:animEffect>
                                  </p:childTnLst>
                                </p:cTn>
                              </p:par>
                            </p:childTnLst>
                          </p:cTn>
                        </p:par>
                        <p:par>
                          <p:cTn id="86" fill="hold" nodeType="afterGroup">
                            <p:stCondLst>
                              <p:cond delay="22000"/>
                            </p:stCondLst>
                            <p:childTnLst>
                              <p:par>
                                <p:cTn id="87" presetID="7" presetClass="emph" presetSubtype="2" fill="hold" nodeType="afterEffect">
                                  <p:stCondLst>
                                    <p:cond delay="500"/>
                                  </p:stCondLst>
                                  <p:childTnLst>
                                    <p:animClr clrSpc="rgb" dir="cw">
                                      <p:cBhvr>
                                        <p:cTn id="88" dur="1000" fill="hold"/>
                                        <p:tgtEl>
                                          <p:spTgt spid="96283"/>
                                        </p:tgtEl>
                                        <p:attrNameLst>
                                          <p:attrName>stroke.color</p:attrName>
                                        </p:attrNameLst>
                                      </p:cBhvr>
                                      <p:to>
                                        <a:srgbClr val="FF3300"/>
                                      </p:to>
                                    </p:animClr>
                                    <p:set>
                                      <p:cBhvr>
                                        <p:cTn id="89" dur="1000" fill="hold"/>
                                        <p:tgtEl>
                                          <p:spTgt spid="96283"/>
                                        </p:tgtEl>
                                        <p:attrNameLst>
                                          <p:attrName>stroke.on</p:attrName>
                                        </p:attrNameLst>
                                      </p:cBhvr>
                                      <p:to>
                                        <p:strVal val="true"/>
                                      </p:to>
                                    </p:set>
                                  </p:childTnLst>
                                </p:cTn>
                              </p:par>
                            </p:childTnLst>
                          </p:cTn>
                        </p:par>
                        <p:par>
                          <p:cTn id="90" fill="hold" nodeType="afterGroup">
                            <p:stCondLst>
                              <p:cond delay="23500"/>
                            </p:stCondLst>
                            <p:childTnLst>
                              <p:par>
                                <p:cTn id="91" presetID="7" presetClass="emph" presetSubtype="2" fill="hold" nodeType="afterEffect">
                                  <p:stCondLst>
                                    <p:cond delay="500"/>
                                  </p:stCondLst>
                                  <p:childTnLst>
                                    <p:animClr clrSpc="rgb" dir="cw">
                                      <p:cBhvr>
                                        <p:cTn id="92" dur="1000" fill="hold"/>
                                        <p:tgtEl>
                                          <p:spTgt spid="2"/>
                                        </p:tgtEl>
                                        <p:attrNameLst>
                                          <p:attrName>stroke.color</p:attrName>
                                        </p:attrNameLst>
                                      </p:cBhvr>
                                      <p:to>
                                        <a:srgbClr val="FF0000"/>
                                      </p:to>
                                    </p:animClr>
                                    <p:set>
                                      <p:cBhvr>
                                        <p:cTn id="93" dur="1000" fill="hold"/>
                                        <p:tgtEl>
                                          <p:spTgt spid="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96271" grpId="0"/>
      <p:bldP spid="96283" grpId="0" animBg="1"/>
      <p:bldP spid="2" grpId="0" animBg="1"/>
      <p:bldP spid="47" grpId="0"/>
      <p:bldP spid="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76248" y="-576263"/>
            <a:ext cx="7050087" cy="576263"/>
          </a:xfrm>
          <a:prstGeom prst="rect">
            <a:avLst/>
          </a:prstGeom>
          <a:noFill/>
        </p:spPr>
        <p:txBody>
          <a:bodyPr wrap="none" lIns="72000" tIns="72000" rIns="72000" bIns="72000" anchor="ctr" anchorCtr="1">
            <a:spAutoFit/>
          </a:bodyPr>
          <a:lstStyle/>
          <a:p>
            <a:pPr>
              <a:defRPr/>
            </a:pPr>
            <a:r>
              <a:rPr lang="en-GB" sz="2800" dirty="0" err="1">
                <a:latin typeface="+mj-lt"/>
              </a:rPr>
              <a:t>EconCore’s</a:t>
            </a:r>
            <a:r>
              <a:rPr lang="en-GB" sz="2800" dirty="0">
                <a:latin typeface="+mj-lt"/>
              </a:rPr>
              <a:t> – Economic Core Technologies</a:t>
            </a:r>
          </a:p>
        </p:txBody>
      </p:sp>
      <p:sp>
        <p:nvSpPr>
          <p:cNvPr id="14" name="TextBox 13"/>
          <p:cNvSpPr txBox="1"/>
          <p:nvPr/>
        </p:nvSpPr>
        <p:spPr>
          <a:xfrm>
            <a:off x="71003" y="1079435"/>
            <a:ext cx="2340000" cy="360000"/>
          </a:xfrm>
          <a:prstGeom prst="rect">
            <a:avLst/>
          </a:prstGeom>
          <a:noFill/>
        </p:spPr>
        <p:txBody>
          <a:bodyPr wrap="none" lIns="72000" tIns="72000" rIns="72000" bIns="72000" anchor="ctr" anchorCtr="1">
            <a:spAutoFit/>
          </a:bodyPr>
          <a:lstStyle/>
          <a:p>
            <a:pPr>
              <a:defRPr/>
            </a:pPr>
            <a:r>
              <a:rPr lang="en-GB" sz="1800" i="1" dirty="0">
                <a:solidFill>
                  <a:srgbClr val="66FFFF"/>
                </a:solidFill>
                <a:latin typeface="Arial Rounded MT Bold" panose="020F0704030504030204" pitchFamily="34" charset="0"/>
              </a:rPr>
              <a:t>Aerospace Industry</a:t>
            </a:r>
          </a:p>
        </p:txBody>
      </p:sp>
      <p:grpSp>
        <p:nvGrpSpPr>
          <p:cNvPr id="33799" name="Group 15"/>
          <p:cNvGrpSpPr>
            <a:grpSpLocks/>
          </p:cNvGrpSpPr>
          <p:nvPr/>
        </p:nvGrpSpPr>
        <p:grpSpPr bwMode="auto">
          <a:xfrm>
            <a:off x="179388" y="1619250"/>
            <a:ext cx="1296987" cy="1296988"/>
            <a:chOff x="3985111" y="3010276"/>
            <a:chExt cx="1296000" cy="1296000"/>
          </a:xfrm>
        </p:grpSpPr>
        <p:pic>
          <p:nvPicPr>
            <p:cNvPr id="3586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3111" y="3118276"/>
              <a:ext cx="10800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61" name="Rectangle 14"/>
            <p:cNvSpPr>
              <a:spLocks noChangeArrowheads="1"/>
            </p:cNvSpPr>
            <p:nvPr/>
          </p:nvSpPr>
          <p:spPr bwMode="auto">
            <a:xfrm>
              <a:off x="3985111" y="3010276"/>
              <a:ext cx="1296000" cy="1296000"/>
            </a:xfrm>
            <a:prstGeom prst="rect">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pPr>
              <a:endParaRPr lang="en-US" altLang="en-US" sz="1600" i="1">
                <a:solidFill>
                  <a:srgbClr val="66FFFF"/>
                </a:solidFill>
                <a:latin typeface="Arial Rounded MT Bold" panose="020F0704030504030204" pitchFamily="34" charset="0"/>
              </a:endParaRPr>
            </a:p>
          </p:txBody>
        </p:sp>
      </p:grpSp>
      <p:sp>
        <p:nvSpPr>
          <p:cNvPr id="18" name="Text Box 21"/>
          <p:cNvSpPr txBox="1">
            <a:spLocks noChangeArrowheads="1"/>
          </p:cNvSpPr>
          <p:nvPr/>
        </p:nvSpPr>
        <p:spPr bwMode="auto">
          <a:xfrm>
            <a:off x="107950" y="2987675"/>
            <a:ext cx="38338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285750" indent="-285750" algn="l">
              <a:spcBef>
                <a:spcPct val="0"/>
              </a:spcBef>
              <a:buFont typeface="Wingdings" panose="05000000000000000000" pitchFamily="2" charset="2"/>
              <a:buChar char="ü"/>
              <a:defRPr/>
            </a:pPr>
            <a:r>
              <a:rPr lang="en-US" altLang="en-US" sz="1600" i="1" dirty="0" smtClean="0">
                <a:solidFill>
                  <a:srgbClr val="66FFFF"/>
                </a:solidFill>
                <a:latin typeface="Arial Rounded MT Bold" panose="020F0704030504030204" pitchFamily="34" charset="0"/>
                <a:ea typeface="MS PGothic" pitchFamily="34" charset="-128"/>
              </a:rPr>
              <a:t> Excellent mechanical properties</a:t>
            </a:r>
          </a:p>
          <a:p>
            <a:pPr marL="285750" indent="-285750" algn="l">
              <a:spcBef>
                <a:spcPct val="0"/>
              </a:spcBef>
              <a:buFont typeface="Wingdings" panose="05000000000000000000" pitchFamily="2" charset="2"/>
              <a:buChar char="ü"/>
              <a:defRPr/>
            </a:pPr>
            <a:r>
              <a:rPr lang="en-US" altLang="en-US" sz="1600" i="1" dirty="0" smtClean="0">
                <a:solidFill>
                  <a:srgbClr val="66FFFF"/>
                </a:solidFill>
                <a:latin typeface="Arial Rounded MT Bold" panose="020F0704030504030204" pitchFamily="34" charset="0"/>
                <a:ea typeface="MS PGothic" pitchFamily="34" charset="-128"/>
              </a:rPr>
              <a:t> Very low weight</a:t>
            </a:r>
          </a:p>
        </p:txBody>
      </p:sp>
      <p:sp>
        <p:nvSpPr>
          <p:cNvPr id="19" name="Text Box 23"/>
          <p:cNvSpPr txBox="1">
            <a:spLocks noChangeArrowheads="1"/>
          </p:cNvSpPr>
          <p:nvPr/>
        </p:nvSpPr>
        <p:spPr bwMode="auto">
          <a:xfrm>
            <a:off x="1584325" y="1692275"/>
            <a:ext cx="1511300" cy="6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nchorCtr="1"/>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GB" altLang="en-US" sz="1400" i="1" dirty="0" smtClean="0">
                <a:solidFill>
                  <a:srgbClr val="66FFFF"/>
                </a:solidFill>
                <a:latin typeface="Arial Rounded MT Bold" panose="020F0704030504030204" pitchFamily="34" charset="0"/>
                <a:ea typeface="MS PGothic" pitchFamily="34" charset="-128"/>
              </a:rPr>
              <a:t>Internal structure</a:t>
            </a:r>
          </a:p>
          <a:p>
            <a:pPr>
              <a:spcBef>
                <a:spcPct val="0"/>
              </a:spcBef>
              <a:buFontTx/>
              <a:buNone/>
              <a:defRPr/>
            </a:pPr>
            <a:r>
              <a:rPr lang="en-GB" altLang="en-US" sz="1400" i="1" dirty="0" smtClean="0">
                <a:solidFill>
                  <a:srgbClr val="66FFFF"/>
                </a:solidFill>
                <a:latin typeface="Arial Rounded MT Bold" panose="020F0704030504030204" pitchFamily="34" charset="0"/>
                <a:ea typeface="MS PGothic" pitchFamily="34" charset="-128"/>
              </a:rPr>
              <a:t>and properties</a:t>
            </a:r>
          </a:p>
        </p:txBody>
      </p:sp>
      <p:sp>
        <p:nvSpPr>
          <p:cNvPr id="33802" name="AutoShape 17"/>
          <p:cNvSpPr>
            <a:spLocks noChangeArrowheads="1"/>
          </p:cNvSpPr>
          <p:nvPr/>
        </p:nvSpPr>
        <p:spPr bwMode="auto">
          <a:xfrm rot="-5400000">
            <a:off x="2231231" y="1799432"/>
            <a:ext cx="288925" cy="1512888"/>
          </a:xfrm>
          <a:prstGeom prst="downArrow">
            <a:avLst>
              <a:gd name="adj1" fmla="val 61991"/>
              <a:gd name="adj2" fmla="val 157864"/>
            </a:avLst>
          </a:prstGeom>
          <a:solidFill>
            <a:schemeClr val="bg1">
              <a:lumMod val="95000"/>
            </a:schemeClr>
          </a:solidFill>
          <a:ln w="9525">
            <a:solidFill>
              <a:srgbClr val="000066"/>
            </a:solidFill>
            <a:miter lim="800000"/>
            <a:headEnd/>
            <a:tailEnd/>
          </a:ln>
        </p:spPr>
        <p:txBody>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a:spcBef>
                <a:spcPct val="0"/>
              </a:spcBef>
              <a:buClrTx/>
              <a:buSzTx/>
              <a:buFontTx/>
              <a:buNone/>
            </a:pPr>
            <a:endParaRPr lang="en-GB" altLang="en-US" sz="1200" i="1">
              <a:solidFill>
                <a:srgbClr val="66FFFF"/>
              </a:solidFill>
              <a:latin typeface="Arial Rounded MT Bold" panose="020F0704030504030204" pitchFamily="34" charset="0"/>
            </a:endParaRPr>
          </a:p>
        </p:txBody>
      </p:sp>
      <p:sp>
        <p:nvSpPr>
          <p:cNvPr id="22" name="Rectangle 30"/>
          <p:cNvSpPr>
            <a:spLocks noChangeArrowheads="1"/>
          </p:cNvSpPr>
          <p:nvPr/>
        </p:nvSpPr>
        <p:spPr bwMode="auto">
          <a:xfrm>
            <a:off x="3095625" y="1187450"/>
            <a:ext cx="29845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nchorCtr="1">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600" i="1" dirty="0" smtClean="0">
                <a:solidFill>
                  <a:srgbClr val="66FFFF"/>
                </a:solidFill>
                <a:latin typeface="Arial Rounded MT Bold" panose="020F0704030504030204" pitchFamily="34" charset="0"/>
                <a:ea typeface="MS PGothic" pitchFamily="34" charset="-128"/>
              </a:rPr>
              <a:t>    New Honeycomb Cores</a:t>
            </a:r>
          </a:p>
          <a:p>
            <a:pPr>
              <a:spcBef>
                <a:spcPct val="0"/>
              </a:spcBef>
              <a:buFontTx/>
              <a:buNone/>
              <a:defRPr/>
            </a:pPr>
            <a:endParaRPr lang="en-US" altLang="en-US" sz="1600" i="1" dirty="0" smtClean="0">
              <a:solidFill>
                <a:srgbClr val="66FFFF"/>
              </a:solidFill>
              <a:latin typeface="Arial Rounded MT Bold" panose="020F0704030504030204" pitchFamily="34" charset="0"/>
              <a:ea typeface="MS PGothic" pitchFamily="34" charset="-128"/>
            </a:endParaRPr>
          </a:p>
          <a:p>
            <a:pPr>
              <a:spcBef>
                <a:spcPct val="0"/>
              </a:spcBef>
              <a:buFontTx/>
              <a:buNone/>
              <a:defRPr/>
            </a:pPr>
            <a:r>
              <a:rPr lang="en-US" altLang="en-US" sz="1600" i="1" dirty="0" err="1" smtClean="0">
                <a:solidFill>
                  <a:srgbClr val="66FFFF"/>
                </a:solidFill>
                <a:latin typeface="Arial Rounded MT Bold" panose="020F0704030504030204" pitchFamily="34" charset="0"/>
                <a:ea typeface="MS PGothic" pitchFamily="34" charset="-128"/>
              </a:rPr>
              <a:t>ThermeHex</a:t>
            </a:r>
            <a:endParaRPr lang="en-US" altLang="en-US" sz="1600" i="1" dirty="0" smtClean="0">
              <a:solidFill>
                <a:srgbClr val="66FFFF"/>
              </a:solidFill>
              <a:latin typeface="Arial Rounded MT Bold" panose="020F0704030504030204" pitchFamily="34" charset="0"/>
              <a:ea typeface="MS PGothic" pitchFamily="34" charset="-128"/>
            </a:endParaRPr>
          </a:p>
          <a:p>
            <a:pPr>
              <a:spcBef>
                <a:spcPct val="0"/>
              </a:spcBef>
              <a:buFontTx/>
              <a:buNone/>
              <a:defRPr/>
            </a:pPr>
            <a:r>
              <a:rPr lang="en-US" altLang="en-US" sz="1600" i="1" dirty="0" smtClean="0">
                <a:solidFill>
                  <a:srgbClr val="66FFFF"/>
                </a:solidFill>
                <a:latin typeface="Arial Rounded MT Bold" panose="020F0704030504030204" pitchFamily="34" charset="0"/>
                <a:ea typeface="MS PGothic" pitchFamily="34" charset="-128"/>
              </a:rPr>
              <a:t>Thermoplastic Honeycomb</a:t>
            </a:r>
          </a:p>
        </p:txBody>
      </p:sp>
      <p:pic>
        <p:nvPicPr>
          <p:cNvPr id="3380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700" y="1619250"/>
            <a:ext cx="129540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6855336" y="1079435"/>
            <a:ext cx="2292917" cy="422405"/>
          </a:xfrm>
          <a:prstGeom prst="rect">
            <a:avLst/>
          </a:prstGeom>
          <a:noFill/>
        </p:spPr>
        <p:txBody>
          <a:bodyPr wrap="none" lIns="72000" tIns="72000" rIns="72000" bIns="72000" anchor="ctr" anchorCtr="1">
            <a:spAutoFit/>
          </a:bodyPr>
          <a:lstStyle/>
          <a:p>
            <a:pPr>
              <a:defRPr/>
            </a:pPr>
            <a:r>
              <a:rPr lang="en-GB" sz="1800" i="1" dirty="0">
                <a:solidFill>
                  <a:srgbClr val="66FFFF"/>
                </a:solidFill>
                <a:latin typeface="Arial Rounded MT Bold" panose="020F0704030504030204" pitchFamily="34" charset="0"/>
              </a:rPr>
              <a:t>Packaging Industry</a:t>
            </a:r>
          </a:p>
        </p:txBody>
      </p:sp>
      <p:sp>
        <p:nvSpPr>
          <p:cNvPr id="33806" name="AutoShape 18"/>
          <p:cNvSpPr>
            <a:spLocks noChangeArrowheads="1"/>
          </p:cNvSpPr>
          <p:nvPr/>
        </p:nvSpPr>
        <p:spPr bwMode="auto">
          <a:xfrm rot="5400000">
            <a:off x="6731000" y="1908176"/>
            <a:ext cx="288925" cy="1295400"/>
          </a:xfrm>
          <a:prstGeom prst="downArrow">
            <a:avLst>
              <a:gd name="adj1" fmla="val 61991"/>
              <a:gd name="adj2" fmla="val 151547"/>
            </a:avLst>
          </a:prstGeom>
          <a:solidFill>
            <a:schemeClr val="bg1">
              <a:lumMod val="95000"/>
            </a:schemeClr>
          </a:solidFill>
          <a:ln w="9525">
            <a:solidFill>
              <a:srgbClr val="000066"/>
            </a:solidFill>
            <a:miter lim="800000"/>
            <a:headEnd/>
            <a:tailEnd/>
          </a:ln>
        </p:spPr>
        <p:txBody>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a:spcBef>
                <a:spcPct val="0"/>
              </a:spcBef>
              <a:buClrTx/>
              <a:buSzTx/>
              <a:buFontTx/>
              <a:buNone/>
            </a:pPr>
            <a:endParaRPr lang="en-GB" altLang="en-US" sz="1200" i="1">
              <a:solidFill>
                <a:srgbClr val="66FFFF"/>
              </a:solidFill>
              <a:latin typeface="Arial Rounded MT Bold" panose="020F0704030504030204" pitchFamily="34" charset="0"/>
            </a:endParaRPr>
          </a:p>
        </p:txBody>
      </p:sp>
      <p:sp>
        <p:nvSpPr>
          <p:cNvPr id="29" name="AutoShape 28"/>
          <p:cNvSpPr>
            <a:spLocks noChangeArrowheads="1"/>
          </p:cNvSpPr>
          <p:nvPr/>
        </p:nvSpPr>
        <p:spPr bwMode="auto">
          <a:xfrm>
            <a:off x="4140200" y="2339975"/>
            <a:ext cx="863600" cy="1084263"/>
          </a:xfrm>
          <a:prstGeom prst="downArrow">
            <a:avLst>
              <a:gd name="adj1" fmla="val 61852"/>
              <a:gd name="adj2" fmla="val 51883"/>
            </a:avLst>
          </a:prstGeom>
          <a:gradFill rotWithShape="1">
            <a:gsLst>
              <a:gs pos="0">
                <a:srgbClr val="000066"/>
              </a:gs>
              <a:gs pos="100000">
                <a:srgbClr val="FFFFFF"/>
              </a:gs>
            </a:gsLst>
            <a:lin ang="16200000" scaled="1"/>
          </a:gradFill>
          <a:ln w="9525">
            <a:solidFill>
              <a:srgbClr val="000066"/>
            </a:solidFill>
            <a:miter lim="800000"/>
            <a:headEnd/>
            <a:tailEnd/>
          </a:ln>
        </p:spPr>
        <p:txBody>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pPr>
            <a:endParaRPr lang="en-US" altLang="en-US" sz="1000" i="1">
              <a:solidFill>
                <a:srgbClr val="66FFFF"/>
              </a:solidFill>
              <a:latin typeface="Arial Rounded MT Bold" panose="020F0704030504030204" pitchFamily="34" charset="0"/>
            </a:endParaRPr>
          </a:p>
        </p:txBody>
      </p:sp>
      <p:sp>
        <p:nvSpPr>
          <p:cNvPr id="30" name="Text Box 20"/>
          <p:cNvSpPr txBox="1">
            <a:spLocks noChangeArrowheads="1"/>
          </p:cNvSpPr>
          <p:nvPr/>
        </p:nvSpPr>
        <p:spPr bwMode="auto">
          <a:xfrm>
            <a:off x="6264000" y="2987675"/>
            <a:ext cx="2808000" cy="5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285750" indent="-285750" algn="l">
              <a:spcBef>
                <a:spcPct val="0"/>
              </a:spcBef>
              <a:buFont typeface="Wingdings" panose="05000000000000000000" pitchFamily="2" charset="2"/>
              <a:buChar char="ü"/>
              <a:defRPr/>
            </a:pPr>
            <a:r>
              <a:rPr lang="en-US" altLang="en-US" sz="1600" i="1" dirty="0" smtClean="0">
                <a:solidFill>
                  <a:srgbClr val="66FFFF"/>
                </a:solidFill>
                <a:latin typeface="Arial Rounded MT Bold" panose="020F0704030504030204" pitchFamily="34" charset="0"/>
                <a:ea typeface="MS PGothic" pitchFamily="34" charset="-128"/>
              </a:rPr>
              <a:t> Automated production</a:t>
            </a:r>
          </a:p>
          <a:p>
            <a:pPr marL="285750" indent="-285750" algn="l">
              <a:spcBef>
                <a:spcPct val="0"/>
              </a:spcBef>
              <a:buFont typeface="Wingdings" panose="05000000000000000000" pitchFamily="2" charset="2"/>
              <a:buChar char="ü"/>
              <a:defRPr/>
            </a:pPr>
            <a:r>
              <a:rPr lang="en-US" altLang="en-US" sz="1600" i="1" dirty="0" smtClean="0">
                <a:solidFill>
                  <a:srgbClr val="66FFFF"/>
                </a:solidFill>
                <a:latin typeface="Arial Rounded MT Bold" panose="020F0704030504030204" pitchFamily="34" charset="0"/>
                <a:ea typeface="MS PGothic" pitchFamily="34" charset="-128"/>
              </a:rPr>
              <a:t> Low production costs</a:t>
            </a:r>
          </a:p>
        </p:txBody>
      </p:sp>
      <p:pic>
        <p:nvPicPr>
          <p:cNvPr id="33809" name="Picture 5"/>
          <p:cNvPicPr>
            <a:picLocks noChangeArrowheads="1"/>
          </p:cNvPicPr>
          <p:nvPr/>
        </p:nvPicPr>
        <p:blipFill>
          <a:blip r:embed="rId4">
            <a:extLst>
              <a:ext uri="{28A0092B-C50C-407E-A947-70E740481C1C}">
                <a14:useLocalDpi xmlns:a14="http://schemas.microsoft.com/office/drawing/2010/main" val="0"/>
              </a:ext>
            </a:extLst>
          </a:blip>
          <a:srcRect b="6451"/>
          <a:stretch>
            <a:fillRect/>
          </a:stretch>
        </p:blipFill>
        <p:spPr bwMode="auto">
          <a:xfrm>
            <a:off x="1331913" y="3600450"/>
            <a:ext cx="6480175" cy="1655763"/>
          </a:xfrm>
          <a:prstGeom prst="rect">
            <a:avLst/>
          </a:prstGeom>
          <a:noFill/>
          <a:ln w="25400">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11"/>
          <p:cNvSpPr>
            <a:spLocks noChangeArrowheads="1"/>
          </p:cNvSpPr>
          <p:nvPr/>
        </p:nvSpPr>
        <p:spPr bwMode="auto">
          <a:xfrm>
            <a:off x="1331912" y="5351463"/>
            <a:ext cx="7020000" cy="5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0350" tIns="30175" rIns="60350" bIns="30175">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spcBef>
                <a:spcPct val="0"/>
              </a:spcBef>
              <a:buClrTx/>
              <a:buSzTx/>
              <a:buNone/>
            </a:pPr>
            <a:r>
              <a:rPr lang="de-DE" altLang="en-US" sz="1600" i="1" dirty="0">
                <a:solidFill>
                  <a:srgbClr val="66FFFF"/>
                </a:solidFill>
                <a:latin typeface="Arial Rounded MT Bold" panose="020F0704030504030204" pitchFamily="34" charset="0"/>
              </a:rPr>
              <a:t>  Automated in-line production leading to very low production costs</a:t>
            </a:r>
          </a:p>
          <a:p>
            <a:pPr>
              <a:spcBef>
                <a:spcPct val="0"/>
              </a:spcBef>
              <a:buClrTx/>
              <a:buSzTx/>
              <a:buNone/>
            </a:pPr>
            <a:endParaRPr lang="de-DE" altLang="en-US" sz="200" i="1" dirty="0" smtClean="0">
              <a:solidFill>
                <a:srgbClr val="66FFFF"/>
              </a:solidFill>
              <a:latin typeface="Arial Rounded MT Bold" panose="020F0704030504030204" pitchFamily="34" charset="0"/>
            </a:endParaRPr>
          </a:p>
          <a:p>
            <a:pPr>
              <a:spcBef>
                <a:spcPct val="0"/>
              </a:spcBef>
              <a:buClrTx/>
              <a:buSzTx/>
              <a:buNone/>
            </a:pPr>
            <a:r>
              <a:rPr lang="de-DE" altLang="en-US" sz="1600" i="1" dirty="0" smtClean="0">
                <a:solidFill>
                  <a:srgbClr val="66FFFF"/>
                </a:solidFill>
                <a:latin typeface="Arial Rounded MT Bold" panose="020F0704030504030204" pitchFamily="34" charset="0"/>
              </a:rPr>
              <a:t> </a:t>
            </a:r>
            <a:r>
              <a:rPr lang="de-DE" altLang="en-US" sz="1600" i="1" dirty="0">
                <a:solidFill>
                  <a:srgbClr val="66FFFF"/>
                </a:solidFill>
                <a:latin typeface="Arial Rounded MT Bold" panose="020F0704030504030204" pitchFamily="34" charset="0"/>
              </a:rPr>
              <a:t>Direct lamination of skins allows in-line production of panels</a:t>
            </a:r>
            <a:endParaRPr lang="en-GB" altLang="en-US" sz="1600" i="1" dirty="0">
              <a:solidFill>
                <a:srgbClr val="66FFFF"/>
              </a:solidFill>
              <a:latin typeface="Arial Rounded MT Bold" panose="020F0704030504030204" pitchFamily="34" charset="0"/>
            </a:endParaRPr>
          </a:p>
        </p:txBody>
      </p:sp>
      <p:sp>
        <p:nvSpPr>
          <p:cNvPr id="34" name="Text Box 22"/>
          <p:cNvSpPr txBox="1">
            <a:spLocks noChangeArrowheads="1"/>
          </p:cNvSpPr>
          <p:nvPr/>
        </p:nvSpPr>
        <p:spPr bwMode="auto">
          <a:xfrm>
            <a:off x="6335713" y="1547813"/>
            <a:ext cx="122396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nchorCtr="1"/>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GB" altLang="en-US" sz="1400" i="1" dirty="0" smtClean="0">
                <a:solidFill>
                  <a:srgbClr val="66FFFF"/>
                </a:solidFill>
                <a:latin typeface="Arial Rounded MT Bold" panose="020F0704030504030204" pitchFamily="34" charset="0"/>
                <a:ea typeface="MS PGothic" pitchFamily="34" charset="-128"/>
              </a:rPr>
              <a:t>Production principle &amp; technology</a:t>
            </a:r>
          </a:p>
        </p:txBody>
      </p:sp>
      <p:grpSp>
        <p:nvGrpSpPr>
          <p:cNvPr id="26" name="Group 25"/>
          <p:cNvGrpSpPr>
            <a:grpSpLocks noChangeAspect="1"/>
          </p:cNvGrpSpPr>
          <p:nvPr/>
        </p:nvGrpSpPr>
        <p:grpSpPr bwMode="auto">
          <a:xfrm>
            <a:off x="144000" y="144000"/>
            <a:ext cx="1440001" cy="720000"/>
            <a:chOff x="972000" y="1008000"/>
            <a:chExt cx="2016000" cy="1008000"/>
          </a:xfrm>
        </p:grpSpPr>
        <p:pic>
          <p:nvPicPr>
            <p:cNvPr id="28"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32"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Core Materials - Honeycomb</a:t>
            </a:r>
            <a:endParaRPr lang="en-GB" altLang="en-US" sz="2400" i="1" dirty="0">
              <a:solidFill>
                <a:schemeClr val="bg1"/>
              </a:solidFill>
              <a:latin typeface="Arial Rounded MT Bold" panose="020F0704030504030204" pitchFamily="34" charset="0"/>
            </a:endParaRPr>
          </a:p>
        </p:txBody>
      </p:sp>
      <p:grpSp>
        <p:nvGrpSpPr>
          <p:cNvPr id="35" name="Group 34"/>
          <p:cNvGrpSpPr>
            <a:grpSpLocks noChangeAspect="1"/>
          </p:cNvGrpSpPr>
          <p:nvPr/>
        </p:nvGrpSpPr>
        <p:grpSpPr bwMode="auto">
          <a:xfrm>
            <a:off x="7524000" y="5976000"/>
            <a:ext cx="1440001" cy="720000"/>
            <a:chOff x="972000" y="1008000"/>
            <a:chExt cx="2016000" cy="1008000"/>
          </a:xfrm>
        </p:grpSpPr>
        <p:pic>
          <p:nvPicPr>
            <p:cNvPr id="36"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38"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a:solidFill>
                  <a:schemeClr val="bg1"/>
                </a:solidFill>
                <a:latin typeface="Arial Rounded MT Bold" panose="020F0704030504030204" pitchFamily="34" charset="0"/>
              </a:rPr>
              <a:t>S</a:t>
            </a:r>
            <a:r>
              <a:rPr lang="en-GB" altLang="en-US" sz="2400" i="1" dirty="0" smtClean="0">
                <a:solidFill>
                  <a:schemeClr val="bg1"/>
                </a:solidFill>
                <a:latin typeface="Arial Rounded MT Bold" panose="020F0704030504030204" pitchFamily="34" charset="0"/>
              </a:rPr>
              <a:t>andwich Core Materials – Technology </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nodeType="afterGroup">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nodeType="afterGroup">
                            <p:stCondLst>
                              <p:cond delay="2000"/>
                            </p:stCondLst>
                            <p:childTnLst>
                              <p:par>
                                <p:cTn id="13" presetID="22" presetClass="entr" presetSubtype="8" fill="hold" nodeType="afterEffect">
                                  <p:stCondLst>
                                    <p:cond delay="500"/>
                                  </p:stCondLst>
                                  <p:childTnLst>
                                    <p:set>
                                      <p:cBhvr>
                                        <p:cTn id="14" dur="1" fill="hold">
                                          <p:stCondLst>
                                            <p:cond delay="0"/>
                                          </p:stCondLst>
                                        </p:cTn>
                                        <p:tgtEl>
                                          <p:spTgt spid="33799"/>
                                        </p:tgtEl>
                                        <p:attrNameLst>
                                          <p:attrName>style.visibility</p:attrName>
                                        </p:attrNameLst>
                                      </p:cBhvr>
                                      <p:to>
                                        <p:strVal val="visible"/>
                                      </p:to>
                                    </p:set>
                                    <p:animEffect transition="in" filter="wipe(left)">
                                      <p:cBhvr>
                                        <p:cTn id="15" dur="500"/>
                                        <p:tgtEl>
                                          <p:spTgt spid="33799"/>
                                        </p:tgtEl>
                                      </p:cBhvr>
                                    </p:animEffect>
                                  </p:childTnLst>
                                </p:cTn>
                              </p:par>
                            </p:childTnLst>
                          </p:cTn>
                        </p:par>
                        <p:par>
                          <p:cTn id="16" fill="hold" nodeType="afterGroup">
                            <p:stCondLst>
                              <p:cond delay="3000"/>
                            </p:stCondLst>
                            <p:childTnLst>
                              <p:par>
                                <p:cTn id="17" presetID="22" presetClass="entr" presetSubtype="8" fill="hold" grpId="0" nodeType="afterEffect">
                                  <p:stCondLst>
                                    <p:cond delay="50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nodeType="afterGroup">
                            <p:stCondLst>
                              <p:cond delay="4000"/>
                            </p:stCondLst>
                            <p:childTnLst>
                              <p:par>
                                <p:cTn id="21" presetID="22" presetClass="entr" presetSubtype="8" fill="hold" grpId="0" nodeType="afterEffect">
                                  <p:stCondLst>
                                    <p:cond delay="100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nodeType="afterGroup">
                            <p:stCondLst>
                              <p:cond delay="5500"/>
                            </p:stCondLst>
                            <p:childTnLst>
                              <p:par>
                                <p:cTn id="25" presetID="22" presetClass="entr" presetSubtype="2" fill="hold" grpId="0" nodeType="afterEffect">
                                  <p:stCondLst>
                                    <p:cond delay="1500"/>
                                  </p:stCondLst>
                                  <p:childTnLst>
                                    <p:set>
                                      <p:cBhvr>
                                        <p:cTn id="26" dur="1" fill="hold">
                                          <p:stCondLst>
                                            <p:cond delay="0"/>
                                          </p:stCondLst>
                                        </p:cTn>
                                        <p:tgtEl>
                                          <p:spTgt spid="27"/>
                                        </p:tgtEl>
                                        <p:attrNameLst>
                                          <p:attrName>style.visibility</p:attrName>
                                        </p:attrNameLst>
                                      </p:cBhvr>
                                      <p:to>
                                        <p:strVal val="visible"/>
                                      </p:to>
                                    </p:set>
                                    <p:animEffect transition="in" filter="wipe(right)">
                                      <p:cBhvr>
                                        <p:cTn id="27" dur="500"/>
                                        <p:tgtEl>
                                          <p:spTgt spid="27"/>
                                        </p:tgtEl>
                                      </p:cBhvr>
                                    </p:animEffect>
                                  </p:childTnLst>
                                </p:cTn>
                              </p:par>
                            </p:childTnLst>
                          </p:cTn>
                        </p:par>
                        <p:par>
                          <p:cTn id="28" fill="hold" nodeType="afterGroup">
                            <p:stCondLst>
                              <p:cond delay="7500"/>
                            </p:stCondLst>
                            <p:childTnLst>
                              <p:par>
                                <p:cTn id="29" presetID="22" presetClass="entr" presetSubtype="2" fill="hold" nodeType="afterEffect">
                                  <p:stCondLst>
                                    <p:cond delay="500"/>
                                  </p:stCondLst>
                                  <p:childTnLst>
                                    <p:set>
                                      <p:cBhvr>
                                        <p:cTn id="30" dur="1" fill="hold">
                                          <p:stCondLst>
                                            <p:cond delay="0"/>
                                          </p:stCondLst>
                                        </p:cTn>
                                        <p:tgtEl>
                                          <p:spTgt spid="33804"/>
                                        </p:tgtEl>
                                        <p:attrNameLst>
                                          <p:attrName>style.visibility</p:attrName>
                                        </p:attrNameLst>
                                      </p:cBhvr>
                                      <p:to>
                                        <p:strVal val="visible"/>
                                      </p:to>
                                    </p:set>
                                    <p:animEffect transition="in" filter="wipe(right)">
                                      <p:cBhvr>
                                        <p:cTn id="31" dur="500"/>
                                        <p:tgtEl>
                                          <p:spTgt spid="33804"/>
                                        </p:tgtEl>
                                      </p:cBhvr>
                                    </p:animEffect>
                                  </p:childTnLst>
                                </p:cTn>
                              </p:par>
                            </p:childTnLst>
                          </p:cTn>
                        </p:par>
                        <p:par>
                          <p:cTn id="32" fill="hold" nodeType="afterGroup">
                            <p:stCondLst>
                              <p:cond delay="8500"/>
                            </p:stCondLst>
                            <p:childTnLst>
                              <p:par>
                                <p:cTn id="33" presetID="22" presetClass="entr" presetSubtype="2" fill="hold" grpId="0" nodeType="afterEffect">
                                  <p:stCondLst>
                                    <p:cond delay="500"/>
                                  </p:stCondLst>
                                  <p:childTnLst>
                                    <p:set>
                                      <p:cBhvr>
                                        <p:cTn id="34" dur="1" fill="hold">
                                          <p:stCondLst>
                                            <p:cond delay="0"/>
                                          </p:stCondLst>
                                        </p:cTn>
                                        <p:tgtEl>
                                          <p:spTgt spid="34"/>
                                        </p:tgtEl>
                                        <p:attrNameLst>
                                          <p:attrName>style.visibility</p:attrName>
                                        </p:attrNameLst>
                                      </p:cBhvr>
                                      <p:to>
                                        <p:strVal val="visible"/>
                                      </p:to>
                                    </p:set>
                                    <p:animEffect transition="in" filter="wipe(right)">
                                      <p:cBhvr>
                                        <p:cTn id="35" dur="500"/>
                                        <p:tgtEl>
                                          <p:spTgt spid="34"/>
                                        </p:tgtEl>
                                      </p:cBhvr>
                                    </p:animEffect>
                                  </p:childTnLst>
                                </p:cTn>
                              </p:par>
                            </p:childTnLst>
                          </p:cTn>
                        </p:par>
                        <p:par>
                          <p:cTn id="36" fill="hold" nodeType="afterGroup">
                            <p:stCondLst>
                              <p:cond delay="9500"/>
                            </p:stCondLst>
                            <p:childTnLst>
                              <p:par>
                                <p:cTn id="37" presetID="22" presetClass="entr" presetSubtype="2" fill="hold" grpId="0" nodeType="afterEffect">
                                  <p:stCondLst>
                                    <p:cond delay="1000"/>
                                  </p:stCondLst>
                                  <p:childTnLst>
                                    <p:set>
                                      <p:cBhvr>
                                        <p:cTn id="38" dur="1" fill="hold">
                                          <p:stCondLst>
                                            <p:cond delay="0"/>
                                          </p:stCondLst>
                                        </p:cTn>
                                        <p:tgtEl>
                                          <p:spTgt spid="30"/>
                                        </p:tgtEl>
                                        <p:attrNameLst>
                                          <p:attrName>style.visibility</p:attrName>
                                        </p:attrNameLst>
                                      </p:cBhvr>
                                      <p:to>
                                        <p:strVal val="visible"/>
                                      </p:to>
                                    </p:set>
                                    <p:animEffect transition="in" filter="wipe(right)">
                                      <p:cBhvr>
                                        <p:cTn id="39" dur="500"/>
                                        <p:tgtEl>
                                          <p:spTgt spid="30"/>
                                        </p:tgtEl>
                                      </p:cBhvr>
                                    </p:animEffect>
                                  </p:childTnLst>
                                </p:cTn>
                              </p:par>
                            </p:childTnLst>
                          </p:cTn>
                        </p:par>
                        <p:par>
                          <p:cTn id="40" fill="hold" nodeType="afterGroup">
                            <p:stCondLst>
                              <p:cond delay="11000"/>
                            </p:stCondLst>
                            <p:childTnLst>
                              <p:par>
                                <p:cTn id="41" presetID="22" presetClass="entr" presetSubtype="8" fill="hold" grpId="0" nodeType="afterEffect">
                                  <p:stCondLst>
                                    <p:cond delay="500"/>
                                  </p:stCondLst>
                                  <p:childTnLst>
                                    <p:set>
                                      <p:cBhvr>
                                        <p:cTn id="42" dur="1" fill="hold">
                                          <p:stCondLst>
                                            <p:cond delay="0"/>
                                          </p:stCondLst>
                                        </p:cTn>
                                        <p:tgtEl>
                                          <p:spTgt spid="33802"/>
                                        </p:tgtEl>
                                        <p:attrNameLst>
                                          <p:attrName>style.visibility</p:attrName>
                                        </p:attrNameLst>
                                      </p:cBhvr>
                                      <p:to>
                                        <p:strVal val="visible"/>
                                      </p:to>
                                    </p:set>
                                    <p:animEffect transition="in" filter="wipe(left)">
                                      <p:cBhvr>
                                        <p:cTn id="43" dur="500"/>
                                        <p:tgtEl>
                                          <p:spTgt spid="33802"/>
                                        </p:tgtEl>
                                      </p:cBhvr>
                                    </p:animEffect>
                                  </p:childTnLst>
                                </p:cTn>
                              </p:par>
                              <p:par>
                                <p:cTn id="44" presetID="22" presetClass="entr" presetSubtype="2" fill="hold" grpId="0" nodeType="withEffect">
                                  <p:stCondLst>
                                    <p:cond delay="500"/>
                                  </p:stCondLst>
                                  <p:childTnLst>
                                    <p:set>
                                      <p:cBhvr>
                                        <p:cTn id="45" dur="1" fill="hold">
                                          <p:stCondLst>
                                            <p:cond delay="0"/>
                                          </p:stCondLst>
                                        </p:cTn>
                                        <p:tgtEl>
                                          <p:spTgt spid="33806"/>
                                        </p:tgtEl>
                                        <p:attrNameLst>
                                          <p:attrName>style.visibility</p:attrName>
                                        </p:attrNameLst>
                                      </p:cBhvr>
                                      <p:to>
                                        <p:strVal val="visible"/>
                                      </p:to>
                                    </p:set>
                                    <p:animEffect transition="in" filter="wipe(right)">
                                      <p:cBhvr>
                                        <p:cTn id="46" dur="500"/>
                                        <p:tgtEl>
                                          <p:spTgt spid="33806"/>
                                        </p:tgtEl>
                                      </p:cBhvr>
                                    </p:animEffect>
                                  </p:childTnLst>
                                </p:cTn>
                              </p:par>
                            </p:childTnLst>
                          </p:cTn>
                        </p:par>
                        <p:par>
                          <p:cTn id="47" fill="hold" nodeType="afterGroup">
                            <p:stCondLst>
                              <p:cond delay="12000"/>
                            </p:stCondLst>
                            <p:childTnLst>
                              <p:par>
                                <p:cTn id="48" presetID="22" presetClass="entr" presetSubtype="1" fill="hold" grpId="0" nodeType="afterEffect">
                                  <p:stCondLst>
                                    <p:cond delay="500"/>
                                  </p:stCondLst>
                                  <p:childTnLst>
                                    <p:set>
                                      <p:cBhvr>
                                        <p:cTn id="49" dur="1" fill="hold">
                                          <p:stCondLst>
                                            <p:cond delay="0"/>
                                          </p:stCondLst>
                                        </p:cTn>
                                        <p:tgtEl>
                                          <p:spTgt spid="22"/>
                                        </p:tgtEl>
                                        <p:attrNameLst>
                                          <p:attrName>style.visibility</p:attrName>
                                        </p:attrNameLst>
                                      </p:cBhvr>
                                      <p:to>
                                        <p:strVal val="visible"/>
                                      </p:to>
                                    </p:set>
                                    <p:animEffect transition="in" filter="wipe(up)">
                                      <p:cBhvr>
                                        <p:cTn id="50" dur="500"/>
                                        <p:tgtEl>
                                          <p:spTgt spid="22"/>
                                        </p:tgtEl>
                                      </p:cBhvr>
                                    </p:animEffect>
                                  </p:childTnLst>
                                </p:cTn>
                              </p:par>
                            </p:childTnLst>
                          </p:cTn>
                        </p:par>
                        <p:par>
                          <p:cTn id="51" fill="hold" nodeType="afterGroup">
                            <p:stCondLst>
                              <p:cond delay="13000"/>
                            </p:stCondLst>
                            <p:childTnLst>
                              <p:par>
                                <p:cTn id="52" presetID="22" presetClass="entr" presetSubtype="1" fill="hold" grpId="0" nodeType="afterEffect">
                                  <p:stCondLst>
                                    <p:cond delay="500"/>
                                  </p:stCondLst>
                                  <p:childTnLst>
                                    <p:set>
                                      <p:cBhvr>
                                        <p:cTn id="53" dur="1" fill="hold">
                                          <p:stCondLst>
                                            <p:cond delay="0"/>
                                          </p:stCondLst>
                                        </p:cTn>
                                        <p:tgtEl>
                                          <p:spTgt spid="29"/>
                                        </p:tgtEl>
                                        <p:attrNameLst>
                                          <p:attrName>style.visibility</p:attrName>
                                        </p:attrNameLst>
                                      </p:cBhvr>
                                      <p:to>
                                        <p:strVal val="visible"/>
                                      </p:to>
                                    </p:set>
                                    <p:animEffect transition="in" filter="wipe(up)">
                                      <p:cBhvr>
                                        <p:cTn id="54" dur="500"/>
                                        <p:tgtEl>
                                          <p:spTgt spid="29"/>
                                        </p:tgtEl>
                                      </p:cBhvr>
                                    </p:animEffect>
                                  </p:childTnLst>
                                </p:cTn>
                              </p:par>
                            </p:childTnLst>
                          </p:cTn>
                        </p:par>
                        <p:par>
                          <p:cTn id="55" fill="hold" nodeType="afterGroup">
                            <p:stCondLst>
                              <p:cond delay="14000"/>
                            </p:stCondLst>
                            <p:childTnLst>
                              <p:par>
                                <p:cTn id="56" presetID="53" presetClass="entr" presetSubtype="16" fill="hold" nodeType="afterEffect">
                                  <p:stCondLst>
                                    <p:cond delay="1000"/>
                                  </p:stCondLst>
                                  <p:childTnLst>
                                    <p:set>
                                      <p:cBhvr>
                                        <p:cTn id="57" dur="1" fill="hold">
                                          <p:stCondLst>
                                            <p:cond delay="0"/>
                                          </p:stCondLst>
                                        </p:cTn>
                                        <p:tgtEl>
                                          <p:spTgt spid="33809"/>
                                        </p:tgtEl>
                                        <p:attrNameLst>
                                          <p:attrName>style.visibility</p:attrName>
                                        </p:attrNameLst>
                                      </p:cBhvr>
                                      <p:to>
                                        <p:strVal val="visible"/>
                                      </p:to>
                                    </p:set>
                                    <p:anim calcmode="lin" valueType="num">
                                      <p:cBhvr>
                                        <p:cTn id="58" dur="1000" fill="hold"/>
                                        <p:tgtEl>
                                          <p:spTgt spid="33809"/>
                                        </p:tgtEl>
                                        <p:attrNameLst>
                                          <p:attrName>ppt_w</p:attrName>
                                        </p:attrNameLst>
                                      </p:cBhvr>
                                      <p:tavLst>
                                        <p:tav tm="0">
                                          <p:val>
                                            <p:fltVal val="0"/>
                                          </p:val>
                                        </p:tav>
                                        <p:tav tm="100000">
                                          <p:val>
                                            <p:strVal val="#ppt_w"/>
                                          </p:val>
                                        </p:tav>
                                      </p:tavLst>
                                    </p:anim>
                                    <p:anim calcmode="lin" valueType="num">
                                      <p:cBhvr>
                                        <p:cTn id="59" dur="1000" fill="hold"/>
                                        <p:tgtEl>
                                          <p:spTgt spid="33809"/>
                                        </p:tgtEl>
                                        <p:attrNameLst>
                                          <p:attrName>ppt_h</p:attrName>
                                        </p:attrNameLst>
                                      </p:cBhvr>
                                      <p:tavLst>
                                        <p:tav tm="0">
                                          <p:val>
                                            <p:fltVal val="0"/>
                                          </p:val>
                                        </p:tav>
                                        <p:tav tm="100000">
                                          <p:val>
                                            <p:strVal val="#ppt_h"/>
                                          </p:val>
                                        </p:tav>
                                      </p:tavLst>
                                    </p:anim>
                                    <p:animEffect transition="in" filter="fade">
                                      <p:cBhvr>
                                        <p:cTn id="60" dur="1000"/>
                                        <p:tgtEl>
                                          <p:spTgt spid="33809"/>
                                        </p:tgtEl>
                                      </p:cBhvr>
                                    </p:animEffect>
                                  </p:childTnLst>
                                </p:cTn>
                              </p:par>
                            </p:childTnLst>
                          </p:cTn>
                        </p:par>
                        <p:par>
                          <p:cTn id="61" fill="hold" nodeType="afterGroup">
                            <p:stCondLst>
                              <p:cond delay="16000"/>
                            </p:stCondLst>
                            <p:childTnLst>
                              <p:par>
                                <p:cTn id="62" presetID="22" presetClass="entr" presetSubtype="8" fill="hold" grpId="0" nodeType="afterEffect">
                                  <p:stCondLst>
                                    <p:cond delay="500"/>
                                  </p:stCondLst>
                                  <p:childTnLst>
                                    <p:set>
                                      <p:cBhvr>
                                        <p:cTn id="63" dur="1" fill="hold">
                                          <p:stCondLst>
                                            <p:cond delay="0"/>
                                          </p:stCondLst>
                                        </p:cTn>
                                        <p:tgtEl>
                                          <p:spTgt spid="33"/>
                                        </p:tgtEl>
                                        <p:attrNameLst>
                                          <p:attrName>style.visibility</p:attrName>
                                        </p:attrNameLst>
                                      </p:cBhvr>
                                      <p:to>
                                        <p:strVal val="visible"/>
                                      </p:to>
                                    </p:set>
                                    <p:animEffect transition="in" filter="wipe(left)">
                                      <p:cBhvr>
                                        <p:cTn id="64" dur="500"/>
                                        <p:tgtEl>
                                          <p:spTgt spid="33"/>
                                        </p:tgtEl>
                                      </p:cBhvr>
                                    </p:animEffect>
                                  </p:childTnLst>
                                </p:cTn>
                              </p:par>
                            </p:childTnLst>
                          </p:cTn>
                        </p:par>
                        <p:par>
                          <p:cTn id="65" fill="hold">
                            <p:stCondLst>
                              <p:cond delay="17000"/>
                            </p:stCondLst>
                            <p:childTnLst>
                              <p:par>
                                <p:cTn id="66" presetID="22" presetClass="entr" presetSubtype="8" fill="hold" nodeType="afterEffect">
                                  <p:stCondLst>
                                    <p:cond delay="500"/>
                                  </p:stCondLst>
                                  <p:childTnLst>
                                    <p:set>
                                      <p:cBhvr>
                                        <p:cTn id="67" dur="1" fill="hold">
                                          <p:stCondLst>
                                            <p:cond delay="0"/>
                                          </p:stCondLst>
                                        </p:cTn>
                                        <p:tgtEl>
                                          <p:spTgt spid="26"/>
                                        </p:tgtEl>
                                        <p:attrNameLst>
                                          <p:attrName>style.visibility</p:attrName>
                                        </p:attrNameLst>
                                      </p:cBhvr>
                                      <p:to>
                                        <p:strVal val="visible"/>
                                      </p:to>
                                    </p:set>
                                    <p:animEffect transition="in" filter="wipe(left)">
                                      <p:cBhvr>
                                        <p:cTn id="68" dur="500"/>
                                        <p:tgtEl>
                                          <p:spTgt spid="26"/>
                                        </p:tgtEl>
                                      </p:cBhvr>
                                    </p:animEffect>
                                  </p:childTnLst>
                                </p:cTn>
                              </p:par>
                            </p:childTnLst>
                          </p:cTn>
                        </p:par>
                        <p:par>
                          <p:cTn id="69" fill="hold">
                            <p:stCondLst>
                              <p:cond delay="18000"/>
                            </p:stCondLst>
                            <p:childTnLst>
                              <p:par>
                                <p:cTn id="70" presetID="22" presetClass="entr" presetSubtype="8" fill="hold" grpId="0" nodeType="afterEffect">
                                  <p:stCondLst>
                                    <p:cond delay="500"/>
                                  </p:stCondLst>
                                  <p:childTnLst>
                                    <p:set>
                                      <p:cBhvr>
                                        <p:cTn id="71" dur="1" fill="hold">
                                          <p:stCondLst>
                                            <p:cond delay="0"/>
                                          </p:stCondLst>
                                        </p:cTn>
                                        <p:tgtEl>
                                          <p:spTgt spid="32"/>
                                        </p:tgtEl>
                                        <p:attrNameLst>
                                          <p:attrName>style.visibility</p:attrName>
                                        </p:attrNameLst>
                                      </p:cBhvr>
                                      <p:to>
                                        <p:strVal val="visible"/>
                                      </p:to>
                                    </p:set>
                                    <p:animEffect transition="in" filter="wipe(left)">
                                      <p:cBhvr>
                                        <p:cTn id="72" dur="500"/>
                                        <p:tgtEl>
                                          <p:spTgt spid="32"/>
                                        </p:tgtEl>
                                      </p:cBhvr>
                                    </p:animEffect>
                                  </p:childTnLst>
                                </p:cTn>
                              </p:par>
                              <p:par>
                                <p:cTn id="73" presetID="22" presetClass="entr" presetSubtype="8" fill="hold" nodeType="withEffect">
                                  <p:stCondLst>
                                    <p:cond delay="500"/>
                                  </p:stCondLst>
                                  <p:childTnLst>
                                    <p:set>
                                      <p:cBhvr>
                                        <p:cTn id="74" dur="1" fill="hold">
                                          <p:stCondLst>
                                            <p:cond delay="0"/>
                                          </p:stCondLst>
                                        </p:cTn>
                                        <p:tgtEl>
                                          <p:spTgt spid="35"/>
                                        </p:tgtEl>
                                        <p:attrNameLst>
                                          <p:attrName>style.visibility</p:attrName>
                                        </p:attrNameLst>
                                      </p:cBhvr>
                                      <p:to>
                                        <p:strVal val="visible"/>
                                      </p:to>
                                    </p:set>
                                    <p:animEffect transition="in" filter="wipe(left)">
                                      <p:cBhvr>
                                        <p:cTn id="75" dur="500"/>
                                        <p:tgtEl>
                                          <p:spTgt spid="35"/>
                                        </p:tgtEl>
                                      </p:cBhvr>
                                    </p:animEffect>
                                  </p:childTnLst>
                                </p:cTn>
                              </p:par>
                              <p:par>
                                <p:cTn id="76" presetID="22" presetClass="entr" presetSubtype="8" fill="hold" grpId="0" nodeType="withEffect">
                                  <p:stCondLst>
                                    <p:cond delay="500"/>
                                  </p:stCondLst>
                                  <p:childTnLst>
                                    <p:set>
                                      <p:cBhvr>
                                        <p:cTn id="77" dur="1" fill="hold">
                                          <p:stCondLst>
                                            <p:cond delay="0"/>
                                          </p:stCondLst>
                                        </p:cTn>
                                        <p:tgtEl>
                                          <p:spTgt spid="38"/>
                                        </p:tgtEl>
                                        <p:attrNameLst>
                                          <p:attrName>style.visibility</p:attrName>
                                        </p:attrNameLst>
                                      </p:cBhvr>
                                      <p:to>
                                        <p:strVal val="visible"/>
                                      </p:to>
                                    </p:set>
                                    <p:animEffect transition="in" filter="wipe(left)">
                                      <p:cBhvr>
                                        <p:cTn id="7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19" grpId="0"/>
      <p:bldP spid="33802" grpId="0" animBg="1"/>
      <p:bldP spid="22" grpId="0"/>
      <p:bldP spid="27" grpId="0"/>
      <p:bldP spid="33806" grpId="0" animBg="1"/>
      <p:bldP spid="29" grpId="0" animBg="1"/>
      <p:bldP spid="30" grpId="0"/>
      <p:bldP spid="33" grpId="0"/>
      <p:bldP spid="34" grpId="0"/>
      <p:bldP spid="32" grpId="0"/>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Nach rechts gekrümmter Pfeil 21"/>
          <p:cNvSpPr/>
          <p:nvPr/>
        </p:nvSpPr>
        <p:spPr>
          <a:xfrm rot="20441892">
            <a:off x="1044575" y="1944688"/>
            <a:ext cx="1871663" cy="3851275"/>
          </a:xfrm>
          <a:prstGeom prst="curvedRightArrow">
            <a:avLst>
              <a:gd name="adj1" fmla="val 27457"/>
              <a:gd name="adj2" fmla="val 45240"/>
              <a:gd name="adj3" fmla="val 35462"/>
            </a:avLst>
          </a:prstGeom>
          <a:solidFill>
            <a:schemeClr val="bg1">
              <a:alpha val="40000"/>
            </a:schemeClr>
          </a:solidFill>
          <a:ln w="1270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i="1">
              <a:solidFill>
                <a:srgbClr val="66FFFF"/>
              </a:solidFill>
              <a:latin typeface="Arial Rounded MT Bold" panose="020F0704030504030204" pitchFamily="34" charset="0"/>
            </a:endParaRPr>
          </a:p>
        </p:txBody>
      </p:sp>
      <p:sp>
        <p:nvSpPr>
          <p:cNvPr id="18" name="Rectangle 9"/>
          <p:cNvSpPr>
            <a:spLocks noChangeArrowheads="1"/>
          </p:cNvSpPr>
          <p:nvPr/>
        </p:nvSpPr>
        <p:spPr bwMode="auto">
          <a:xfrm>
            <a:off x="2628000" y="1944205"/>
            <a:ext cx="1356260" cy="50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chorCtr="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1400" i="1" dirty="0" smtClean="0">
                <a:solidFill>
                  <a:srgbClr val="66FFFF"/>
                </a:solidFill>
                <a:latin typeface="Arial Rounded MT Bold" panose="020F0704030504030204" pitchFamily="34" charset="0"/>
              </a:rPr>
              <a:t>PP-Twin sheet </a:t>
            </a:r>
          </a:p>
          <a:p>
            <a:pPr eaLnBrk="1" hangingPunct="1">
              <a:spcBef>
                <a:spcPct val="0"/>
              </a:spcBef>
              <a:buFontTx/>
              <a:buNone/>
              <a:defRPr/>
            </a:pPr>
            <a:r>
              <a:rPr lang="en-US" altLang="en-US" sz="1400" i="1" dirty="0" smtClean="0">
                <a:solidFill>
                  <a:srgbClr val="66FFFF"/>
                </a:solidFill>
                <a:latin typeface="Arial Rounded MT Bold" panose="020F0704030504030204" pitchFamily="34" charset="0"/>
              </a:rPr>
              <a:t> (fluted board)</a:t>
            </a:r>
          </a:p>
        </p:txBody>
      </p:sp>
      <p:sp>
        <p:nvSpPr>
          <p:cNvPr id="19" name="Rectangle 9"/>
          <p:cNvSpPr>
            <a:spLocks noChangeArrowheads="1"/>
          </p:cNvSpPr>
          <p:nvPr/>
        </p:nvSpPr>
        <p:spPr bwMode="auto">
          <a:xfrm>
            <a:off x="2052000" y="3096000"/>
            <a:ext cx="1980000" cy="50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chorCtr="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1400" i="1" dirty="0" smtClean="0">
                <a:solidFill>
                  <a:srgbClr val="66FFFF"/>
                </a:solidFill>
                <a:latin typeface="Arial Rounded MT Bold" panose="020F0704030504030204" pitchFamily="34" charset="0"/>
              </a:rPr>
              <a:t>PP-cup-shaped board</a:t>
            </a:r>
          </a:p>
          <a:p>
            <a:pPr eaLnBrk="1" hangingPunct="1">
              <a:spcBef>
                <a:spcPct val="0"/>
              </a:spcBef>
              <a:buFontTx/>
              <a:buNone/>
              <a:defRPr/>
            </a:pPr>
            <a:r>
              <a:rPr lang="en-US" altLang="en-US" sz="1400" i="1" dirty="0" smtClean="0">
                <a:solidFill>
                  <a:srgbClr val="66FFFF"/>
                </a:solidFill>
                <a:latin typeface="Arial Rounded MT Bold" panose="020F0704030504030204" pitchFamily="34" charset="0"/>
              </a:rPr>
              <a:t>(bubble board)</a:t>
            </a:r>
          </a:p>
        </p:txBody>
      </p:sp>
      <p:sp>
        <p:nvSpPr>
          <p:cNvPr id="21" name="Rectangle 9"/>
          <p:cNvSpPr>
            <a:spLocks noChangeArrowheads="1"/>
          </p:cNvSpPr>
          <p:nvPr/>
        </p:nvSpPr>
        <p:spPr bwMode="auto">
          <a:xfrm>
            <a:off x="5616575" y="3563938"/>
            <a:ext cx="1080000" cy="50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1400" i="1" dirty="0" err="1" smtClean="0">
                <a:solidFill>
                  <a:srgbClr val="66FFFF"/>
                </a:solidFill>
                <a:latin typeface="Arial Rounded MT Bold" panose="020F0704030504030204" pitchFamily="34" charset="0"/>
              </a:rPr>
              <a:t>ThermHex</a:t>
            </a:r>
            <a:r>
              <a:rPr lang="en-US" altLang="en-US" sz="1400" i="1" dirty="0" smtClean="0">
                <a:solidFill>
                  <a:srgbClr val="66FFFF"/>
                </a:solidFill>
                <a:latin typeface="Arial Rounded MT Bold" panose="020F0704030504030204" pitchFamily="34" charset="0"/>
              </a:rPr>
              <a:t> </a:t>
            </a:r>
          </a:p>
          <a:p>
            <a:pPr eaLnBrk="1" hangingPunct="1">
              <a:spcBef>
                <a:spcPct val="0"/>
              </a:spcBef>
              <a:buFontTx/>
              <a:buNone/>
              <a:defRPr/>
            </a:pPr>
            <a:r>
              <a:rPr lang="en-US" altLang="en-US" sz="1400" i="1" dirty="0" smtClean="0">
                <a:solidFill>
                  <a:srgbClr val="66FFFF"/>
                </a:solidFill>
                <a:latin typeface="Arial Rounded MT Bold" panose="020F0704030504030204" pitchFamily="34" charset="0"/>
              </a:rPr>
              <a:t>honeycomb</a:t>
            </a:r>
          </a:p>
        </p:txBody>
      </p:sp>
      <p:sp>
        <p:nvSpPr>
          <p:cNvPr id="23" name="Rectangle 9"/>
          <p:cNvSpPr>
            <a:spLocks noChangeArrowheads="1"/>
          </p:cNvSpPr>
          <p:nvPr/>
        </p:nvSpPr>
        <p:spPr bwMode="auto">
          <a:xfrm>
            <a:off x="173631" y="1079485"/>
            <a:ext cx="3135713" cy="57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72000" rIns="72000" bIns="72000"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1400" i="1" dirty="0" smtClean="0">
                <a:solidFill>
                  <a:srgbClr val="66FFFF"/>
                </a:solidFill>
                <a:latin typeface="Arial Rounded MT Bold" panose="020F0704030504030204" pitchFamily="34" charset="0"/>
              </a:rPr>
              <a:t>PP-panel materials made in </a:t>
            </a:r>
          </a:p>
          <a:p>
            <a:pPr eaLnBrk="1" hangingPunct="1">
              <a:spcBef>
                <a:spcPct val="0"/>
              </a:spcBef>
              <a:buFontTx/>
              <a:buNone/>
              <a:defRPr/>
            </a:pPr>
            <a:r>
              <a:rPr lang="en-US" altLang="en-US" sz="1400" i="1" dirty="0" smtClean="0">
                <a:solidFill>
                  <a:srgbClr val="66FFFF"/>
                </a:solidFill>
                <a:latin typeface="Arial Rounded MT Bold" panose="020F0704030504030204" pitchFamily="34" charset="0"/>
              </a:rPr>
              <a:t>continuous automated production </a:t>
            </a:r>
          </a:p>
        </p:txBody>
      </p:sp>
      <p:sp>
        <p:nvSpPr>
          <p:cNvPr id="24" name="Rectangle 9"/>
          <p:cNvSpPr>
            <a:spLocks noChangeArrowheads="1"/>
          </p:cNvSpPr>
          <p:nvPr/>
        </p:nvSpPr>
        <p:spPr bwMode="auto">
          <a:xfrm>
            <a:off x="5599383" y="1079485"/>
            <a:ext cx="3071272" cy="57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72000" rIns="72000" bIns="72000" anchor="ctr">
            <a:spAutoFit/>
          </a:bodyPr>
          <a:lstStyle/>
          <a:p>
            <a:pPr>
              <a:defRPr/>
            </a:pPr>
            <a:r>
              <a:rPr lang="en-US" altLang="en-US" sz="1400" i="1" dirty="0">
                <a:solidFill>
                  <a:srgbClr val="66FFFF"/>
                </a:solidFill>
                <a:latin typeface="Arial Rounded MT Bold" panose="020F0704030504030204" pitchFamily="34" charset="0"/>
              </a:rPr>
              <a:t>Honeycombs with minimal use </a:t>
            </a:r>
          </a:p>
          <a:p>
            <a:pPr>
              <a:defRPr/>
            </a:pPr>
            <a:r>
              <a:rPr lang="en-US" altLang="en-US" sz="1400" i="1" dirty="0">
                <a:solidFill>
                  <a:srgbClr val="66FFFF"/>
                </a:solidFill>
                <a:latin typeface="Arial Rounded MT Bold" panose="020F0704030504030204" pitchFamily="34" charset="0"/>
              </a:rPr>
              <a:t>of material and best performance</a:t>
            </a:r>
          </a:p>
        </p:txBody>
      </p:sp>
      <p:sp>
        <p:nvSpPr>
          <p:cNvPr id="27" name="Nach rechts gekrümmter Pfeil 21"/>
          <p:cNvSpPr/>
          <p:nvPr/>
        </p:nvSpPr>
        <p:spPr>
          <a:xfrm rot="22260000" flipH="1">
            <a:off x="6003925" y="2089150"/>
            <a:ext cx="1771650" cy="3489325"/>
          </a:xfrm>
          <a:prstGeom prst="curvedRightArrow">
            <a:avLst>
              <a:gd name="adj1" fmla="val 27457"/>
              <a:gd name="adj2" fmla="val 45240"/>
              <a:gd name="adj3" fmla="val 35462"/>
            </a:avLst>
          </a:prstGeom>
          <a:solidFill>
            <a:schemeClr val="bg1"/>
          </a:solidFill>
          <a:ln>
            <a:solidFill>
              <a:srgbClr val="00006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i="1">
              <a:solidFill>
                <a:srgbClr val="66FFFF"/>
              </a:solidFill>
              <a:latin typeface="Arial Rounded MT Bold" panose="020F0704030504030204" pitchFamily="34" charset="0"/>
            </a:endParaRPr>
          </a:p>
        </p:txBody>
      </p:sp>
      <p:grpSp>
        <p:nvGrpSpPr>
          <p:cNvPr id="28" name="Group 27"/>
          <p:cNvGrpSpPr/>
          <p:nvPr/>
        </p:nvGrpSpPr>
        <p:grpSpPr>
          <a:xfrm>
            <a:off x="6768000" y="3204000"/>
            <a:ext cx="1944000" cy="1224000"/>
            <a:chOff x="6823920" y="1996541"/>
            <a:chExt cx="1944000" cy="1224000"/>
          </a:xfrm>
          <a:solidFill>
            <a:schemeClr val="tx1"/>
          </a:solidFill>
        </p:grpSpPr>
        <p:sp>
          <p:nvSpPr>
            <p:cNvPr id="29" name="Rectangle 28"/>
            <p:cNvSpPr/>
            <p:nvPr/>
          </p:nvSpPr>
          <p:spPr>
            <a:xfrm>
              <a:off x="6823920" y="1996541"/>
              <a:ext cx="1944000" cy="122400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1">
                <a:solidFill>
                  <a:srgbClr val="66FFFF"/>
                </a:solidFill>
                <a:latin typeface="Arial Rounded MT Bold" panose="020F0704030504030204" pitchFamily="34" charset="0"/>
              </a:endParaRPr>
            </a:p>
          </p:txBody>
        </p:sp>
        <p:pic>
          <p:nvPicPr>
            <p:cNvPr id="30" name="Grafik 9" descr="Exalite - Raw sw_small rotated.jpg"/>
            <p:cNvPicPr>
              <a:picLocks/>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5920" y="2068541"/>
              <a:ext cx="1800000" cy="1080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1" name="Group 30"/>
          <p:cNvGrpSpPr/>
          <p:nvPr/>
        </p:nvGrpSpPr>
        <p:grpSpPr>
          <a:xfrm>
            <a:off x="720000" y="3996000"/>
            <a:ext cx="1800000" cy="1080000"/>
            <a:chOff x="3168000" y="2952000"/>
            <a:chExt cx="1944000" cy="1224000"/>
          </a:xfrm>
          <a:solidFill>
            <a:schemeClr val="tx1"/>
          </a:solidFill>
        </p:grpSpPr>
        <p:sp>
          <p:nvSpPr>
            <p:cNvPr id="32" name="Rectangle 31"/>
            <p:cNvSpPr/>
            <p:nvPr/>
          </p:nvSpPr>
          <p:spPr>
            <a:xfrm>
              <a:off x="3168000" y="2952000"/>
              <a:ext cx="1944000" cy="122400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1">
                <a:solidFill>
                  <a:srgbClr val="66FFFF"/>
                </a:solidFill>
                <a:latin typeface="Arial Rounded MT Bold" panose="020F0704030504030204" pitchFamily="34" charset="0"/>
              </a:endParaRPr>
            </a:p>
          </p:txBody>
        </p:sp>
        <p:pic>
          <p:nvPicPr>
            <p:cNvPr id="33" name="Picture 23" descr="Triplex_10mm2"/>
            <p:cNvPicPr>
              <a:picLocks noChangeArrowheads="1"/>
            </p:cNvPicPr>
            <p:nvPr/>
          </p:nvPicPr>
          <p:blipFill>
            <a:blip r:embed="rId3">
              <a:clrChange>
                <a:clrFrom>
                  <a:srgbClr val="FFFFFF"/>
                </a:clrFrom>
                <a:clrTo>
                  <a:srgbClr val="FFFFFF">
                    <a:alpha val="0"/>
                  </a:srgbClr>
                </a:clrTo>
              </a:clrChange>
              <a:lum bright="6000"/>
              <a:grayscl/>
              <a:extLst>
                <a:ext uri="{28A0092B-C50C-407E-A947-70E740481C1C}">
                  <a14:useLocalDpi xmlns:a14="http://schemas.microsoft.com/office/drawing/2010/main" val="0"/>
                </a:ext>
              </a:extLst>
            </a:blip>
            <a:srcRect r="1607" b="9673"/>
            <a:stretch>
              <a:fillRect/>
            </a:stretch>
          </p:blipFill>
          <p:spPr bwMode="auto">
            <a:xfrm>
              <a:off x="3240000" y="3037398"/>
              <a:ext cx="1800000" cy="1080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4" name="Group 33"/>
          <p:cNvGrpSpPr/>
          <p:nvPr/>
        </p:nvGrpSpPr>
        <p:grpSpPr>
          <a:xfrm>
            <a:off x="180000" y="2844000"/>
            <a:ext cx="1800000" cy="1080000"/>
            <a:chOff x="2736000" y="2808000"/>
            <a:chExt cx="1944000" cy="1224000"/>
          </a:xfrm>
          <a:solidFill>
            <a:schemeClr val="tx1"/>
          </a:solidFill>
        </p:grpSpPr>
        <p:sp>
          <p:nvSpPr>
            <p:cNvPr id="35" name="Rectangle 34"/>
            <p:cNvSpPr/>
            <p:nvPr/>
          </p:nvSpPr>
          <p:spPr>
            <a:xfrm>
              <a:off x="2736000" y="2808000"/>
              <a:ext cx="1944000" cy="122400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1">
                <a:solidFill>
                  <a:srgbClr val="66FFFF"/>
                </a:solidFill>
                <a:latin typeface="Arial Rounded MT Bold" panose="020F0704030504030204" pitchFamily="34" charset="0"/>
              </a:endParaRPr>
            </a:p>
          </p:txBody>
        </p:sp>
        <p:pic>
          <p:nvPicPr>
            <p:cNvPr id="36" name="Picture 31" descr="Conpearl_h5_clean"/>
            <p:cNvPicPr>
              <a:picLocks noChangeArrowheads="1"/>
            </p:cNvPicPr>
            <p:nvPr/>
          </p:nvPicPr>
          <p:blipFill>
            <a:blip r:embed="rId4" cstate="print">
              <a:clrChange>
                <a:clrFrom>
                  <a:srgbClr val="FFFFFF"/>
                </a:clrFrom>
                <a:clrTo>
                  <a:srgbClr val="FFFFFF">
                    <a:alpha val="0"/>
                  </a:srgbClr>
                </a:clrTo>
              </a:clrChange>
              <a:lum bright="-18000" contrast="30000"/>
              <a:extLst>
                <a:ext uri="{28A0092B-C50C-407E-A947-70E740481C1C}">
                  <a14:useLocalDpi xmlns:a14="http://schemas.microsoft.com/office/drawing/2010/main" val="0"/>
                </a:ext>
              </a:extLst>
            </a:blip>
            <a:srcRect l="13251" t="8998" b="15352"/>
            <a:stretch>
              <a:fillRect/>
            </a:stretch>
          </p:blipFill>
          <p:spPr bwMode="auto">
            <a:xfrm>
              <a:off x="2808000" y="2863855"/>
              <a:ext cx="1800000" cy="1116000"/>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p:nvPr/>
        </p:nvGrpSpPr>
        <p:grpSpPr>
          <a:xfrm>
            <a:off x="6480000" y="1764000"/>
            <a:ext cx="1944000" cy="1224000"/>
            <a:chOff x="6480000" y="1764000"/>
            <a:chExt cx="1944000" cy="1224000"/>
          </a:xfrm>
        </p:grpSpPr>
        <p:sp>
          <p:nvSpPr>
            <p:cNvPr id="38" name="Rectangle 37"/>
            <p:cNvSpPr/>
            <p:nvPr/>
          </p:nvSpPr>
          <p:spPr>
            <a:xfrm>
              <a:off x="6480000" y="1764000"/>
              <a:ext cx="1944000" cy="1224000"/>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1">
                <a:solidFill>
                  <a:srgbClr val="66FFFF"/>
                </a:solidFill>
                <a:latin typeface="Arial Rounded MT Bold" panose="020F0704030504030204" pitchFamily="34" charset="0"/>
              </a:endParaRPr>
            </a:p>
          </p:txBody>
        </p:sp>
        <p:pic>
          <p:nvPicPr>
            <p:cNvPr id="39" name="Picture 29"/>
            <p:cNvPicPr>
              <a:picLocks noChangeArrowheads="1"/>
            </p:cNvPicPr>
            <p:nvPr/>
          </p:nvPicPr>
          <p:blipFill>
            <a:blip r:embed="rId5" cstate="print">
              <a:extLst>
                <a:ext uri="{28A0092B-C50C-407E-A947-70E740481C1C}">
                  <a14:useLocalDpi xmlns:a14="http://schemas.microsoft.com/office/drawing/2010/main" val="0"/>
                </a:ext>
              </a:extLst>
            </a:blip>
            <a:srcRect r="7457" b="7130"/>
            <a:stretch>
              <a:fillRect/>
            </a:stretch>
          </p:blipFill>
          <p:spPr bwMode="auto">
            <a:xfrm>
              <a:off x="6516000" y="1809525"/>
              <a:ext cx="1872000" cy="115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40" name="Group 39"/>
          <p:cNvGrpSpPr/>
          <p:nvPr/>
        </p:nvGrpSpPr>
        <p:grpSpPr>
          <a:xfrm>
            <a:off x="3419872" y="4140000"/>
            <a:ext cx="2304000" cy="1584000"/>
            <a:chOff x="5688000" y="4140000"/>
            <a:chExt cx="2304000" cy="1584000"/>
          </a:xfrm>
          <a:solidFill>
            <a:schemeClr val="tx1"/>
          </a:solidFill>
        </p:grpSpPr>
        <p:sp>
          <p:nvSpPr>
            <p:cNvPr id="41" name="Rectangle 40"/>
            <p:cNvSpPr/>
            <p:nvPr/>
          </p:nvSpPr>
          <p:spPr>
            <a:xfrm>
              <a:off x="5688000" y="4140000"/>
              <a:ext cx="2304000" cy="1584000"/>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1">
                <a:solidFill>
                  <a:srgbClr val="66FFFF"/>
                </a:solidFill>
                <a:latin typeface="Arial Rounded MT Bold" panose="020F0704030504030204" pitchFamily="34" charset="0"/>
              </a:endParaRPr>
            </a:p>
          </p:txBody>
        </p:sp>
        <p:pic>
          <p:nvPicPr>
            <p:cNvPr id="42" name="Grafik 17" descr="ThermHex WPC panel sw2.jpg"/>
            <p:cNvPicPr>
              <a:picLocks/>
            </p:cNvPicPr>
            <p:nvPr/>
          </p:nvPicPr>
          <p:blipFill>
            <a:blip r:embed="rId6">
              <a:clrChange>
                <a:clrFrom>
                  <a:srgbClr val="EBEBEB"/>
                </a:clrFrom>
                <a:clrTo>
                  <a:srgbClr val="EBEBEB">
                    <a:alpha val="0"/>
                  </a:srgbClr>
                </a:clrTo>
              </a:clrChange>
              <a:lum bright="10000"/>
              <a:extLst>
                <a:ext uri="{28A0092B-C50C-407E-A947-70E740481C1C}">
                  <a14:useLocalDpi xmlns:a14="http://schemas.microsoft.com/office/drawing/2010/main" val="0"/>
                </a:ext>
              </a:extLst>
            </a:blip>
            <a:srcRect b="10001"/>
            <a:stretch>
              <a:fillRect/>
            </a:stretch>
          </p:blipFill>
          <p:spPr bwMode="auto">
            <a:xfrm>
              <a:off x="5756275" y="4211980"/>
              <a:ext cx="2160000" cy="1440000"/>
            </a:xfrm>
            <a:prstGeom prst="rect">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43" name="Group 42"/>
          <p:cNvGrpSpPr>
            <a:grpSpLocks/>
          </p:cNvGrpSpPr>
          <p:nvPr/>
        </p:nvGrpSpPr>
        <p:grpSpPr>
          <a:xfrm>
            <a:off x="684001" y="1692000"/>
            <a:ext cx="1800000" cy="1080000"/>
            <a:chOff x="1979720" y="1152000"/>
            <a:chExt cx="1944000" cy="1224000"/>
          </a:xfrm>
          <a:solidFill>
            <a:schemeClr val="tx1"/>
          </a:solidFill>
        </p:grpSpPr>
        <p:sp>
          <p:nvSpPr>
            <p:cNvPr id="44" name="Rectangle 43"/>
            <p:cNvSpPr/>
            <p:nvPr/>
          </p:nvSpPr>
          <p:spPr>
            <a:xfrm>
              <a:off x="1979720" y="1152000"/>
              <a:ext cx="1944000" cy="122400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i="1">
                <a:solidFill>
                  <a:srgbClr val="66FFFF"/>
                </a:solidFill>
                <a:latin typeface="Arial Rounded MT Bold" panose="020F0704030504030204" pitchFamily="34" charset="0"/>
              </a:endParaRPr>
            </a:p>
          </p:txBody>
        </p:sp>
        <p:pic>
          <p:nvPicPr>
            <p:cNvPr id="45" name="Picture 27"/>
            <p:cNvPicPr>
              <a:picLocks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1720" y="1224482"/>
              <a:ext cx="1800000" cy="1080000"/>
            </a:xfrm>
            <a:prstGeom prst="rect">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0" name="Rectangle 9"/>
          <p:cNvSpPr>
            <a:spLocks noChangeArrowheads="1"/>
          </p:cNvSpPr>
          <p:nvPr/>
        </p:nvSpPr>
        <p:spPr bwMode="auto">
          <a:xfrm>
            <a:off x="4860000" y="1944205"/>
            <a:ext cx="1441450" cy="50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1400" i="1" dirty="0" smtClean="0">
                <a:solidFill>
                  <a:srgbClr val="66FFFF"/>
                </a:solidFill>
                <a:latin typeface="Arial Rounded MT Bold" panose="020F0704030504030204" pitchFamily="34" charset="0"/>
              </a:rPr>
              <a:t>Extruded PP-honeycombs</a:t>
            </a:r>
          </a:p>
        </p:txBody>
      </p:sp>
      <p:grpSp>
        <p:nvGrpSpPr>
          <p:cNvPr id="37" name="Group 36"/>
          <p:cNvGrpSpPr>
            <a:grpSpLocks noChangeAspect="1"/>
          </p:cNvGrpSpPr>
          <p:nvPr/>
        </p:nvGrpSpPr>
        <p:grpSpPr bwMode="auto">
          <a:xfrm>
            <a:off x="144000" y="144000"/>
            <a:ext cx="1440001" cy="720000"/>
            <a:chOff x="972000" y="1008000"/>
            <a:chExt cx="2016000" cy="1008000"/>
          </a:xfrm>
        </p:grpSpPr>
        <p:pic>
          <p:nvPicPr>
            <p:cNvPr id="47" name="Picture 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49"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Sandwich Materials - Honeycomb</a:t>
            </a:r>
            <a:endParaRPr lang="en-GB" altLang="en-US" sz="2400" i="1" dirty="0">
              <a:solidFill>
                <a:schemeClr val="bg1"/>
              </a:solidFill>
              <a:latin typeface="Arial Rounded MT Bold" panose="020F0704030504030204" pitchFamily="34" charset="0"/>
            </a:endParaRPr>
          </a:p>
        </p:txBody>
      </p:sp>
      <p:grpSp>
        <p:nvGrpSpPr>
          <p:cNvPr id="50" name="Group 49"/>
          <p:cNvGrpSpPr>
            <a:grpSpLocks noChangeAspect="1"/>
          </p:cNvGrpSpPr>
          <p:nvPr/>
        </p:nvGrpSpPr>
        <p:grpSpPr bwMode="auto">
          <a:xfrm>
            <a:off x="7524000" y="5976000"/>
            <a:ext cx="1440001" cy="720000"/>
            <a:chOff x="972000" y="1008000"/>
            <a:chExt cx="2016000" cy="1008000"/>
          </a:xfrm>
        </p:grpSpPr>
        <p:pic>
          <p:nvPicPr>
            <p:cNvPr id="51" name="Picture 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ectangle 51"/>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53"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Continuously Produced Panels with Honeycomb</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par>
                                <p:cTn id="8" presetID="22" presetClass="entr" presetSubtype="8" fill="hold" nodeType="withEffect">
                                  <p:stCondLst>
                                    <p:cond delay="50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500"/>
                                        <p:tgtEl>
                                          <p:spTgt spid="50"/>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49"/>
                                        </p:tgtEl>
                                        <p:attrNameLst>
                                          <p:attrName>style.visibility</p:attrName>
                                        </p:attrNameLst>
                                      </p:cBhvr>
                                      <p:to>
                                        <p:strVal val="visible"/>
                                      </p:to>
                                    </p:set>
                                    <p:animEffect transition="in" filter="wipe(left)">
                                      <p:cBhvr>
                                        <p:cTn id="14" dur="500"/>
                                        <p:tgtEl>
                                          <p:spTgt spid="49"/>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par>
                          <p:cTn id="18" fill="hold" nodeType="afterGroup">
                            <p:stCondLst>
                              <p:cond delay="2000"/>
                            </p:stCondLst>
                            <p:childTnLst>
                              <p:par>
                                <p:cTn id="19" presetID="22" presetClass="entr" presetSubtype="8" fill="hold" grpId="0" nodeType="afterEffect">
                                  <p:stCondLst>
                                    <p:cond delay="50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childTnLst>
                          </p:cTn>
                        </p:par>
                        <p:par>
                          <p:cTn id="22" fill="hold" nodeType="afterGroup">
                            <p:stCondLst>
                              <p:cond delay="3000"/>
                            </p:stCondLst>
                            <p:childTnLst>
                              <p:par>
                                <p:cTn id="23" presetID="22" presetClass="entr" presetSubtype="1" fill="hold" nodeType="afterEffect">
                                  <p:stCondLst>
                                    <p:cond delay="500"/>
                                  </p:stCondLst>
                                  <p:childTnLst>
                                    <p:set>
                                      <p:cBhvr>
                                        <p:cTn id="24" dur="1" fill="hold">
                                          <p:stCondLst>
                                            <p:cond delay="0"/>
                                          </p:stCondLst>
                                        </p:cTn>
                                        <p:tgtEl>
                                          <p:spTgt spid="43"/>
                                        </p:tgtEl>
                                        <p:attrNameLst>
                                          <p:attrName>style.visibility</p:attrName>
                                        </p:attrNameLst>
                                      </p:cBhvr>
                                      <p:to>
                                        <p:strVal val="visible"/>
                                      </p:to>
                                    </p:set>
                                    <p:animEffect transition="in" filter="wipe(up)">
                                      <p:cBhvr>
                                        <p:cTn id="25" dur="500"/>
                                        <p:tgtEl>
                                          <p:spTgt spid="43"/>
                                        </p:tgtEl>
                                      </p:cBhvr>
                                    </p:animEffect>
                                  </p:childTnLst>
                                </p:cTn>
                              </p:par>
                            </p:childTnLst>
                          </p:cTn>
                        </p:par>
                        <p:par>
                          <p:cTn id="26" fill="hold" nodeType="afterGroup">
                            <p:stCondLst>
                              <p:cond delay="4000"/>
                            </p:stCondLst>
                            <p:childTnLst>
                              <p:par>
                                <p:cTn id="27" presetID="22" presetClass="entr" presetSubtype="1" fill="hold" grpId="0" nodeType="afterEffect">
                                  <p:stCondLst>
                                    <p:cond delay="50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500"/>
                                        <p:tgtEl>
                                          <p:spTgt spid="18"/>
                                        </p:tgtEl>
                                      </p:cBhvr>
                                    </p:animEffect>
                                  </p:childTnLst>
                                </p:cTn>
                              </p:par>
                            </p:childTnLst>
                          </p:cTn>
                        </p:par>
                        <p:par>
                          <p:cTn id="30" fill="hold" nodeType="afterGroup">
                            <p:stCondLst>
                              <p:cond delay="5000"/>
                            </p:stCondLst>
                            <p:childTnLst>
                              <p:par>
                                <p:cTn id="31" presetID="22" presetClass="entr" presetSubtype="1" fill="hold" nodeType="afterEffect">
                                  <p:stCondLst>
                                    <p:cond delay="500"/>
                                  </p:stCondLst>
                                  <p:childTnLst>
                                    <p:set>
                                      <p:cBhvr>
                                        <p:cTn id="32" dur="1" fill="hold">
                                          <p:stCondLst>
                                            <p:cond delay="0"/>
                                          </p:stCondLst>
                                        </p:cTn>
                                        <p:tgtEl>
                                          <p:spTgt spid="34"/>
                                        </p:tgtEl>
                                        <p:attrNameLst>
                                          <p:attrName>style.visibility</p:attrName>
                                        </p:attrNameLst>
                                      </p:cBhvr>
                                      <p:to>
                                        <p:strVal val="visible"/>
                                      </p:to>
                                    </p:set>
                                    <p:animEffect transition="in" filter="wipe(up)">
                                      <p:cBhvr>
                                        <p:cTn id="33" dur="500"/>
                                        <p:tgtEl>
                                          <p:spTgt spid="34"/>
                                        </p:tgtEl>
                                      </p:cBhvr>
                                    </p:animEffect>
                                  </p:childTnLst>
                                </p:cTn>
                              </p:par>
                            </p:childTnLst>
                          </p:cTn>
                        </p:par>
                        <p:par>
                          <p:cTn id="34" fill="hold" nodeType="afterGroup">
                            <p:stCondLst>
                              <p:cond delay="6000"/>
                            </p:stCondLst>
                            <p:childTnLst>
                              <p:par>
                                <p:cTn id="35" presetID="22" presetClass="entr" presetSubtype="1" fill="hold" grpId="0" nodeType="afterEffect">
                                  <p:stCondLst>
                                    <p:cond delay="50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500"/>
                                        <p:tgtEl>
                                          <p:spTgt spid="19"/>
                                        </p:tgtEl>
                                      </p:cBhvr>
                                    </p:animEffect>
                                  </p:childTnLst>
                                </p:cTn>
                              </p:par>
                            </p:childTnLst>
                          </p:cTn>
                        </p:par>
                        <p:par>
                          <p:cTn id="38" fill="hold" nodeType="afterGroup">
                            <p:stCondLst>
                              <p:cond delay="7000"/>
                            </p:stCondLst>
                            <p:childTnLst>
                              <p:par>
                                <p:cTn id="39" presetID="22" presetClass="entr" presetSubtype="1" fill="hold" nodeType="afterEffect">
                                  <p:stCondLst>
                                    <p:cond delay="500"/>
                                  </p:stCondLst>
                                  <p:childTnLst>
                                    <p:set>
                                      <p:cBhvr>
                                        <p:cTn id="40" dur="1" fill="hold">
                                          <p:stCondLst>
                                            <p:cond delay="0"/>
                                          </p:stCondLst>
                                        </p:cTn>
                                        <p:tgtEl>
                                          <p:spTgt spid="31"/>
                                        </p:tgtEl>
                                        <p:attrNameLst>
                                          <p:attrName>style.visibility</p:attrName>
                                        </p:attrNameLst>
                                      </p:cBhvr>
                                      <p:to>
                                        <p:strVal val="visible"/>
                                      </p:to>
                                    </p:set>
                                    <p:animEffect transition="in" filter="wipe(up)">
                                      <p:cBhvr>
                                        <p:cTn id="41" dur="500"/>
                                        <p:tgtEl>
                                          <p:spTgt spid="31"/>
                                        </p:tgtEl>
                                      </p:cBhvr>
                                    </p:animEffect>
                                  </p:childTnLst>
                                </p:cTn>
                              </p:par>
                            </p:childTnLst>
                          </p:cTn>
                        </p:par>
                        <p:par>
                          <p:cTn id="42" fill="hold" nodeType="afterGroup">
                            <p:stCondLst>
                              <p:cond delay="8000"/>
                            </p:stCondLst>
                            <p:childTnLst>
                              <p:par>
                                <p:cTn id="43" presetID="22" presetClass="entr" presetSubtype="8" fill="hold" grpId="0" nodeType="afterEffect">
                                  <p:stCondLst>
                                    <p:cond delay="100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childTnLst>
                          </p:cTn>
                        </p:par>
                        <p:par>
                          <p:cTn id="46" fill="hold" nodeType="afterGroup">
                            <p:stCondLst>
                              <p:cond delay="9500"/>
                            </p:stCondLst>
                            <p:childTnLst>
                              <p:par>
                                <p:cTn id="47" presetID="22" presetClass="entr" presetSubtype="1" fill="hold" grpId="0" nodeType="afterEffect">
                                  <p:stCondLst>
                                    <p:cond delay="50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10500"/>
                            </p:stCondLst>
                            <p:childTnLst>
                              <p:par>
                                <p:cTn id="51" presetID="22" presetClass="entr" presetSubtype="1" fill="hold" nodeType="afterEffect">
                                  <p:stCondLst>
                                    <p:cond delay="500"/>
                                  </p:stCondLst>
                                  <p:childTnLst>
                                    <p:set>
                                      <p:cBhvr>
                                        <p:cTn id="52" dur="1" fill="hold">
                                          <p:stCondLst>
                                            <p:cond delay="0"/>
                                          </p:stCondLst>
                                        </p:cTn>
                                        <p:tgtEl>
                                          <p:spTgt spid="3"/>
                                        </p:tgtEl>
                                        <p:attrNameLst>
                                          <p:attrName>style.visibility</p:attrName>
                                        </p:attrNameLst>
                                      </p:cBhvr>
                                      <p:to>
                                        <p:strVal val="visible"/>
                                      </p:to>
                                    </p:set>
                                    <p:animEffect transition="in" filter="wipe(up)">
                                      <p:cBhvr>
                                        <p:cTn id="53" dur="500"/>
                                        <p:tgtEl>
                                          <p:spTgt spid="3"/>
                                        </p:tgtEl>
                                      </p:cBhvr>
                                    </p:animEffect>
                                  </p:childTnLst>
                                </p:cTn>
                              </p:par>
                            </p:childTnLst>
                          </p:cTn>
                        </p:par>
                        <p:par>
                          <p:cTn id="54" fill="hold">
                            <p:stCondLst>
                              <p:cond delay="11500"/>
                            </p:stCondLst>
                            <p:childTnLst>
                              <p:par>
                                <p:cTn id="55" presetID="22" presetClass="entr" presetSubtype="1" fill="hold" nodeType="afterEffect">
                                  <p:stCondLst>
                                    <p:cond delay="500"/>
                                  </p:stCondLst>
                                  <p:childTnLst>
                                    <p:set>
                                      <p:cBhvr>
                                        <p:cTn id="56" dur="1" fill="hold">
                                          <p:stCondLst>
                                            <p:cond delay="0"/>
                                          </p:stCondLst>
                                        </p:cTn>
                                        <p:tgtEl>
                                          <p:spTgt spid="28"/>
                                        </p:tgtEl>
                                        <p:attrNameLst>
                                          <p:attrName>style.visibility</p:attrName>
                                        </p:attrNameLst>
                                      </p:cBhvr>
                                      <p:to>
                                        <p:strVal val="visible"/>
                                      </p:to>
                                    </p:set>
                                    <p:animEffect transition="in" filter="wipe(up)">
                                      <p:cBhvr>
                                        <p:cTn id="57" dur="500"/>
                                        <p:tgtEl>
                                          <p:spTgt spid="28"/>
                                        </p:tgtEl>
                                      </p:cBhvr>
                                    </p:animEffect>
                                  </p:childTnLst>
                                </p:cTn>
                              </p:par>
                            </p:childTnLst>
                          </p:cTn>
                        </p:par>
                        <p:par>
                          <p:cTn id="58" fill="hold" nodeType="afterGroup">
                            <p:stCondLst>
                              <p:cond delay="12500"/>
                            </p:stCondLst>
                            <p:childTnLst>
                              <p:par>
                                <p:cTn id="59" presetID="22" presetClass="entr" presetSubtype="1" fill="hold" grpId="0" nodeType="afterEffect">
                                  <p:stCondLst>
                                    <p:cond delay="500"/>
                                  </p:stCondLst>
                                  <p:childTnLst>
                                    <p:set>
                                      <p:cBhvr>
                                        <p:cTn id="60" dur="1" fill="hold">
                                          <p:stCondLst>
                                            <p:cond delay="0"/>
                                          </p:stCondLst>
                                        </p:cTn>
                                        <p:tgtEl>
                                          <p:spTgt spid="21"/>
                                        </p:tgtEl>
                                        <p:attrNameLst>
                                          <p:attrName>style.visibility</p:attrName>
                                        </p:attrNameLst>
                                      </p:cBhvr>
                                      <p:to>
                                        <p:strVal val="visible"/>
                                      </p:to>
                                    </p:set>
                                    <p:animEffect transition="in" filter="wipe(up)">
                                      <p:cBhvr>
                                        <p:cTn id="61" dur="500"/>
                                        <p:tgtEl>
                                          <p:spTgt spid="21"/>
                                        </p:tgtEl>
                                      </p:cBhvr>
                                    </p:animEffect>
                                  </p:childTnLst>
                                </p:cTn>
                              </p:par>
                            </p:childTnLst>
                          </p:cTn>
                        </p:par>
                        <p:par>
                          <p:cTn id="62" fill="hold" nodeType="afterGroup">
                            <p:stCondLst>
                              <p:cond delay="13500"/>
                            </p:stCondLst>
                            <p:childTnLst>
                              <p:par>
                                <p:cTn id="63" presetID="22" presetClass="entr" presetSubtype="8" fill="hold" grpId="0" nodeType="afterEffect">
                                  <p:stCondLst>
                                    <p:cond delay="1000"/>
                                  </p:stCondLst>
                                  <p:childTnLst>
                                    <p:set>
                                      <p:cBhvr>
                                        <p:cTn id="64" dur="1" fill="hold">
                                          <p:stCondLst>
                                            <p:cond delay="0"/>
                                          </p:stCondLst>
                                        </p:cTn>
                                        <p:tgtEl>
                                          <p:spTgt spid="46"/>
                                        </p:tgtEl>
                                        <p:attrNameLst>
                                          <p:attrName>style.visibility</p:attrName>
                                        </p:attrNameLst>
                                      </p:cBhvr>
                                      <p:to>
                                        <p:strVal val="visible"/>
                                      </p:to>
                                    </p:set>
                                    <p:animEffect transition="in" filter="wipe(left)">
                                      <p:cBhvr>
                                        <p:cTn id="65" dur="1000"/>
                                        <p:tgtEl>
                                          <p:spTgt spid="46"/>
                                        </p:tgtEl>
                                      </p:cBhvr>
                                    </p:animEffect>
                                  </p:childTnLst>
                                </p:cTn>
                              </p:par>
                              <p:par>
                                <p:cTn id="66" presetID="22" presetClass="entr" presetSubtype="2" fill="hold" grpId="0" nodeType="withEffect">
                                  <p:stCondLst>
                                    <p:cond delay="1000"/>
                                  </p:stCondLst>
                                  <p:childTnLst>
                                    <p:set>
                                      <p:cBhvr>
                                        <p:cTn id="67" dur="1" fill="hold">
                                          <p:stCondLst>
                                            <p:cond delay="0"/>
                                          </p:stCondLst>
                                        </p:cTn>
                                        <p:tgtEl>
                                          <p:spTgt spid="27"/>
                                        </p:tgtEl>
                                        <p:attrNameLst>
                                          <p:attrName>style.visibility</p:attrName>
                                        </p:attrNameLst>
                                      </p:cBhvr>
                                      <p:to>
                                        <p:strVal val="visible"/>
                                      </p:to>
                                    </p:set>
                                    <p:animEffect transition="in" filter="wipe(right)">
                                      <p:cBhvr>
                                        <p:cTn id="68" dur="1000"/>
                                        <p:tgtEl>
                                          <p:spTgt spid="27"/>
                                        </p:tgtEl>
                                      </p:cBhvr>
                                    </p:animEffect>
                                  </p:childTnLst>
                                </p:cTn>
                              </p:par>
                            </p:childTnLst>
                          </p:cTn>
                        </p:par>
                        <p:par>
                          <p:cTn id="69" fill="hold" nodeType="afterGroup">
                            <p:stCondLst>
                              <p:cond delay="15500"/>
                            </p:stCondLst>
                            <p:childTnLst>
                              <p:par>
                                <p:cTn id="70" presetID="21" presetClass="entr" presetSubtype="1" fill="hold" nodeType="afterEffect">
                                  <p:stCondLst>
                                    <p:cond delay="500"/>
                                  </p:stCondLst>
                                  <p:childTnLst>
                                    <p:set>
                                      <p:cBhvr>
                                        <p:cTn id="71" dur="1" fill="hold">
                                          <p:stCondLst>
                                            <p:cond delay="0"/>
                                          </p:stCondLst>
                                        </p:cTn>
                                        <p:tgtEl>
                                          <p:spTgt spid="40"/>
                                        </p:tgtEl>
                                        <p:attrNameLst>
                                          <p:attrName>style.visibility</p:attrName>
                                        </p:attrNameLst>
                                      </p:cBhvr>
                                      <p:to>
                                        <p:strVal val="visible"/>
                                      </p:to>
                                    </p:set>
                                    <p:animEffect transition="in" filter="wheel(1)">
                                      <p:cBhvr>
                                        <p:cTn id="7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8" grpId="0"/>
      <p:bldP spid="19" grpId="0"/>
      <p:bldP spid="21" grpId="0"/>
      <p:bldP spid="23" grpId="0"/>
      <p:bldP spid="24" grpId="0"/>
      <p:bldP spid="27" grpId="0" animBg="1"/>
      <p:bldP spid="20" grpId="0"/>
      <p:bldP spid="49" grpId="0"/>
      <p:bldP spid="5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6" name="Picture 104" descr="DSC0170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000" y="3960000"/>
            <a:ext cx="2519362" cy="1800225"/>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4377" name="Picture 105" descr="honeycomb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3960000"/>
            <a:ext cx="2519363" cy="1800225"/>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4378" name="Picture 106" descr="honeycomb 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0575" y="4320000"/>
            <a:ext cx="2519363" cy="1080000"/>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4380" name="Picture 108" descr="fibreglass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00" y="1980000"/>
            <a:ext cx="2879725" cy="1800225"/>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4381" name="Picture 109" descr="fibreglass sheet"/>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1288" y="1980000"/>
            <a:ext cx="2879725" cy="1800225"/>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4383" name="AutoShape 111"/>
          <p:cNvSpPr>
            <a:spLocks noChangeArrowheads="1"/>
          </p:cNvSpPr>
          <p:nvPr/>
        </p:nvSpPr>
        <p:spPr bwMode="auto">
          <a:xfrm>
            <a:off x="1978025" y="1080000"/>
            <a:ext cx="5038725" cy="539750"/>
          </a:xfrm>
          <a:prstGeom prst="rightArrow">
            <a:avLst>
              <a:gd name="adj1" fmla="val 71815"/>
              <a:gd name="adj2" fmla="val 153125"/>
            </a:avLst>
          </a:prstGeom>
          <a:noFill/>
          <a:ln w="1905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defRPr/>
            </a:pPr>
            <a:r>
              <a:rPr lang="en-US" altLang="en-US" sz="2400" i="1" dirty="0" err="1" smtClean="0">
                <a:solidFill>
                  <a:srgbClr val="66FFFF"/>
                </a:solidFill>
                <a:latin typeface="Arial Rounded MT Bold" panose="020F0704030504030204" pitchFamily="34" charset="0"/>
              </a:rPr>
              <a:t>Powerbond</a:t>
            </a:r>
            <a:r>
              <a:rPr lang="en-US" altLang="en-US" sz="2400" i="1" dirty="0" smtClean="0">
                <a:solidFill>
                  <a:srgbClr val="66FFFF"/>
                </a:solidFill>
                <a:latin typeface="Arial Rounded MT Bold" panose="020F0704030504030204" pitchFamily="34" charset="0"/>
              </a:rPr>
              <a:t> HPC</a:t>
            </a:r>
            <a:endParaRPr lang="en-GB" altLang="en-US" sz="2400" i="1" dirty="0" smtClean="0">
              <a:solidFill>
                <a:srgbClr val="66FFFF"/>
              </a:solidFill>
              <a:latin typeface="Arial Rounded MT Bold" panose="020F0704030504030204" pitchFamily="34" charset="0"/>
            </a:endParaRPr>
          </a:p>
        </p:txBody>
      </p:sp>
      <p:grpSp>
        <p:nvGrpSpPr>
          <p:cNvPr id="13" name="Group 12"/>
          <p:cNvGrpSpPr>
            <a:grpSpLocks noChangeAspect="1"/>
          </p:cNvGrpSpPr>
          <p:nvPr/>
        </p:nvGrpSpPr>
        <p:grpSpPr bwMode="auto">
          <a:xfrm>
            <a:off x="144000" y="144000"/>
            <a:ext cx="1440001" cy="720000"/>
            <a:chOff x="972000" y="1008000"/>
            <a:chExt cx="2016000" cy="1008000"/>
          </a:xfrm>
        </p:grpSpPr>
        <p:pic>
          <p:nvPicPr>
            <p:cNvPr id="16" name="Picture 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8"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Compression and Lamination Combined</a:t>
            </a:r>
            <a:endParaRPr lang="en-GB" altLang="en-US" sz="2400" i="1" dirty="0">
              <a:solidFill>
                <a:schemeClr val="bg1"/>
              </a:solidFill>
              <a:latin typeface="Arial Rounded MT Bold" panose="020F0704030504030204" pitchFamily="34" charset="0"/>
            </a:endParaRPr>
          </a:p>
        </p:txBody>
      </p:sp>
      <p:grpSp>
        <p:nvGrpSpPr>
          <p:cNvPr id="19" name="Group 18"/>
          <p:cNvGrpSpPr>
            <a:grpSpLocks noChangeAspect="1"/>
          </p:cNvGrpSpPr>
          <p:nvPr/>
        </p:nvGrpSpPr>
        <p:grpSpPr bwMode="auto">
          <a:xfrm>
            <a:off x="7524000" y="5976000"/>
            <a:ext cx="1440001" cy="720000"/>
            <a:chOff x="972000" y="1008000"/>
            <a:chExt cx="2016000" cy="1008000"/>
          </a:xfrm>
        </p:grpSpPr>
        <p:pic>
          <p:nvPicPr>
            <p:cNvPr id="20" name="Picture 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2"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a:solidFill>
                  <a:schemeClr val="bg1"/>
                </a:solidFill>
                <a:latin typeface="Arial Rounded MT Bold" panose="020F0704030504030204" pitchFamily="34" charset="0"/>
              </a:rPr>
              <a:t>S</a:t>
            </a:r>
            <a:r>
              <a:rPr lang="en-GB" altLang="en-US" sz="2400" i="1" dirty="0" smtClean="0">
                <a:solidFill>
                  <a:schemeClr val="bg1"/>
                </a:solidFill>
                <a:latin typeface="Arial Rounded MT Bold" panose="020F0704030504030204" pitchFamily="34" charset="0"/>
              </a:rPr>
              <a:t>andwich Core Materials – Technology </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2000"/>
                            </p:stCondLst>
                            <p:childTnLst>
                              <p:par>
                                <p:cTn id="19" presetID="22" presetClass="entr" presetSubtype="8" fill="hold" grpId="0" nodeType="afterEffect">
                                  <p:stCondLst>
                                    <p:cond delay="500"/>
                                  </p:stCondLst>
                                  <p:iterate type="lt">
                                    <p:tmPct val="8000"/>
                                  </p:iterate>
                                  <p:childTnLst>
                                    <p:set>
                                      <p:cBhvr>
                                        <p:cTn id="20" dur="1" fill="hold">
                                          <p:stCondLst>
                                            <p:cond delay="0"/>
                                          </p:stCondLst>
                                        </p:cTn>
                                        <p:tgtEl>
                                          <p:spTgt spid="54383"/>
                                        </p:tgtEl>
                                        <p:attrNameLst>
                                          <p:attrName>style.visibility</p:attrName>
                                        </p:attrNameLst>
                                      </p:cBhvr>
                                      <p:to>
                                        <p:strVal val="visible"/>
                                      </p:to>
                                    </p:set>
                                    <p:animEffect transition="in" filter="wipe(left)">
                                      <p:cBhvr>
                                        <p:cTn id="21" dur="1000"/>
                                        <p:tgtEl>
                                          <p:spTgt spid="54383"/>
                                        </p:tgtEl>
                                      </p:cBhvr>
                                    </p:animEffect>
                                  </p:childTnLst>
                                </p:cTn>
                              </p:par>
                            </p:childTnLst>
                          </p:cTn>
                        </p:par>
                        <p:par>
                          <p:cTn id="22" fill="hold">
                            <p:stCondLst>
                              <p:cond delay="4380"/>
                            </p:stCondLst>
                            <p:childTnLst>
                              <p:par>
                                <p:cTn id="23" presetID="22" presetClass="entr" presetSubtype="8" fill="hold" nodeType="afterEffect">
                                  <p:stCondLst>
                                    <p:cond delay="500"/>
                                  </p:stCondLst>
                                  <p:childTnLst>
                                    <p:set>
                                      <p:cBhvr>
                                        <p:cTn id="24" dur="1" fill="hold">
                                          <p:stCondLst>
                                            <p:cond delay="0"/>
                                          </p:stCondLst>
                                        </p:cTn>
                                        <p:tgtEl>
                                          <p:spTgt spid="54380"/>
                                        </p:tgtEl>
                                        <p:attrNameLst>
                                          <p:attrName>style.visibility</p:attrName>
                                        </p:attrNameLst>
                                      </p:cBhvr>
                                      <p:to>
                                        <p:strVal val="visible"/>
                                      </p:to>
                                    </p:set>
                                    <p:animEffect transition="in" filter="wipe(left)">
                                      <p:cBhvr>
                                        <p:cTn id="25" dur="500"/>
                                        <p:tgtEl>
                                          <p:spTgt spid="54380"/>
                                        </p:tgtEl>
                                      </p:cBhvr>
                                    </p:animEffect>
                                  </p:childTnLst>
                                </p:cTn>
                              </p:par>
                            </p:childTnLst>
                          </p:cTn>
                        </p:par>
                        <p:par>
                          <p:cTn id="26" fill="hold" nodeType="afterGroup">
                            <p:stCondLst>
                              <p:cond delay="5380"/>
                            </p:stCondLst>
                            <p:childTnLst>
                              <p:par>
                                <p:cTn id="27" presetID="22" presetClass="entr" presetSubtype="8" fill="hold" nodeType="afterEffect">
                                  <p:stCondLst>
                                    <p:cond delay="1000"/>
                                  </p:stCondLst>
                                  <p:childTnLst>
                                    <p:set>
                                      <p:cBhvr>
                                        <p:cTn id="28" dur="1" fill="hold">
                                          <p:stCondLst>
                                            <p:cond delay="0"/>
                                          </p:stCondLst>
                                        </p:cTn>
                                        <p:tgtEl>
                                          <p:spTgt spid="54381"/>
                                        </p:tgtEl>
                                        <p:attrNameLst>
                                          <p:attrName>style.visibility</p:attrName>
                                        </p:attrNameLst>
                                      </p:cBhvr>
                                      <p:to>
                                        <p:strVal val="visible"/>
                                      </p:to>
                                    </p:set>
                                    <p:animEffect transition="in" filter="wipe(left)">
                                      <p:cBhvr>
                                        <p:cTn id="29" dur="500"/>
                                        <p:tgtEl>
                                          <p:spTgt spid="5438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54377"/>
                                        </p:tgtEl>
                                        <p:attrNameLst>
                                          <p:attrName>style.visibility</p:attrName>
                                        </p:attrNameLst>
                                      </p:cBhvr>
                                      <p:to>
                                        <p:strVal val="visible"/>
                                      </p:to>
                                    </p:set>
                                    <p:animEffect transition="in" filter="wipe(left)">
                                      <p:cBhvr>
                                        <p:cTn id="34" dur="500"/>
                                        <p:tgtEl>
                                          <p:spTgt spid="54377"/>
                                        </p:tgtEl>
                                      </p:cBhvr>
                                    </p:animEffect>
                                  </p:childTnLst>
                                </p:cTn>
                              </p:par>
                            </p:childTnLst>
                          </p:cTn>
                        </p:par>
                        <p:par>
                          <p:cTn id="35" fill="hold" nodeType="afterGroup">
                            <p:stCondLst>
                              <p:cond delay="500"/>
                            </p:stCondLst>
                            <p:childTnLst>
                              <p:par>
                                <p:cTn id="36" presetID="22" presetClass="entr" presetSubtype="8" fill="hold" nodeType="afterEffect">
                                  <p:stCondLst>
                                    <p:cond delay="1000"/>
                                  </p:stCondLst>
                                  <p:childTnLst>
                                    <p:set>
                                      <p:cBhvr>
                                        <p:cTn id="37" dur="1" fill="hold">
                                          <p:stCondLst>
                                            <p:cond delay="0"/>
                                          </p:stCondLst>
                                        </p:cTn>
                                        <p:tgtEl>
                                          <p:spTgt spid="54378"/>
                                        </p:tgtEl>
                                        <p:attrNameLst>
                                          <p:attrName>style.visibility</p:attrName>
                                        </p:attrNameLst>
                                      </p:cBhvr>
                                      <p:to>
                                        <p:strVal val="visible"/>
                                      </p:to>
                                    </p:set>
                                    <p:animEffect transition="in" filter="wipe(left)">
                                      <p:cBhvr>
                                        <p:cTn id="38" dur="500"/>
                                        <p:tgtEl>
                                          <p:spTgt spid="54378"/>
                                        </p:tgtEl>
                                      </p:cBhvr>
                                    </p:animEffect>
                                  </p:childTnLst>
                                </p:cTn>
                              </p:par>
                            </p:childTnLst>
                          </p:cTn>
                        </p:par>
                        <p:par>
                          <p:cTn id="39" fill="hold" nodeType="afterGroup">
                            <p:stCondLst>
                              <p:cond delay="2000"/>
                            </p:stCondLst>
                            <p:childTnLst>
                              <p:par>
                                <p:cTn id="40" presetID="22" presetClass="entr" presetSubtype="8" fill="hold" nodeType="afterEffect">
                                  <p:stCondLst>
                                    <p:cond delay="1000"/>
                                  </p:stCondLst>
                                  <p:childTnLst>
                                    <p:set>
                                      <p:cBhvr>
                                        <p:cTn id="41" dur="1" fill="hold">
                                          <p:stCondLst>
                                            <p:cond delay="0"/>
                                          </p:stCondLst>
                                        </p:cTn>
                                        <p:tgtEl>
                                          <p:spTgt spid="54376"/>
                                        </p:tgtEl>
                                        <p:attrNameLst>
                                          <p:attrName>style.visibility</p:attrName>
                                        </p:attrNameLst>
                                      </p:cBhvr>
                                      <p:to>
                                        <p:strVal val="visible"/>
                                      </p:to>
                                    </p:set>
                                    <p:animEffect transition="in" filter="wipe(left)">
                                      <p:cBhvr>
                                        <p:cTn id="42" dur="500"/>
                                        <p:tgtEl>
                                          <p:spTgt spid="54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83" grpId="0" animBg="1" autoUpdateAnimBg="0"/>
      <p:bldP spid="18"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99" name="Picture 79" descr="Toyota - Raw Material"/>
          <p:cNvPicPr>
            <a:picLocks noChangeAspect="1" noChangeArrowheads="1"/>
          </p:cNvPicPr>
          <p:nvPr/>
        </p:nvPicPr>
        <p:blipFill>
          <a:blip r:embed="rId3">
            <a:lum bright="-6000" contrast="8000"/>
            <a:extLst>
              <a:ext uri="{28A0092B-C50C-407E-A947-70E740481C1C}">
                <a14:useLocalDpi xmlns:a14="http://schemas.microsoft.com/office/drawing/2010/main" val="0"/>
              </a:ext>
            </a:extLst>
          </a:blip>
          <a:srcRect/>
          <a:stretch>
            <a:fillRect/>
          </a:stretch>
        </p:blipFill>
        <p:spPr bwMode="auto">
          <a:xfrm>
            <a:off x="360363" y="1260000"/>
            <a:ext cx="2879725" cy="1292225"/>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6400" name="Picture 80" descr="Toyota Compressed"/>
          <p:cNvPicPr>
            <a:picLocks noChangeAspect="1" noChangeArrowheads="1"/>
          </p:cNvPicPr>
          <p:nvPr/>
        </p:nvPicPr>
        <p:blipFill>
          <a:blip r:embed="rId4">
            <a:lum bright="-6000" contrast="8000"/>
            <a:extLst>
              <a:ext uri="{28A0092B-C50C-407E-A947-70E740481C1C}">
                <a14:useLocalDpi xmlns:a14="http://schemas.microsoft.com/office/drawing/2010/main" val="0"/>
              </a:ext>
            </a:extLst>
          </a:blip>
          <a:srcRect/>
          <a:stretch>
            <a:fillRect/>
          </a:stretch>
        </p:blipFill>
        <p:spPr bwMode="auto">
          <a:xfrm>
            <a:off x="360363" y="3780000"/>
            <a:ext cx="2879725" cy="1019175"/>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6404" name="Text Box 84"/>
          <p:cNvSpPr txBox="1">
            <a:spLocks noChangeArrowheads="1"/>
          </p:cNvSpPr>
          <p:nvPr/>
        </p:nvSpPr>
        <p:spPr bwMode="auto">
          <a:xfrm>
            <a:off x="360363" y="2664000"/>
            <a:ext cx="2879725" cy="5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lnSpc>
                <a:spcPct val="70000"/>
              </a:lnSpc>
              <a:spcBef>
                <a:spcPct val="30000"/>
              </a:spcBef>
              <a:buClrTx/>
              <a:buSzTx/>
              <a:buFontTx/>
              <a:buNone/>
              <a:defRPr/>
            </a:pPr>
            <a:r>
              <a:rPr lang="en-US" altLang="en-US" sz="1800" i="1" dirty="0" smtClean="0">
                <a:solidFill>
                  <a:srgbClr val="66FFFF"/>
                </a:solidFill>
                <a:latin typeface="Arial Rounded MT Bold" panose="020F0704030504030204" pitchFamily="34" charset="0"/>
              </a:rPr>
              <a:t>Raw Material </a:t>
            </a:r>
          </a:p>
          <a:p>
            <a:pPr algn="ctr" eaLnBrk="1" hangingPunct="1">
              <a:lnSpc>
                <a:spcPct val="70000"/>
              </a:lnSpc>
              <a:spcBef>
                <a:spcPct val="30000"/>
              </a:spcBef>
              <a:buClrTx/>
              <a:buSzTx/>
              <a:buFontTx/>
              <a:buNone/>
              <a:defRPr/>
            </a:pPr>
            <a:r>
              <a:rPr lang="en-US" altLang="en-US" sz="1800" i="1" dirty="0" smtClean="0">
                <a:solidFill>
                  <a:srgbClr val="66FFFF"/>
                </a:solidFill>
                <a:latin typeface="Arial Rounded MT Bold" panose="020F0704030504030204" pitchFamily="34" charset="0"/>
              </a:rPr>
              <a:t>Up to 150 mm thick </a:t>
            </a:r>
            <a:endParaRPr lang="en-GB" altLang="en-US" sz="1800" i="1" dirty="0" smtClean="0">
              <a:solidFill>
                <a:srgbClr val="66FFFF"/>
              </a:solidFill>
              <a:latin typeface="Arial Rounded MT Bold" panose="020F0704030504030204" pitchFamily="34" charset="0"/>
            </a:endParaRPr>
          </a:p>
        </p:txBody>
      </p:sp>
      <p:sp>
        <p:nvSpPr>
          <p:cNvPr id="56405" name="Text Box 85"/>
          <p:cNvSpPr txBox="1">
            <a:spLocks noChangeArrowheads="1"/>
          </p:cNvSpPr>
          <p:nvPr/>
        </p:nvSpPr>
        <p:spPr bwMode="auto">
          <a:xfrm>
            <a:off x="36513" y="4896000"/>
            <a:ext cx="3382962" cy="5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nchorCtr="1"/>
          <a:lstStyle>
            <a:defPPr>
              <a:defRPr lang="en-GB"/>
            </a:defPPr>
            <a:lvl1pPr eaLnBrk="1" hangingPunct="1">
              <a:lnSpc>
                <a:spcPct val="70000"/>
              </a:lnSpc>
              <a:spcBef>
                <a:spcPct val="30000"/>
              </a:spcBef>
              <a:buClrTx/>
              <a:buSzTx/>
              <a:buFontTx/>
              <a:buNone/>
              <a:defRPr sz="1800" i="1">
                <a:solidFill>
                  <a:srgbClr val="66FFFF"/>
                </a:solidFill>
                <a:latin typeface="Arial Rounded MT Bold" panose="020F0704030504030204" pitchFamily="34" charset="0"/>
              </a:defRPr>
            </a:lvl1pPr>
            <a:lvl2pPr marL="742950" indent="-285750" algn="l" eaLnBrk="0" hangingPunct="0">
              <a:spcBef>
                <a:spcPct val="20000"/>
              </a:spcBef>
              <a:buClr>
                <a:schemeClr val="tx1"/>
              </a:buClr>
              <a:buChar char="•"/>
              <a:defRPr sz="2800"/>
            </a:lvl2pPr>
            <a:lvl3pPr marL="1143000" indent="-228600" algn="l" eaLnBrk="0" hangingPunct="0">
              <a:spcBef>
                <a:spcPct val="20000"/>
              </a:spcBef>
              <a:buClr>
                <a:schemeClr val="accent2"/>
              </a:buClr>
              <a:buSzPct val="60000"/>
              <a:buFont typeface="Wingdings" pitchFamily="2" charset="2"/>
              <a:buChar char="n"/>
              <a:defRPr sz="2400"/>
            </a:lvl3pPr>
            <a:lvl4pPr marL="1600200" indent="-228600" algn="l" eaLnBrk="0" hangingPunct="0">
              <a:spcBef>
                <a:spcPct val="20000"/>
              </a:spcBef>
              <a:buClr>
                <a:schemeClr val="tx2"/>
              </a:buClr>
              <a:buChar char="•"/>
              <a:defRPr sz="2000"/>
            </a:lvl4pPr>
            <a:lvl5pPr marL="2057400" indent="-228600" algn="l" eaLnBrk="0" hangingPunct="0">
              <a:spcBef>
                <a:spcPct val="20000"/>
              </a:spcBef>
              <a:buClr>
                <a:schemeClr val="folHlink"/>
              </a:buClr>
              <a:buSzPct val="60000"/>
              <a:buFont typeface="Wingdings" pitchFamily="2" charset="2"/>
              <a:buChar char="n"/>
              <a:defRPr sz="2000"/>
            </a:lvl5pPr>
            <a:lvl6pPr marL="2514600" indent="-228600" eaLnBrk="0" fontAlgn="base" hangingPunct="0">
              <a:spcBef>
                <a:spcPct val="20000"/>
              </a:spcBef>
              <a:spcAft>
                <a:spcPct val="0"/>
              </a:spcAft>
              <a:buClr>
                <a:schemeClr val="folHlink"/>
              </a:buClr>
              <a:buSzPct val="60000"/>
              <a:buFont typeface="Wingdings" pitchFamily="2" charset="2"/>
              <a:buChar char="n"/>
              <a:defRPr sz="2000"/>
            </a:lvl6pPr>
            <a:lvl7pPr marL="2971800" indent="-228600" eaLnBrk="0" fontAlgn="base" hangingPunct="0">
              <a:spcBef>
                <a:spcPct val="20000"/>
              </a:spcBef>
              <a:spcAft>
                <a:spcPct val="0"/>
              </a:spcAft>
              <a:buClr>
                <a:schemeClr val="folHlink"/>
              </a:buClr>
              <a:buSzPct val="60000"/>
              <a:buFont typeface="Wingdings" pitchFamily="2" charset="2"/>
              <a:buChar char="n"/>
              <a:defRPr sz="2000"/>
            </a:lvl7pPr>
            <a:lvl8pPr marL="3429000" indent="-228600" eaLnBrk="0" fontAlgn="base" hangingPunct="0">
              <a:spcBef>
                <a:spcPct val="20000"/>
              </a:spcBef>
              <a:spcAft>
                <a:spcPct val="0"/>
              </a:spcAft>
              <a:buClr>
                <a:schemeClr val="folHlink"/>
              </a:buClr>
              <a:buSzPct val="60000"/>
              <a:buFont typeface="Wingdings" pitchFamily="2" charset="2"/>
              <a:buChar char="n"/>
              <a:defRPr sz="2000"/>
            </a:lvl8pPr>
            <a:lvl9pPr marL="3886200" indent="-228600" eaLnBrk="0" fontAlgn="base" hangingPunct="0">
              <a:spcBef>
                <a:spcPct val="20000"/>
              </a:spcBef>
              <a:spcAft>
                <a:spcPct val="0"/>
              </a:spcAft>
              <a:buClr>
                <a:schemeClr val="folHlink"/>
              </a:buClr>
              <a:buSzPct val="60000"/>
              <a:buFont typeface="Wingdings" pitchFamily="2" charset="2"/>
              <a:buChar char="n"/>
              <a:defRPr sz="2000"/>
            </a:lvl9pPr>
          </a:lstStyle>
          <a:p>
            <a:r>
              <a:rPr lang="en-US" altLang="en-US" dirty="0"/>
              <a:t>Raw Material </a:t>
            </a:r>
          </a:p>
          <a:p>
            <a:r>
              <a:rPr lang="en-US" altLang="en-US" dirty="0"/>
              <a:t>Compressed From 1 to 4 mm</a:t>
            </a:r>
            <a:endParaRPr lang="en-GB" altLang="en-US" dirty="0"/>
          </a:p>
        </p:txBody>
      </p:sp>
      <p:sp>
        <p:nvSpPr>
          <p:cNvPr id="56417" name="AutoShape 97"/>
          <p:cNvSpPr>
            <a:spLocks noChangeArrowheads="1"/>
          </p:cNvSpPr>
          <p:nvPr/>
        </p:nvSpPr>
        <p:spPr bwMode="auto">
          <a:xfrm>
            <a:off x="3600450" y="1224000"/>
            <a:ext cx="935038" cy="3959225"/>
          </a:xfrm>
          <a:prstGeom prst="downArrow">
            <a:avLst>
              <a:gd name="adj1" fmla="val 54000"/>
              <a:gd name="adj2" fmla="val 41820"/>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defRPr/>
            </a:pPr>
            <a:endParaRPr lang="en-US" altLang="en-US" sz="1100" smtClean="0">
              <a:solidFill>
                <a:srgbClr val="66FFFF"/>
              </a:solidFill>
              <a:latin typeface="Arial Rounded MT Bold" panose="020F0704030504030204" pitchFamily="34" charset="0"/>
            </a:endParaRPr>
          </a:p>
          <a:p>
            <a:pPr algn="ctr" eaLnBrk="1" hangingPunct="1">
              <a:spcBef>
                <a:spcPct val="0"/>
              </a:spcBef>
              <a:buClrTx/>
              <a:buSzTx/>
              <a:buFontTx/>
              <a:buNone/>
              <a:defRPr/>
            </a:pPr>
            <a:r>
              <a:rPr lang="en-US" altLang="en-US" sz="1800" smtClean="0">
                <a:solidFill>
                  <a:srgbClr val="66FFFF"/>
                </a:solidFill>
                <a:latin typeface="Arial Rounded MT Bold" panose="020F0704030504030204" pitchFamily="34" charset="0"/>
              </a:rPr>
              <a:t>P</a:t>
            </a:r>
          </a:p>
          <a:p>
            <a:pPr algn="ctr" eaLnBrk="1" hangingPunct="1">
              <a:spcBef>
                <a:spcPct val="0"/>
              </a:spcBef>
              <a:buClrTx/>
              <a:buSzTx/>
              <a:buFontTx/>
              <a:buNone/>
              <a:defRPr/>
            </a:pPr>
            <a:r>
              <a:rPr lang="en-US" altLang="en-US" sz="1800" smtClean="0">
                <a:solidFill>
                  <a:srgbClr val="66FFFF"/>
                </a:solidFill>
                <a:latin typeface="Arial Rounded MT Bold" panose="020F0704030504030204" pitchFamily="34" charset="0"/>
              </a:rPr>
              <a:t>O</a:t>
            </a:r>
          </a:p>
          <a:p>
            <a:pPr algn="ctr" eaLnBrk="1" hangingPunct="1">
              <a:spcBef>
                <a:spcPct val="0"/>
              </a:spcBef>
              <a:buClrTx/>
              <a:buSzTx/>
              <a:buFontTx/>
              <a:buNone/>
              <a:defRPr/>
            </a:pPr>
            <a:r>
              <a:rPr lang="en-US" altLang="en-US" sz="1800" smtClean="0">
                <a:solidFill>
                  <a:srgbClr val="66FFFF"/>
                </a:solidFill>
                <a:latin typeface="Arial Rounded MT Bold" panose="020F0704030504030204" pitchFamily="34" charset="0"/>
              </a:rPr>
              <a:t>W</a:t>
            </a:r>
          </a:p>
          <a:p>
            <a:pPr algn="ctr" eaLnBrk="1" hangingPunct="1">
              <a:spcBef>
                <a:spcPct val="0"/>
              </a:spcBef>
              <a:buClrTx/>
              <a:buSzTx/>
              <a:buFontTx/>
              <a:buNone/>
              <a:defRPr/>
            </a:pPr>
            <a:r>
              <a:rPr lang="en-US" altLang="en-US" sz="1800" smtClean="0">
                <a:solidFill>
                  <a:srgbClr val="66FFFF"/>
                </a:solidFill>
                <a:latin typeface="Arial Rounded MT Bold" panose="020F0704030504030204" pitchFamily="34" charset="0"/>
              </a:rPr>
              <a:t>E</a:t>
            </a:r>
          </a:p>
          <a:p>
            <a:pPr algn="ctr" eaLnBrk="1" hangingPunct="1">
              <a:spcBef>
                <a:spcPct val="0"/>
              </a:spcBef>
              <a:buClrTx/>
              <a:buSzTx/>
              <a:buFontTx/>
              <a:buNone/>
              <a:defRPr/>
            </a:pPr>
            <a:r>
              <a:rPr lang="en-US" altLang="en-US" sz="1800" smtClean="0">
                <a:solidFill>
                  <a:srgbClr val="66FFFF"/>
                </a:solidFill>
                <a:latin typeface="Arial Rounded MT Bold" panose="020F0704030504030204" pitchFamily="34" charset="0"/>
              </a:rPr>
              <a:t>R</a:t>
            </a:r>
          </a:p>
          <a:p>
            <a:pPr algn="ctr" eaLnBrk="1" hangingPunct="1">
              <a:spcBef>
                <a:spcPct val="0"/>
              </a:spcBef>
              <a:buClrTx/>
              <a:buSzTx/>
              <a:buFontTx/>
              <a:buNone/>
              <a:defRPr/>
            </a:pPr>
            <a:r>
              <a:rPr lang="en-US" altLang="en-US" sz="1800" smtClean="0">
                <a:solidFill>
                  <a:srgbClr val="66FFFF"/>
                </a:solidFill>
                <a:latin typeface="Arial Rounded MT Bold" panose="020F0704030504030204" pitchFamily="34" charset="0"/>
              </a:rPr>
              <a:t>B</a:t>
            </a:r>
          </a:p>
          <a:p>
            <a:pPr algn="ctr" eaLnBrk="1" hangingPunct="1">
              <a:spcBef>
                <a:spcPct val="0"/>
              </a:spcBef>
              <a:buClrTx/>
              <a:buSzTx/>
              <a:buFontTx/>
              <a:buNone/>
              <a:defRPr/>
            </a:pPr>
            <a:r>
              <a:rPr lang="en-US" altLang="en-US" sz="1800" smtClean="0">
                <a:solidFill>
                  <a:srgbClr val="66FFFF"/>
                </a:solidFill>
                <a:latin typeface="Arial Rounded MT Bold" panose="020F0704030504030204" pitchFamily="34" charset="0"/>
              </a:rPr>
              <a:t>O</a:t>
            </a:r>
          </a:p>
          <a:p>
            <a:pPr algn="ctr" eaLnBrk="1" hangingPunct="1">
              <a:spcBef>
                <a:spcPct val="0"/>
              </a:spcBef>
              <a:buClrTx/>
              <a:buSzTx/>
              <a:buFontTx/>
              <a:buNone/>
              <a:defRPr/>
            </a:pPr>
            <a:r>
              <a:rPr lang="en-US" altLang="en-US" sz="1800" smtClean="0">
                <a:solidFill>
                  <a:srgbClr val="66FFFF"/>
                </a:solidFill>
                <a:latin typeface="Arial Rounded MT Bold" panose="020F0704030504030204" pitchFamily="34" charset="0"/>
              </a:rPr>
              <a:t>N</a:t>
            </a:r>
          </a:p>
          <a:p>
            <a:pPr algn="ctr" eaLnBrk="1" hangingPunct="1">
              <a:spcBef>
                <a:spcPct val="0"/>
              </a:spcBef>
              <a:buClrTx/>
              <a:buSzTx/>
              <a:buFontTx/>
              <a:buNone/>
              <a:defRPr/>
            </a:pPr>
            <a:r>
              <a:rPr lang="en-US" altLang="en-US" sz="1800" smtClean="0">
                <a:solidFill>
                  <a:srgbClr val="66FFFF"/>
                </a:solidFill>
                <a:latin typeface="Arial Rounded MT Bold" panose="020F0704030504030204" pitchFamily="34" charset="0"/>
              </a:rPr>
              <a:t>D</a:t>
            </a:r>
          </a:p>
          <a:p>
            <a:pPr algn="ctr" eaLnBrk="1" hangingPunct="1">
              <a:spcBef>
                <a:spcPct val="0"/>
              </a:spcBef>
              <a:buClrTx/>
              <a:buSzTx/>
              <a:buFontTx/>
              <a:buNone/>
              <a:defRPr/>
            </a:pPr>
            <a:endParaRPr lang="en-US" altLang="en-US" sz="1800" smtClean="0">
              <a:solidFill>
                <a:srgbClr val="66FFFF"/>
              </a:solidFill>
              <a:latin typeface="Arial Rounded MT Bold" panose="020F0704030504030204" pitchFamily="34" charset="0"/>
            </a:endParaRPr>
          </a:p>
          <a:p>
            <a:pPr algn="ctr" eaLnBrk="1" hangingPunct="1">
              <a:spcBef>
                <a:spcPct val="0"/>
              </a:spcBef>
              <a:buClrTx/>
              <a:buSzTx/>
              <a:buFontTx/>
              <a:buNone/>
              <a:defRPr/>
            </a:pPr>
            <a:r>
              <a:rPr lang="en-US" altLang="en-US" sz="1800" smtClean="0">
                <a:solidFill>
                  <a:srgbClr val="66FFFF"/>
                </a:solidFill>
                <a:latin typeface="Arial Rounded MT Bold" panose="020F0704030504030204" pitchFamily="34" charset="0"/>
              </a:rPr>
              <a:t>H</a:t>
            </a:r>
          </a:p>
          <a:p>
            <a:pPr algn="ctr" eaLnBrk="1" hangingPunct="1">
              <a:spcBef>
                <a:spcPct val="0"/>
              </a:spcBef>
              <a:buClrTx/>
              <a:buSzTx/>
              <a:buFontTx/>
              <a:buNone/>
              <a:defRPr/>
            </a:pPr>
            <a:r>
              <a:rPr lang="en-US" altLang="en-US" sz="1800" smtClean="0">
                <a:solidFill>
                  <a:srgbClr val="66FFFF"/>
                </a:solidFill>
                <a:latin typeface="Arial Rounded MT Bold" panose="020F0704030504030204" pitchFamily="34" charset="0"/>
              </a:rPr>
              <a:t>P</a:t>
            </a:r>
          </a:p>
          <a:p>
            <a:pPr algn="ctr" eaLnBrk="1" hangingPunct="1">
              <a:spcBef>
                <a:spcPct val="0"/>
              </a:spcBef>
              <a:buClrTx/>
              <a:buSzTx/>
              <a:buFontTx/>
              <a:buNone/>
              <a:defRPr/>
            </a:pPr>
            <a:r>
              <a:rPr lang="en-US" altLang="en-US" sz="1800" smtClean="0">
                <a:solidFill>
                  <a:srgbClr val="66FFFF"/>
                </a:solidFill>
                <a:latin typeface="Arial Rounded MT Bold" panose="020F0704030504030204" pitchFamily="34" charset="0"/>
              </a:rPr>
              <a:t>C</a:t>
            </a:r>
            <a:endParaRPr lang="en-GB" altLang="en-US" sz="1800" smtClean="0">
              <a:solidFill>
                <a:srgbClr val="66FFFF"/>
              </a:solidFill>
              <a:latin typeface="Arial Rounded MT Bold" panose="020F0704030504030204" pitchFamily="34" charset="0"/>
            </a:endParaRPr>
          </a:p>
        </p:txBody>
      </p:sp>
      <p:pic>
        <p:nvPicPr>
          <p:cNvPr id="56429" name="Picture 109" descr="DSC01844"/>
          <p:cNvPicPr>
            <a:picLocks noChangeArrowheads="1"/>
          </p:cNvPicPr>
          <p:nvPr/>
        </p:nvPicPr>
        <p:blipFill>
          <a:blip r:embed="rId5">
            <a:lum bright="-6000" contrast="8000"/>
            <a:extLst>
              <a:ext uri="{28A0092B-C50C-407E-A947-70E740481C1C}">
                <a14:useLocalDpi xmlns:a14="http://schemas.microsoft.com/office/drawing/2010/main" val="0"/>
              </a:ext>
            </a:extLst>
          </a:blip>
          <a:srcRect/>
          <a:stretch>
            <a:fillRect/>
          </a:stretch>
        </p:blipFill>
        <p:spPr bwMode="auto">
          <a:xfrm>
            <a:off x="4895850" y="1224000"/>
            <a:ext cx="4032250" cy="3527425"/>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6430" name="Text Box 110"/>
          <p:cNvSpPr txBox="1">
            <a:spLocks noChangeArrowheads="1"/>
          </p:cNvSpPr>
          <p:nvPr/>
        </p:nvSpPr>
        <p:spPr bwMode="auto">
          <a:xfrm>
            <a:off x="5543550" y="4824000"/>
            <a:ext cx="2879725" cy="5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nchorCtr="1"/>
          <a:lstStyle>
            <a:defPPr>
              <a:defRPr lang="en-GB"/>
            </a:defPPr>
            <a:lvl1pPr eaLnBrk="1" hangingPunct="1">
              <a:lnSpc>
                <a:spcPct val="70000"/>
              </a:lnSpc>
              <a:spcBef>
                <a:spcPct val="30000"/>
              </a:spcBef>
              <a:buClrTx/>
              <a:buSzTx/>
              <a:buFontTx/>
              <a:buNone/>
              <a:defRPr sz="1800" i="1">
                <a:solidFill>
                  <a:srgbClr val="66FFFF"/>
                </a:solidFill>
                <a:latin typeface="Arial Rounded MT Bold" panose="020F0704030504030204" pitchFamily="34" charset="0"/>
              </a:defRPr>
            </a:lvl1pPr>
            <a:lvl2pPr marL="742950" indent="-285750" algn="l" eaLnBrk="0" hangingPunct="0">
              <a:spcBef>
                <a:spcPct val="20000"/>
              </a:spcBef>
              <a:buClr>
                <a:schemeClr val="tx1"/>
              </a:buClr>
              <a:buChar char="•"/>
              <a:defRPr sz="2800"/>
            </a:lvl2pPr>
            <a:lvl3pPr marL="1143000" indent="-228600" algn="l" eaLnBrk="0" hangingPunct="0">
              <a:spcBef>
                <a:spcPct val="20000"/>
              </a:spcBef>
              <a:buClr>
                <a:schemeClr val="accent2"/>
              </a:buClr>
              <a:buSzPct val="60000"/>
              <a:buFont typeface="Wingdings" pitchFamily="2" charset="2"/>
              <a:buChar char="n"/>
              <a:defRPr sz="2400"/>
            </a:lvl3pPr>
            <a:lvl4pPr marL="1600200" indent="-228600" algn="l" eaLnBrk="0" hangingPunct="0">
              <a:spcBef>
                <a:spcPct val="20000"/>
              </a:spcBef>
              <a:buClr>
                <a:schemeClr val="tx2"/>
              </a:buClr>
              <a:buChar char="•"/>
              <a:defRPr sz="2000"/>
            </a:lvl4pPr>
            <a:lvl5pPr marL="2057400" indent="-228600" algn="l" eaLnBrk="0" hangingPunct="0">
              <a:spcBef>
                <a:spcPct val="20000"/>
              </a:spcBef>
              <a:buClr>
                <a:schemeClr val="folHlink"/>
              </a:buClr>
              <a:buSzPct val="60000"/>
              <a:buFont typeface="Wingdings" pitchFamily="2" charset="2"/>
              <a:buChar char="n"/>
              <a:defRPr sz="2000"/>
            </a:lvl5pPr>
            <a:lvl6pPr marL="2514600" indent="-228600" eaLnBrk="0" fontAlgn="base" hangingPunct="0">
              <a:spcBef>
                <a:spcPct val="20000"/>
              </a:spcBef>
              <a:spcAft>
                <a:spcPct val="0"/>
              </a:spcAft>
              <a:buClr>
                <a:schemeClr val="folHlink"/>
              </a:buClr>
              <a:buSzPct val="60000"/>
              <a:buFont typeface="Wingdings" pitchFamily="2" charset="2"/>
              <a:buChar char="n"/>
              <a:defRPr sz="2000"/>
            </a:lvl6pPr>
            <a:lvl7pPr marL="2971800" indent="-228600" eaLnBrk="0" fontAlgn="base" hangingPunct="0">
              <a:spcBef>
                <a:spcPct val="20000"/>
              </a:spcBef>
              <a:spcAft>
                <a:spcPct val="0"/>
              </a:spcAft>
              <a:buClr>
                <a:schemeClr val="folHlink"/>
              </a:buClr>
              <a:buSzPct val="60000"/>
              <a:buFont typeface="Wingdings" pitchFamily="2" charset="2"/>
              <a:buChar char="n"/>
              <a:defRPr sz="2000"/>
            </a:lvl7pPr>
            <a:lvl8pPr marL="3429000" indent="-228600" eaLnBrk="0" fontAlgn="base" hangingPunct="0">
              <a:spcBef>
                <a:spcPct val="20000"/>
              </a:spcBef>
              <a:spcAft>
                <a:spcPct val="0"/>
              </a:spcAft>
              <a:buClr>
                <a:schemeClr val="folHlink"/>
              </a:buClr>
              <a:buSzPct val="60000"/>
              <a:buFont typeface="Wingdings" pitchFamily="2" charset="2"/>
              <a:buChar char="n"/>
              <a:defRPr sz="2000"/>
            </a:lvl8pPr>
            <a:lvl9pPr marL="3886200" indent="-228600" eaLnBrk="0" fontAlgn="base" hangingPunct="0">
              <a:spcBef>
                <a:spcPct val="20000"/>
              </a:spcBef>
              <a:spcAft>
                <a:spcPct val="0"/>
              </a:spcAft>
              <a:buClr>
                <a:schemeClr val="folHlink"/>
              </a:buClr>
              <a:buSzPct val="60000"/>
              <a:buFont typeface="Wingdings" pitchFamily="2" charset="2"/>
              <a:buChar char="n"/>
              <a:defRPr sz="2000"/>
            </a:lvl9pPr>
          </a:lstStyle>
          <a:p>
            <a:r>
              <a:rPr lang="en-US" altLang="en-US" dirty="0"/>
              <a:t>Laminated </a:t>
            </a:r>
            <a:endParaRPr lang="en-US" altLang="en-US" dirty="0" smtClean="0"/>
          </a:p>
          <a:p>
            <a:r>
              <a:rPr lang="en-US" altLang="en-US" dirty="0" smtClean="0"/>
              <a:t>Isolation </a:t>
            </a:r>
            <a:r>
              <a:rPr lang="en-US" altLang="en-US" dirty="0"/>
              <a:t>Panel </a:t>
            </a:r>
            <a:endParaRPr lang="en-GB" altLang="en-US" dirty="0"/>
          </a:p>
        </p:txBody>
      </p:sp>
      <p:grpSp>
        <p:nvGrpSpPr>
          <p:cNvPr id="14" name="Group 13"/>
          <p:cNvGrpSpPr>
            <a:grpSpLocks noChangeAspect="1"/>
          </p:cNvGrpSpPr>
          <p:nvPr/>
        </p:nvGrpSpPr>
        <p:grpSpPr bwMode="auto">
          <a:xfrm>
            <a:off x="144000" y="144000"/>
            <a:ext cx="1440001" cy="720000"/>
            <a:chOff x="972000" y="1008000"/>
            <a:chExt cx="2016000" cy="1008000"/>
          </a:xfrm>
        </p:grpSpPr>
        <p:pic>
          <p:nvPicPr>
            <p:cNvPr id="17"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9"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Compression and Lamination Combined</a:t>
            </a:r>
            <a:endParaRPr lang="en-GB" altLang="en-US" sz="2400" i="1" dirty="0">
              <a:solidFill>
                <a:schemeClr val="bg1"/>
              </a:solidFill>
              <a:latin typeface="Arial Rounded MT Bold" panose="020F0704030504030204" pitchFamily="34" charset="0"/>
            </a:endParaRPr>
          </a:p>
        </p:txBody>
      </p:sp>
      <p:grpSp>
        <p:nvGrpSpPr>
          <p:cNvPr id="20" name="Group 19"/>
          <p:cNvGrpSpPr>
            <a:grpSpLocks noChangeAspect="1"/>
          </p:cNvGrpSpPr>
          <p:nvPr/>
        </p:nvGrpSpPr>
        <p:grpSpPr bwMode="auto">
          <a:xfrm>
            <a:off x="7524000" y="5976000"/>
            <a:ext cx="1440001" cy="720000"/>
            <a:chOff x="972000" y="1008000"/>
            <a:chExt cx="2016000" cy="1008000"/>
          </a:xfrm>
        </p:grpSpPr>
        <p:pic>
          <p:nvPicPr>
            <p:cNvPr id="21"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3"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a:solidFill>
                  <a:schemeClr val="bg1"/>
                </a:solidFill>
                <a:latin typeface="Arial Rounded MT Bold" panose="020F0704030504030204" pitchFamily="34" charset="0"/>
              </a:rPr>
              <a:t>S</a:t>
            </a:r>
            <a:r>
              <a:rPr lang="en-GB" altLang="en-US" sz="2400" i="1" dirty="0" smtClean="0">
                <a:solidFill>
                  <a:schemeClr val="bg1"/>
                </a:solidFill>
                <a:latin typeface="Arial Rounded MT Bold" panose="020F0704030504030204" pitchFamily="34" charset="0"/>
              </a:rPr>
              <a:t>andwich Core Materials – Technology </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50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500"/>
                                  </p:stCondLst>
                                  <p:childTnLst>
                                    <p:set>
                                      <p:cBhvr>
                                        <p:cTn id="21" dur="1" fill="hold">
                                          <p:stCondLst>
                                            <p:cond delay="0"/>
                                          </p:stCondLst>
                                        </p:cTn>
                                        <p:tgtEl>
                                          <p:spTgt spid="56399"/>
                                        </p:tgtEl>
                                        <p:attrNameLst>
                                          <p:attrName>style.visibility</p:attrName>
                                        </p:attrNameLst>
                                      </p:cBhvr>
                                      <p:to>
                                        <p:strVal val="visible"/>
                                      </p:to>
                                    </p:set>
                                    <p:animEffect transition="in" filter="wipe(left)">
                                      <p:cBhvr>
                                        <p:cTn id="22" dur="500"/>
                                        <p:tgtEl>
                                          <p:spTgt spid="56399"/>
                                        </p:tgtEl>
                                      </p:cBhvr>
                                    </p:animEffect>
                                  </p:childTnLst>
                                </p:cTn>
                              </p:par>
                            </p:childTnLst>
                          </p:cTn>
                        </p:par>
                        <p:par>
                          <p:cTn id="23" fill="hold" nodeType="afterGroup">
                            <p:stCondLst>
                              <p:cond delay="1000"/>
                            </p:stCondLst>
                            <p:childTnLst>
                              <p:par>
                                <p:cTn id="24" presetID="22" presetClass="entr" presetSubtype="8" fill="hold" grpId="0" nodeType="afterEffect">
                                  <p:stCondLst>
                                    <p:cond delay="500"/>
                                  </p:stCondLst>
                                  <p:childTnLst>
                                    <p:set>
                                      <p:cBhvr>
                                        <p:cTn id="25" dur="1" fill="hold">
                                          <p:stCondLst>
                                            <p:cond delay="0"/>
                                          </p:stCondLst>
                                        </p:cTn>
                                        <p:tgtEl>
                                          <p:spTgt spid="56404"/>
                                        </p:tgtEl>
                                        <p:attrNameLst>
                                          <p:attrName>style.visibility</p:attrName>
                                        </p:attrNameLst>
                                      </p:cBhvr>
                                      <p:to>
                                        <p:strVal val="visible"/>
                                      </p:to>
                                    </p:set>
                                    <p:animEffect transition="in" filter="wipe(left)">
                                      <p:cBhvr>
                                        <p:cTn id="26" dur="500"/>
                                        <p:tgtEl>
                                          <p:spTgt spid="56404"/>
                                        </p:tgtEl>
                                      </p:cBhvr>
                                    </p:animEffect>
                                  </p:childTnLst>
                                </p:cTn>
                              </p:par>
                            </p:childTnLst>
                          </p:cTn>
                        </p:par>
                        <p:par>
                          <p:cTn id="27" fill="hold" nodeType="afterGroup">
                            <p:stCondLst>
                              <p:cond delay="2000"/>
                            </p:stCondLst>
                            <p:childTnLst>
                              <p:par>
                                <p:cTn id="28" presetID="22" presetClass="entr" presetSubtype="8" fill="hold" nodeType="afterEffect">
                                  <p:stCondLst>
                                    <p:cond delay="500"/>
                                  </p:stCondLst>
                                  <p:childTnLst>
                                    <p:set>
                                      <p:cBhvr>
                                        <p:cTn id="29" dur="1" fill="hold">
                                          <p:stCondLst>
                                            <p:cond delay="0"/>
                                          </p:stCondLst>
                                        </p:cTn>
                                        <p:tgtEl>
                                          <p:spTgt spid="56400"/>
                                        </p:tgtEl>
                                        <p:attrNameLst>
                                          <p:attrName>style.visibility</p:attrName>
                                        </p:attrNameLst>
                                      </p:cBhvr>
                                      <p:to>
                                        <p:strVal val="visible"/>
                                      </p:to>
                                    </p:set>
                                    <p:animEffect transition="in" filter="wipe(left)">
                                      <p:cBhvr>
                                        <p:cTn id="30" dur="500"/>
                                        <p:tgtEl>
                                          <p:spTgt spid="56400"/>
                                        </p:tgtEl>
                                      </p:cBhvr>
                                    </p:animEffect>
                                  </p:childTnLst>
                                </p:cTn>
                              </p:par>
                            </p:childTnLst>
                          </p:cTn>
                        </p:par>
                        <p:par>
                          <p:cTn id="31" fill="hold" nodeType="afterGroup">
                            <p:stCondLst>
                              <p:cond delay="3000"/>
                            </p:stCondLst>
                            <p:childTnLst>
                              <p:par>
                                <p:cTn id="32" presetID="22" presetClass="entr" presetSubtype="8" fill="hold" grpId="0" nodeType="afterEffect">
                                  <p:stCondLst>
                                    <p:cond delay="500"/>
                                  </p:stCondLst>
                                  <p:childTnLst>
                                    <p:set>
                                      <p:cBhvr>
                                        <p:cTn id="33" dur="1" fill="hold">
                                          <p:stCondLst>
                                            <p:cond delay="0"/>
                                          </p:stCondLst>
                                        </p:cTn>
                                        <p:tgtEl>
                                          <p:spTgt spid="56405"/>
                                        </p:tgtEl>
                                        <p:attrNameLst>
                                          <p:attrName>style.visibility</p:attrName>
                                        </p:attrNameLst>
                                      </p:cBhvr>
                                      <p:to>
                                        <p:strVal val="visible"/>
                                      </p:to>
                                    </p:set>
                                    <p:animEffect transition="in" filter="wipe(left)">
                                      <p:cBhvr>
                                        <p:cTn id="34" dur="500"/>
                                        <p:tgtEl>
                                          <p:spTgt spid="56405"/>
                                        </p:tgtEl>
                                      </p:cBhvr>
                                    </p:animEffect>
                                  </p:childTnLst>
                                </p:cTn>
                              </p:par>
                            </p:childTnLst>
                          </p:cTn>
                        </p:par>
                        <p:par>
                          <p:cTn id="35" fill="hold" nodeType="afterGroup">
                            <p:stCondLst>
                              <p:cond delay="4000"/>
                            </p:stCondLst>
                            <p:childTnLst>
                              <p:par>
                                <p:cTn id="36" presetID="22" presetClass="entr" presetSubtype="8" fill="hold" nodeType="afterEffect">
                                  <p:stCondLst>
                                    <p:cond delay="1000"/>
                                  </p:stCondLst>
                                  <p:childTnLst>
                                    <p:set>
                                      <p:cBhvr>
                                        <p:cTn id="37" dur="1" fill="hold">
                                          <p:stCondLst>
                                            <p:cond delay="0"/>
                                          </p:stCondLst>
                                        </p:cTn>
                                        <p:tgtEl>
                                          <p:spTgt spid="56429"/>
                                        </p:tgtEl>
                                        <p:attrNameLst>
                                          <p:attrName>style.visibility</p:attrName>
                                        </p:attrNameLst>
                                      </p:cBhvr>
                                      <p:to>
                                        <p:strVal val="visible"/>
                                      </p:to>
                                    </p:set>
                                    <p:animEffect transition="in" filter="wipe(left)">
                                      <p:cBhvr>
                                        <p:cTn id="38" dur="500"/>
                                        <p:tgtEl>
                                          <p:spTgt spid="56429"/>
                                        </p:tgtEl>
                                      </p:cBhvr>
                                    </p:animEffect>
                                  </p:childTnLst>
                                </p:cTn>
                              </p:par>
                            </p:childTnLst>
                          </p:cTn>
                        </p:par>
                        <p:par>
                          <p:cTn id="39" fill="hold" nodeType="afterGroup">
                            <p:stCondLst>
                              <p:cond delay="5500"/>
                            </p:stCondLst>
                            <p:childTnLst>
                              <p:par>
                                <p:cTn id="40" presetID="22" presetClass="entr" presetSubtype="8" fill="hold" grpId="0" nodeType="afterEffect">
                                  <p:stCondLst>
                                    <p:cond delay="500"/>
                                  </p:stCondLst>
                                  <p:childTnLst>
                                    <p:set>
                                      <p:cBhvr>
                                        <p:cTn id="41" dur="1" fill="hold">
                                          <p:stCondLst>
                                            <p:cond delay="0"/>
                                          </p:stCondLst>
                                        </p:cTn>
                                        <p:tgtEl>
                                          <p:spTgt spid="56430"/>
                                        </p:tgtEl>
                                        <p:attrNameLst>
                                          <p:attrName>style.visibility</p:attrName>
                                        </p:attrNameLst>
                                      </p:cBhvr>
                                      <p:to>
                                        <p:strVal val="visible"/>
                                      </p:to>
                                    </p:set>
                                    <p:animEffect transition="in" filter="wipe(left)">
                                      <p:cBhvr>
                                        <p:cTn id="42" dur="500"/>
                                        <p:tgtEl>
                                          <p:spTgt spid="56430"/>
                                        </p:tgtEl>
                                      </p:cBhvr>
                                    </p:animEffect>
                                  </p:childTnLst>
                                </p:cTn>
                              </p:par>
                            </p:childTnLst>
                          </p:cTn>
                        </p:par>
                        <p:par>
                          <p:cTn id="43" fill="hold" nodeType="afterGroup">
                            <p:stCondLst>
                              <p:cond delay="6500"/>
                            </p:stCondLst>
                            <p:childTnLst>
                              <p:par>
                                <p:cTn id="44" presetID="22" presetClass="entr" presetSubtype="1" fill="hold" grpId="0" nodeType="afterEffect">
                                  <p:stCondLst>
                                    <p:cond delay="500"/>
                                  </p:stCondLst>
                                  <p:iterate type="lt">
                                    <p:tmPct val="10000"/>
                                  </p:iterate>
                                  <p:childTnLst>
                                    <p:set>
                                      <p:cBhvr>
                                        <p:cTn id="45" dur="1" fill="hold">
                                          <p:stCondLst>
                                            <p:cond delay="0"/>
                                          </p:stCondLst>
                                        </p:cTn>
                                        <p:tgtEl>
                                          <p:spTgt spid="56417"/>
                                        </p:tgtEl>
                                        <p:attrNameLst>
                                          <p:attrName>style.visibility</p:attrName>
                                        </p:attrNameLst>
                                      </p:cBhvr>
                                      <p:to>
                                        <p:strVal val="visible"/>
                                      </p:to>
                                    </p:set>
                                    <p:animEffect transition="in" filter="wipe(up)">
                                      <p:cBhvr>
                                        <p:cTn id="46" dur="500"/>
                                        <p:tgtEl>
                                          <p:spTgt spid="56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04" grpId="0"/>
      <p:bldP spid="56405" grpId="0"/>
      <p:bldP spid="56417" grpId="0" animBg="1"/>
      <p:bldP spid="56430" grpId="0"/>
      <p:bldP spid="19"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42" name="Picture 82" descr="White Non Woven Compressed 1"/>
          <p:cNvPicPr>
            <a:picLocks noChangeArrowheads="1"/>
          </p:cNvPicPr>
          <p:nvPr/>
        </p:nvPicPr>
        <p:blipFill>
          <a:blip r:embed="rId2">
            <a:lum contrast="8000"/>
            <a:extLst>
              <a:ext uri="{28A0092B-C50C-407E-A947-70E740481C1C}">
                <a14:useLocalDpi xmlns:a14="http://schemas.microsoft.com/office/drawing/2010/main" val="0"/>
              </a:ext>
            </a:extLst>
          </a:blip>
          <a:srcRect/>
          <a:stretch>
            <a:fillRect/>
          </a:stretch>
        </p:blipFill>
        <p:spPr bwMode="auto">
          <a:xfrm>
            <a:off x="3132000" y="2880000"/>
            <a:ext cx="2880000" cy="1692000"/>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6648" name="Picture 88" descr="fluffy Fibre 2"/>
          <p:cNvPicPr>
            <a:picLocks noChangeAspect="1" noChangeArrowheads="1"/>
          </p:cNvPicPr>
          <p:nvPr/>
        </p:nvPicPr>
        <p:blipFill>
          <a:blip r:embed="rId3">
            <a:lum contrast="8000"/>
            <a:extLst>
              <a:ext uri="{28A0092B-C50C-407E-A947-70E740481C1C}">
                <a14:useLocalDpi xmlns:a14="http://schemas.microsoft.com/office/drawing/2010/main" val="0"/>
              </a:ext>
            </a:extLst>
          </a:blip>
          <a:srcRect/>
          <a:stretch>
            <a:fillRect/>
          </a:stretch>
        </p:blipFill>
        <p:spPr bwMode="auto">
          <a:xfrm>
            <a:off x="180000" y="2880000"/>
            <a:ext cx="2880000" cy="1692275"/>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6650" name="Picture 90" descr="Fibreglass sheet 1"/>
          <p:cNvPicPr>
            <a:picLocks noChangeArrowheads="1"/>
          </p:cNvPicPr>
          <p:nvPr/>
        </p:nvPicPr>
        <p:blipFill>
          <a:blip r:embed="rId4">
            <a:lum contrast="8000"/>
            <a:extLst>
              <a:ext uri="{28A0092B-C50C-407E-A947-70E740481C1C}">
                <a14:useLocalDpi xmlns:a14="http://schemas.microsoft.com/office/drawing/2010/main" val="0"/>
              </a:ext>
            </a:extLst>
          </a:blip>
          <a:srcRect/>
          <a:stretch>
            <a:fillRect/>
          </a:stretch>
        </p:blipFill>
        <p:spPr bwMode="auto">
          <a:xfrm>
            <a:off x="6084000" y="2880000"/>
            <a:ext cx="2880000" cy="1692000"/>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oup 9"/>
          <p:cNvGrpSpPr>
            <a:grpSpLocks noChangeAspect="1"/>
          </p:cNvGrpSpPr>
          <p:nvPr/>
        </p:nvGrpSpPr>
        <p:grpSpPr bwMode="auto">
          <a:xfrm>
            <a:off x="144000" y="144000"/>
            <a:ext cx="1440001" cy="720000"/>
            <a:chOff x="972000" y="1008000"/>
            <a:chExt cx="2016000" cy="1008000"/>
          </a:xfrm>
        </p:grpSpPr>
        <p:pic>
          <p:nvPicPr>
            <p:cNvPr id="13"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5"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Compression and Lamination Combined</a:t>
            </a:r>
            <a:endParaRPr lang="en-GB" altLang="en-US" sz="2400" i="1" dirty="0">
              <a:solidFill>
                <a:schemeClr val="bg1"/>
              </a:solidFill>
              <a:latin typeface="Arial Rounded MT Bold" panose="020F0704030504030204" pitchFamily="34" charset="0"/>
            </a:endParaRPr>
          </a:p>
        </p:txBody>
      </p:sp>
      <p:grpSp>
        <p:nvGrpSpPr>
          <p:cNvPr id="16" name="Group 15"/>
          <p:cNvGrpSpPr>
            <a:grpSpLocks noChangeAspect="1"/>
          </p:cNvGrpSpPr>
          <p:nvPr/>
        </p:nvGrpSpPr>
        <p:grpSpPr bwMode="auto">
          <a:xfrm>
            <a:off x="7524000" y="5976000"/>
            <a:ext cx="1440001" cy="720000"/>
            <a:chOff x="972000" y="1008000"/>
            <a:chExt cx="2016000" cy="1008000"/>
          </a:xfrm>
        </p:grpSpPr>
        <p:pic>
          <p:nvPicPr>
            <p:cNvPr id="17"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9" name="Text Box 18"/>
          <p:cNvSpPr txBox="1">
            <a:spLocks noChangeArrowheads="1"/>
          </p:cNvSpPr>
          <p:nvPr/>
        </p:nvSpPr>
        <p:spPr bwMode="auto">
          <a:xfrm>
            <a:off x="72000" y="6120000"/>
            <a:ext cx="7380287" cy="432000"/>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a:solidFill>
                  <a:schemeClr val="bg1"/>
                </a:solidFill>
                <a:latin typeface="Arial Rounded MT Bold" panose="020F0704030504030204" pitchFamily="34" charset="0"/>
              </a:rPr>
              <a:t>S</a:t>
            </a:r>
            <a:r>
              <a:rPr lang="en-GB" altLang="en-US" sz="2400" i="1" dirty="0" smtClean="0">
                <a:solidFill>
                  <a:schemeClr val="bg1"/>
                </a:solidFill>
                <a:latin typeface="Arial Rounded MT Bold" panose="020F0704030504030204" pitchFamily="34" charset="0"/>
              </a:rPr>
              <a:t>andwich Core Materials – Technology </a:t>
            </a:r>
            <a:endParaRPr lang="en-GB" altLang="en-US" sz="2400" i="1" dirty="0">
              <a:solidFill>
                <a:schemeClr val="bg1"/>
              </a:solidFill>
              <a:latin typeface="Arial Rounded MT Bold" panose="020F0704030504030204" pitchFamily="34" charset="0"/>
            </a:endParaRPr>
          </a:p>
        </p:txBody>
      </p:sp>
      <p:sp>
        <p:nvSpPr>
          <p:cNvPr id="2" name="Rectangle 1"/>
          <p:cNvSpPr/>
          <p:nvPr/>
        </p:nvSpPr>
        <p:spPr>
          <a:xfrm>
            <a:off x="180000" y="4784229"/>
            <a:ext cx="8820000" cy="699404"/>
          </a:xfrm>
          <a:prstGeom prst="rect">
            <a:avLst/>
          </a:prstGeom>
        </p:spPr>
        <p:txBody>
          <a:bodyPr lIns="72000" tIns="72000" rIns="72000" bIns="72000" anchor="ctr" anchorCtr="0">
            <a:spAutoFit/>
          </a:bodyPr>
          <a:lstStyle/>
          <a:p>
            <a:pPr algn="l"/>
            <a:r>
              <a:rPr lang="en-GB" sz="1800" i="1" dirty="0">
                <a:solidFill>
                  <a:srgbClr val="66FFFF"/>
                </a:solidFill>
                <a:latin typeface="Arial Rounded MT Bold" panose="020F0704030504030204" pitchFamily="34" charset="0"/>
              </a:rPr>
              <a:t>UHMWPE is 15 times stronger than steel, and 40 percent lighter than aramid </a:t>
            </a:r>
            <a:r>
              <a:rPr lang="en-GB" sz="1800" i="1" dirty="0" smtClean="0">
                <a:solidFill>
                  <a:srgbClr val="66FFFF"/>
                </a:solidFill>
                <a:latin typeface="Arial Rounded MT Bold" panose="020F0704030504030204" pitchFamily="34" charset="0"/>
              </a:rPr>
              <a:t>fibres </a:t>
            </a:r>
            <a:r>
              <a:rPr lang="en-GB" sz="1800" i="1" dirty="0">
                <a:solidFill>
                  <a:srgbClr val="66FFFF"/>
                </a:solidFill>
                <a:latin typeface="Arial Rounded MT Bold" panose="020F0704030504030204" pitchFamily="34" charset="0"/>
              </a:rPr>
              <a:t>on a per weight basis.</a:t>
            </a:r>
          </a:p>
        </p:txBody>
      </p:sp>
      <p:sp>
        <p:nvSpPr>
          <p:cNvPr id="7" name="Rectangle 6"/>
          <p:cNvSpPr/>
          <p:nvPr/>
        </p:nvSpPr>
        <p:spPr>
          <a:xfrm>
            <a:off x="180000" y="1080000"/>
            <a:ext cx="8820000" cy="1684289"/>
          </a:xfrm>
          <a:prstGeom prst="rect">
            <a:avLst/>
          </a:prstGeom>
        </p:spPr>
        <p:txBody>
          <a:bodyPr lIns="72000" tIns="72000" rIns="72000" bIns="72000" anchor="ctr" anchorCtr="0">
            <a:spAutoFit/>
          </a:bodyPr>
          <a:lstStyle/>
          <a:p>
            <a:pPr algn="l"/>
            <a:r>
              <a:rPr lang="en-GB" sz="2000" i="1" dirty="0">
                <a:solidFill>
                  <a:srgbClr val="66FFFF"/>
                </a:solidFill>
                <a:latin typeface="Arial Rounded MT Bold" panose="020F0704030504030204" pitchFamily="34" charset="0"/>
              </a:rPr>
              <a:t>Spectra® fabric, also known as Ultra High Molecular Weight Polyethylene, is super lightweight, floats naturally on water, has high resistance to chemicals, water, and UV light. It offers a very low coefficient of friction, low dielectric constant, high tenacity, and excellent cut and abrasion resistance</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par>
                          <p:cTn id="18" fill="hold">
                            <p:stCondLst>
                              <p:cond delay="2000"/>
                            </p:stCondLst>
                            <p:childTnLst>
                              <p:par>
                                <p:cTn id="19" presetID="22" presetClass="entr" presetSubtype="8" fill="hold" nodeType="afterEffect">
                                  <p:stCondLst>
                                    <p:cond delay="500"/>
                                  </p:stCondLst>
                                  <p:childTnLst>
                                    <p:set>
                                      <p:cBhvr>
                                        <p:cTn id="20" dur="1" fill="hold">
                                          <p:stCondLst>
                                            <p:cond delay="0"/>
                                          </p:stCondLst>
                                        </p:cTn>
                                        <p:tgtEl>
                                          <p:spTgt spid="66648"/>
                                        </p:tgtEl>
                                        <p:attrNameLst>
                                          <p:attrName>style.visibility</p:attrName>
                                        </p:attrNameLst>
                                      </p:cBhvr>
                                      <p:to>
                                        <p:strVal val="visible"/>
                                      </p:to>
                                    </p:set>
                                    <p:animEffect transition="in" filter="wipe(left)">
                                      <p:cBhvr>
                                        <p:cTn id="21" dur="500"/>
                                        <p:tgtEl>
                                          <p:spTgt spid="66648"/>
                                        </p:tgtEl>
                                      </p:cBhvr>
                                    </p:animEffect>
                                  </p:childTnLst>
                                </p:cTn>
                              </p:par>
                            </p:childTnLst>
                          </p:cTn>
                        </p:par>
                        <p:par>
                          <p:cTn id="22" fill="hold" nodeType="afterGroup">
                            <p:stCondLst>
                              <p:cond delay="3000"/>
                            </p:stCondLst>
                            <p:childTnLst>
                              <p:par>
                                <p:cTn id="23" presetID="22" presetClass="entr" presetSubtype="8" fill="hold" nodeType="afterEffect">
                                  <p:stCondLst>
                                    <p:cond delay="500"/>
                                  </p:stCondLst>
                                  <p:childTnLst>
                                    <p:set>
                                      <p:cBhvr>
                                        <p:cTn id="24" dur="1" fill="hold">
                                          <p:stCondLst>
                                            <p:cond delay="0"/>
                                          </p:stCondLst>
                                        </p:cTn>
                                        <p:tgtEl>
                                          <p:spTgt spid="66642"/>
                                        </p:tgtEl>
                                        <p:attrNameLst>
                                          <p:attrName>style.visibility</p:attrName>
                                        </p:attrNameLst>
                                      </p:cBhvr>
                                      <p:to>
                                        <p:strVal val="visible"/>
                                      </p:to>
                                    </p:set>
                                    <p:animEffect transition="in" filter="wipe(left)">
                                      <p:cBhvr>
                                        <p:cTn id="25" dur="500"/>
                                        <p:tgtEl>
                                          <p:spTgt spid="66642"/>
                                        </p:tgtEl>
                                      </p:cBhvr>
                                    </p:animEffect>
                                  </p:childTnLst>
                                </p:cTn>
                              </p:par>
                            </p:childTnLst>
                          </p:cTn>
                        </p:par>
                        <p:par>
                          <p:cTn id="26" fill="hold" nodeType="afterGroup">
                            <p:stCondLst>
                              <p:cond delay="4000"/>
                            </p:stCondLst>
                            <p:childTnLst>
                              <p:par>
                                <p:cTn id="27" presetID="22" presetClass="entr" presetSubtype="8" fill="hold" nodeType="afterEffect">
                                  <p:stCondLst>
                                    <p:cond delay="500"/>
                                  </p:stCondLst>
                                  <p:childTnLst>
                                    <p:set>
                                      <p:cBhvr>
                                        <p:cTn id="28" dur="1" fill="hold">
                                          <p:stCondLst>
                                            <p:cond delay="0"/>
                                          </p:stCondLst>
                                        </p:cTn>
                                        <p:tgtEl>
                                          <p:spTgt spid="66650"/>
                                        </p:tgtEl>
                                        <p:attrNameLst>
                                          <p:attrName>style.visibility</p:attrName>
                                        </p:attrNameLst>
                                      </p:cBhvr>
                                      <p:to>
                                        <p:strVal val="visible"/>
                                      </p:to>
                                    </p:set>
                                    <p:animEffect transition="in" filter="wipe(left)">
                                      <p:cBhvr>
                                        <p:cTn id="29" dur="500"/>
                                        <p:tgtEl>
                                          <p:spTgt spid="66650"/>
                                        </p:tgtEl>
                                      </p:cBhvr>
                                    </p:animEffect>
                                  </p:childTnLst>
                                </p:cTn>
                              </p:par>
                            </p:childTnLst>
                          </p:cTn>
                        </p:par>
                        <p:par>
                          <p:cTn id="30" fill="hold">
                            <p:stCondLst>
                              <p:cond delay="5000"/>
                            </p:stCondLst>
                            <p:childTnLst>
                              <p:par>
                                <p:cTn id="31" presetID="22" presetClass="entr" presetSubtype="8" fill="hold" grpId="0" nodeType="afterEffect">
                                  <p:stCondLst>
                                    <p:cond delay="50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6000"/>
                            </p:stCondLst>
                            <p:childTnLst>
                              <p:par>
                                <p:cTn id="35" presetID="22" presetClass="entr" presetSubtype="8" fill="hold" grpId="0" nodeType="afterEffect">
                                  <p:stCondLst>
                                    <p:cond delay="50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55" name="Picture 78" descr="lamautomotive jan 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4263" y="1079500"/>
            <a:ext cx="3959225" cy="3014663"/>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2330" name="Picture 106" descr="ABC Pillar Cover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1114425"/>
            <a:ext cx="3959225" cy="2970213"/>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2331" name="Picture 107" descr="Car seats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750" y="1116013"/>
            <a:ext cx="3959225" cy="3959225"/>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2332" name="Picture 108" descr="Car insulation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750" y="1116013"/>
            <a:ext cx="3959225" cy="3959225"/>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13"/>
          <p:cNvGrpSpPr>
            <a:grpSpLocks/>
          </p:cNvGrpSpPr>
          <p:nvPr/>
        </p:nvGrpSpPr>
        <p:grpSpPr bwMode="auto">
          <a:xfrm>
            <a:off x="5037138" y="1116013"/>
            <a:ext cx="3598862" cy="3959225"/>
            <a:chOff x="-3131" y="509"/>
            <a:chExt cx="2271" cy="2551"/>
          </a:xfrm>
        </p:grpSpPr>
        <p:pic>
          <p:nvPicPr>
            <p:cNvPr id="45083" name="Picture 110" descr="Car carpets compounds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1" y="1682"/>
              <a:ext cx="2271" cy="1378"/>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5084" name="Picture 109" descr="Car carpets compounds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1" y="509"/>
              <a:ext cx="2271" cy="1248"/>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pic>
        <p:nvPicPr>
          <p:cNvPr id="52339" name="Picture 115" descr="Headliners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7750" y="1116013"/>
            <a:ext cx="3959225" cy="2970212"/>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116"/>
          <p:cNvGrpSpPr>
            <a:grpSpLocks noChangeAspect="1"/>
          </p:cNvGrpSpPr>
          <p:nvPr/>
        </p:nvGrpSpPr>
        <p:grpSpPr bwMode="auto">
          <a:xfrm>
            <a:off x="5326063" y="1116013"/>
            <a:ext cx="3109912" cy="3960812"/>
            <a:chOff x="1133" y="436"/>
            <a:chExt cx="2494" cy="3176"/>
          </a:xfrm>
        </p:grpSpPr>
        <p:pic>
          <p:nvPicPr>
            <p:cNvPr id="45081" name="Picture 117" descr="Car Interior 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3" y="436"/>
              <a:ext cx="2494" cy="1668"/>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5082" name="Picture 118" descr="Car door &amp; boot panelling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3" y="2058"/>
              <a:ext cx="2494" cy="1554"/>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pic>
        <p:nvPicPr>
          <p:cNvPr id="33817" name="Picture 120" descr="Car insulation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59338" y="1116013"/>
            <a:ext cx="3005137" cy="3005137"/>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2338" name="Picture 114" descr="Car seats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57750" y="1116013"/>
            <a:ext cx="3149600" cy="4319587"/>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2315" name="Text Box 91"/>
          <p:cNvSpPr txBox="1">
            <a:spLocks noChangeArrowheads="1"/>
          </p:cNvSpPr>
          <p:nvPr/>
        </p:nvSpPr>
        <p:spPr bwMode="auto">
          <a:xfrm>
            <a:off x="287338" y="1258888"/>
            <a:ext cx="50387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marL="261938" indent="-261938"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eaLnBrk="1" hangingPunct="1">
              <a:spcBef>
                <a:spcPct val="10000"/>
              </a:spcBef>
              <a:buClr>
                <a:srgbClr val="00FFFF"/>
              </a:buClr>
              <a:buSzTx/>
              <a:buFont typeface="Wingdings" pitchFamily="2" charset="2"/>
              <a:buChar char="ü"/>
              <a:defRPr/>
            </a:pPr>
            <a:r>
              <a:rPr lang="en-GB" altLang="en-US" sz="2200" i="1" smtClean="0">
                <a:solidFill>
                  <a:srgbClr val="66FFFF"/>
                </a:solidFill>
                <a:latin typeface="Arial Rounded MT Bold" panose="020F0704030504030204" pitchFamily="34" charset="0"/>
              </a:rPr>
              <a:t>ABC Pillar Covers </a:t>
            </a:r>
          </a:p>
        </p:txBody>
      </p:sp>
      <p:sp>
        <p:nvSpPr>
          <p:cNvPr id="52316" name="Text Box 92"/>
          <p:cNvSpPr txBox="1">
            <a:spLocks noChangeArrowheads="1"/>
          </p:cNvSpPr>
          <p:nvPr/>
        </p:nvSpPr>
        <p:spPr bwMode="auto">
          <a:xfrm>
            <a:off x="287338" y="1727200"/>
            <a:ext cx="50387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marL="261938" indent="-261938"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eaLnBrk="1" hangingPunct="1">
              <a:spcBef>
                <a:spcPct val="10000"/>
              </a:spcBef>
              <a:buClr>
                <a:srgbClr val="00FFFF"/>
              </a:buClr>
              <a:buSzTx/>
              <a:buFont typeface="Wingdings" pitchFamily="2" charset="2"/>
              <a:buChar char="ü"/>
              <a:defRPr/>
            </a:pPr>
            <a:r>
              <a:rPr lang="en-GB" altLang="en-US" sz="2200" i="1" smtClean="0">
                <a:solidFill>
                  <a:srgbClr val="66FFFF"/>
                </a:solidFill>
                <a:latin typeface="Arial Rounded MT Bold" panose="020F0704030504030204" pitchFamily="34" charset="0"/>
              </a:rPr>
              <a:t>Car Seat Covers </a:t>
            </a:r>
          </a:p>
        </p:txBody>
      </p:sp>
      <p:sp>
        <p:nvSpPr>
          <p:cNvPr id="52317" name="Text Box 93"/>
          <p:cNvSpPr txBox="1">
            <a:spLocks noChangeArrowheads="1"/>
          </p:cNvSpPr>
          <p:nvPr/>
        </p:nvSpPr>
        <p:spPr bwMode="auto">
          <a:xfrm>
            <a:off x="287338" y="2193925"/>
            <a:ext cx="50387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marL="261938" indent="-261938"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eaLnBrk="1" hangingPunct="1">
              <a:spcBef>
                <a:spcPct val="10000"/>
              </a:spcBef>
              <a:buClr>
                <a:srgbClr val="00FFFF"/>
              </a:buClr>
              <a:buSzTx/>
              <a:buFont typeface="Wingdings" pitchFamily="2" charset="2"/>
              <a:buChar char="ü"/>
              <a:defRPr/>
            </a:pPr>
            <a:r>
              <a:rPr lang="en-GB" altLang="en-US" sz="2200" i="1" smtClean="0">
                <a:solidFill>
                  <a:srgbClr val="66FFFF"/>
                </a:solidFill>
                <a:latin typeface="Arial Rounded MT Bold" panose="020F0704030504030204" pitchFamily="34" charset="0"/>
              </a:rPr>
              <a:t>Acoustic Products </a:t>
            </a:r>
          </a:p>
        </p:txBody>
      </p:sp>
      <p:sp>
        <p:nvSpPr>
          <p:cNvPr id="52318" name="Text Box 94"/>
          <p:cNvSpPr txBox="1">
            <a:spLocks noChangeArrowheads="1"/>
          </p:cNvSpPr>
          <p:nvPr/>
        </p:nvSpPr>
        <p:spPr bwMode="auto">
          <a:xfrm>
            <a:off x="287338" y="2662238"/>
            <a:ext cx="50387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marL="261938" indent="-261938"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eaLnBrk="1" hangingPunct="1">
              <a:spcBef>
                <a:spcPct val="10000"/>
              </a:spcBef>
              <a:buClr>
                <a:srgbClr val="00FFFF"/>
              </a:buClr>
              <a:buSzTx/>
              <a:buFont typeface="Wingdings" pitchFamily="2" charset="2"/>
              <a:buChar char="ü"/>
              <a:defRPr/>
            </a:pPr>
            <a:r>
              <a:rPr lang="en-GB" altLang="en-US" sz="2200" i="1" smtClean="0">
                <a:solidFill>
                  <a:srgbClr val="66FFFF"/>
                </a:solidFill>
                <a:latin typeface="Arial Rounded MT Bold" panose="020F0704030504030204" pitchFamily="34" charset="0"/>
              </a:rPr>
              <a:t>Carpet Compounds</a:t>
            </a:r>
          </a:p>
        </p:txBody>
      </p:sp>
      <p:sp>
        <p:nvSpPr>
          <p:cNvPr id="52319" name="Text Box 95"/>
          <p:cNvSpPr txBox="1">
            <a:spLocks noChangeArrowheads="1"/>
          </p:cNvSpPr>
          <p:nvPr/>
        </p:nvSpPr>
        <p:spPr bwMode="auto">
          <a:xfrm>
            <a:off x="287338" y="3130550"/>
            <a:ext cx="50387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marL="261938" indent="-261938"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eaLnBrk="1" hangingPunct="1">
              <a:spcBef>
                <a:spcPct val="10000"/>
              </a:spcBef>
              <a:buClr>
                <a:srgbClr val="00FFFF"/>
              </a:buClr>
              <a:buSzTx/>
              <a:buFont typeface="Wingdings" pitchFamily="2" charset="2"/>
              <a:buChar char="ü"/>
              <a:defRPr/>
            </a:pPr>
            <a:r>
              <a:rPr lang="en-GB" altLang="en-US" sz="2200" i="1" smtClean="0">
                <a:solidFill>
                  <a:srgbClr val="66FFFF"/>
                </a:solidFill>
                <a:latin typeface="Arial Rounded MT Bold" panose="020F0704030504030204" pitchFamily="34" charset="0"/>
              </a:rPr>
              <a:t>Leather Components </a:t>
            </a:r>
          </a:p>
        </p:txBody>
      </p:sp>
      <p:sp>
        <p:nvSpPr>
          <p:cNvPr id="52320" name="Text Box 96"/>
          <p:cNvSpPr txBox="1">
            <a:spLocks noChangeArrowheads="1"/>
          </p:cNvSpPr>
          <p:nvPr/>
        </p:nvSpPr>
        <p:spPr bwMode="auto">
          <a:xfrm>
            <a:off x="287338" y="3598863"/>
            <a:ext cx="50387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marL="261938" indent="-261938"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eaLnBrk="1" hangingPunct="1">
              <a:spcBef>
                <a:spcPct val="10000"/>
              </a:spcBef>
              <a:buClr>
                <a:srgbClr val="00FFFF"/>
              </a:buClr>
              <a:buSzTx/>
              <a:buFont typeface="Wingdings" pitchFamily="2" charset="2"/>
              <a:buChar char="ü"/>
              <a:defRPr/>
            </a:pPr>
            <a:r>
              <a:rPr lang="en-GB" altLang="en-US" sz="2200" i="1" smtClean="0">
                <a:solidFill>
                  <a:srgbClr val="66FFFF"/>
                </a:solidFill>
                <a:latin typeface="Arial Rounded MT Bold" panose="020F0704030504030204" pitchFamily="34" charset="0"/>
              </a:rPr>
              <a:t>Headliners Assembly </a:t>
            </a:r>
          </a:p>
        </p:txBody>
      </p:sp>
      <p:sp>
        <p:nvSpPr>
          <p:cNvPr id="52321" name="Text Box 97"/>
          <p:cNvSpPr txBox="1">
            <a:spLocks noChangeArrowheads="1"/>
          </p:cNvSpPr>
          <p:nvPr/>
        </p:nvSpPr>
        <p:spPr bwMode="auto">
          <a:xfrm>
            <a:off x="287338" y="4065588"/>
            <a:ext cx="50387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marL="261938" indent="-261938"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eaLnBrk="1" hangingPunct="1">
              <a:spcBef>
                <a:spcPct val="10000"/>
              </a:spcBef>
              <a:buClr>
                <a:srgbClr val="00FFFF"/>
              </a:buClr>
              <a:buSzTx/>
              <a:buFont typeface="Wingdings" pitchFamily="2" charset="2"/>
              <a:buChar char="ü"/>
              <a:defRPr/>
            </a:pPr>
            <a:r>
              <a:rPr lang="en-GB" altLang="en-US" sz="2200" i="1" smtClean="0">
                <a:solidFill>
                  <a:srgbClr val="66FFFF"/>
                </a:solidFill>
                <a:latin typeface="Arial Rounded MT Bold" panose="020F0704030504030204" pitchFamily="34" charset="0"/>
              </a:rPr>
              <a:t>Door and Boot Panelling </a:t>
            </a:r>
          </a:p>
        </p:txBody>
      </p:sp>
      <p:sp>
        <p:nvSpPr>
          <p:cNvPr id="52322" name="Text Box 98"/>
          <p:cNvSpPr txBox="1">
            <a:spLocks noChangeArrowheads="1"/>
          </p:cNvSpPr>
          <p:nvPr/>
        </p:nvSpPr>
        <p:spPr bwMode="auto">
          <a:xfrm>
            <a:off x="287338" y="4533900"/>
            <a:ext cx="50387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marL="261938" indent="-261938"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eaLnBrk="1" hangingPunct="1">
              <a:spcBef>
                <a:spcPct val="10000"/>
              </a:spcBef>
              <a:buClr>
                <a:srgbClr val="00FFFF"/>
              </a:buClr>
              <a:buSzTx/>
              <a:buFont typeface="Wingdings" pitchFamily="2" charset="2"/>
              <a:buChar char="ü"/>
              <a:defRPr/>
            </a:pPr>
            <a:r>
              <a:rPr lang="en-GB" altLang="en-US" sz="2200" i="1" smtClean="0">
                <a:solidFill>
                  <a:srgbClr val="66FFFF"/>
                </a:solidFill>
                <a:latin typeface="Arial Rounded MT Bold" panose="020F0704030504030204" pitchFamily="34" charset="0"/>
              </a:rPr>
              <a:t>Insulating Constructions </a:t>
            </a:r>
          </a:p>
        </p:txBody>
      </p:sp>
      <p:pic>
        <p:nvPicPr>
          <p:cNvPr id="52328" name="Picture 104" descr="Automotive applications"/>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7338" y="2952750"/>
            <a:ext cx="4462462" cy="2951163"/>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5076" name="Oval 134"/>
          <p:cNvSpPr>
            <a:spLocks noChangeArrowheads="1"/>
          </p:cNvSpPr>
          <p:nvPr/>
        </p:nvSpPr>
        <p:spPr bwMode="auto">
          <a:xfrm>
            <a:off x="11258550" y="0"/>
            <a:ext cx="1314450" cy="200025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pPr>
            <a:endParaRPr lang="en-US" altLang="en-US" sz="1600"/>
          </a:p>
        </p:txBody>
      </p:sp>
      <p:grpSp>
        <p:nvGrpSpPr>
          <p:cNvPr id="30" name="Group 29"/>
          <p:cNvGrpSpPr>
            <a:grpSpLocks noChangeAspect="1"/>
          </p:cNvGrpSpPr>
          <p:nvPr/>
        </p:nvGrpSpPr>
        <p:grpSpPr bwMode="auto">
          <a:xfrm>
            <a:off x="144000" y="144000"/>
            <a:ext cx="1440001" cy="720000"/>
            <a:chOff x="972000" y="1008000"/>
            <a:chExt cx="2016000" cy="1008000"/>
          </a:xfrm>
        </p:grpSpPr>
        <p:pic>
          <p:nvPicPr>
            <p:cNvPr id="33" name="Picture 2"/>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35"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Automotive Sector</a:t>
            </a:r>
            <a:endParaRPr lang="en-GB" altLang="en-US" sz="2400" i="1" dirty="0">
              <a:solidFill>
                <a:schemeClr val="bg1"/>
              </a:solidFill>
              <a:latin typeface="Arial Rounded MT Bold" panose="020F0704030504030204" pitchFamily="34" charset="0"/>
            </a:endParaRPr>
          </a:p>
        </p:txBody>
      </p:sp>
      <p:grpSp>
        <p:nvGrpSpPr>
          <p:cNvPr id="36" name="Group 35"/>
          <p:cNvGrpSpPr>
            <a:grpSpLocks noChangeAspect="1"/>
          </p:cNvGrpSpPr>
          <p:nvPr/>
        </p:nvGrpSpPr>
        <p:grpSpPr bwMode="auto">
          <a:xfrm>
            <a:off x="7524000" y="5976000"/>
            <a:ext cx="1440001" cy="720000"/>
            <a:chOff x="972000" y="1008000"/>
            <a:chExt cx="2016000" cy="1008000"/>
          </a:xfrm>
        </p:grpSpPr>
        <p:pic>
          <p:nvPicPr>
            <p:cNvPr id="37" name="Picture 2"/>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37"/>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39" name="Text Box 18"/>
          <p:cNvSpPr txBox="1">
            <a:spLocks noChangeArrowheads="1"/>
          </p:cNvSpPr>
          <p:nvPr/>
        </p:nvSpPr>
        <p:spPr bwMode="auto">
          <a:xfrm>
            <a:off x="72000" y="6120000"/>
            <a:ext cx="7380287" cy="432000"/>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Automotive Sector</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8" fill="hold" nodeType="withEffect">
                                  <p:stCondLst>
                                    <p:cond delay="50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500"/>
                                        <p:tgtEl>
                                          <p:spTgt spid="35"/>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39"/>
                                        </p:tgtEl>
                                        <p:attrNameLst>
                                          <p:attrName>style.visibility</p:attrName>
                                        </p:attrNameLst>
                                      </p:cBhvr>
                                      <p:to>
                                        <p:strVal val="visible"/>
                                      </p:to>
                                    </p:set>
                                    <p:animEffect transition="in" filter="wipe(left)">
                                      <p:cBhvr>
                                        <p:cTn id="17" dur="500"/>
                                        <p:tgtEl>
                                          <p:spTgt spid="39"/>
                                        </p:tgtEl>
                                      </p:cBhvr>
                                    </p:animEffect>
                                  </p:childTnLst>
                                </p:cTn>
                              </p:par>
                            </p:childTnLst>
                          </p:cTn>
                        </p:par>
                        <p:par>
                          <p:cTn id="18" fill="hold">
                            <p:stCondLst>
                              <p:cond delay="2000"/>
                            </p:stCondLst>
                            <p:childTnLst>
                              <p:par>
                                <p:cTn id="19" presetID="22" presetClass="entr" presetSubtype="8" fill="hold" nodeType="afterEffect">
                                  <p:stCondLst>
                                    <p:cond delay="500"/>
                                  </p:stCondLst>
                                  <p:childTnLst>
                                    <p:set>
                                      <p:cBhvr>
                                        <p:cTn id="20" dur="1" fill="hold">
                                          <p:stCondLst>
                                            <p:cond delay="0"/>
                                          </p:stCondLst>
                                        </p:cTn>
                                        <p:tgtEl>
                                          <p:spTgt spid="52355"/>
                                        </p:tgtEl>
                                        <p:attrNameLst>
                                          <p:attrName>style.visibility</p:attrName>
                                        </p:attrNameLst>
                                      </p:cBhvr>
                                      <p:to>
                                        <p:strVal val="visible"/>
                                      </p:to>
                                    </p:set>
                                    <p:animEffect transition="in" filter="wipe(left)">
                                      <p:cBhvr>
                                        <p:cTn id="21" dur="500"/>
                                        <p:tgtEl>
                                          <p:spTgt spid="52355"/>
                                        </p:tgtEl>
                                      </p:cBhvr>
                                    </p:animEffect>
                                  </p:childTnLst>
                                </p:cTn>
                              </p:par>
                              <p:par>
                                <p:cTn id="22" presetID="22" presetClass="entr" presetSubtype="2" fill="hold" nodeType="withEffect">
                                  <p:stCondLst>
                                    <p:cond delay="500"/>
                                  </p:stCondLst>
                                  <p:childTnLst>
                                    <p:set>
                                      <p:cBhvr>
                                        <p:cTn id="23" dur="1" fill="hold">
                                          <p:stCondLst>
                                            <p:cond delay="0"/>
                                          </p:stCondLst>
                                        </p:cTn>
                                        <p:tgtEl>
                                          <p:spTgt spid="52328"/>
                                        </p:tgtEl>
                                        <p:attrNameLst>
                                          <p:attrName>style.visibility</p:attrName>
                                        </p:attrNameLst>
                                      </p:cBhvr>
                                      <p:to>
                                        <p:strVal val="visible"/>
                                      </p:to>
                                    </p:set>
                                    <p:animEffect transition="in" filter="wipe(right)">
                                      <p:cBhvr>
                                        <p:cTn id="24" dur="500"/>
                                        <p:tgtEl>
                                          <p:spTgt spid="52328"/>
                                        </p:tgtEl>
                                      </p:cBhvr>
                                    </p:animEffect>
                                  </p:childTnLst>
                                </p:cTn>
                              </p:par>
                            </p:childTnLst>
                          </p:cTn>
                        </p:par>
                        <p:par>
                          <p:cTn id="25" fill="hold" nodeType="afterGroup">
                            <p:stCondLst>
                              <p:cond delay="3000"/>
                            </p:stCondLst>
                            <p:childTnLst>
                              <p:par>
                                <p:cTn id="26" presetID="22" presetClass="exit" presetSubtype="2" fill="hold" nodeType="afterEffect">
                                  <p:stCondLst>
                                    <p:cond delay="2000"/>
                                  </p:stCondLst>
                                  <p:childTnLst>
                                    <p:animEffect transition="out" filter="wipe(right)">
                                      <p:cBhvr>
                                        <p:cTn id="27" dur="500"/>
                                        <p:tgtEl>
                                          <p:spTgt spid="52355"/>
                                        </p:tgtEl>
                                      </p:cBhvr>
                                    </p:animEffect>
                                    <p:set>
                                      <p:cBhvr>
                                        <p:cTn id="28" dur="1" fill="hold">
                                          <p:stCondLst>
                                            <p:cond delay="499"/>
                                          </p:stCondLst>
                                        </p:cTn>
                                        <p:tgtEl>
                                          <p:spTgt spid="52355"/>
                                        </p:tgtEl>
                                        <p:attrNameLst>
                                          <p:attrName>style.visibility</p:attrName>
                                        </p:attrNameLst>
                                      </p:cBhvr>
                                      <p:to>
                                        <p:strVal val="hidden"/>
                                      </p:to>
                                    </p:set>
                                  </p:childTnLst>
                                </p:cTn>
                              </p:par>
                              <p:par>
                                <p:cTn id="29" presetID="22" presetClass="exit" presetSubtype="8" fill="hold" nodeType="withEffect">
                                  <p:stCondLst>
                                    <p:cond delay="2000"/>
                                  </p:stCondLst>
                                  <p:childTnLst>
                                    <p:animEffect transition="out" filter="wipe(left)">
                                      <p:cBhvr>
                                        <p:cTn id="30" dur="500"/>
                                        <p:tgtEl>
                                          <p:spTgt spid="52328"/>
                                        </p:tgtEl>
                                      </p:cBhvr>
                                    </p:animEffect>
                                    <p:set>
                                      <p:cBhvr>
                                        <p:cTn id="31" dur="1" fill="hold">
                                          <p:stCondLst>
                                            <p:cond delay="499"/>
                                          </p:stCondLst>
                                        </p:cTn>
                                        <p:tgtEl>
                                          <p:spTgt spid="52328"/>
                                        </p:tgtEl>
                                        <p:attrNameLst>
                                          <p:attrName>style.visibility</p:attrName>
                                        </p:attrNameLst>
                                      </p:cBhvr>
                                      <p:to>
                                        <p:strVal val="hidden"/>
                                      </p:to>
                                    </p:set>
                                  </p:childTnLst>
                                </p:cTn>
                              </p:par>
                            </p:childTnLst>
                          </p:cTn>
                        </p:par>
                        <p:par>
                          <p:cTn id="32" fill="hold" nodeType="afterGroup">
                            <p:stCondLst>
                              <p:cond delay="5500"/>
                            </p:stCondLst>
                            <p:childTnLst>
                              <p:par>
                                <p:cTn id="33" presetID="22" presetClass="entr" presetSubtype="8" fill="hold" grpId="0" nodeType="afterEffect">
                                  <p:stCondLst>
                                    <p:cond delay="500"/>
                                  </p:stCondLst>
                                  <p:childTnLst>
                                    <p:set>
                                      <p:cBhvr>
                                        <p:cTn id="34" dur="1" fill="hold">
                                          <p:stCondLst>
                                            <p:cond delay="0"/>
                                          </p:stCondLst>
                                        </p:cTn>
                                        <p:tgtEl>
                                          <p:spTgt spid="52315"/>
                                        </p:tgtEl>
                                        <p:attrNameLst>
                                          <p:attrName>style.visibility</p:attrName>
                                        </p:attrNameLst>
                                      </p:cBhvr>
                                      <p:to>
                                        <p:strVal val="visible"/>
                                      </p:to>
                                    </p:set>
                                    <p:animEffect transition="in" filter="wipe(left)">
                                      <p:cBhvr>
                                        <p:cTn id="35" dur="500"/>
                                        <p:tgtEl>
                                          <p:spTgt spid="52315"/>
                                        </p:tgtEl>
                                      </p:cBhvr>
                                    </p:animEffect>
                                  </p:childTnLst>
                                </p:cTn>
                              </p:par>
                            </p:childTnLst>
                          </p:cTn>
                        </p:par>
                        <p:par>
                          <p:cTn id="36" fill="hold" nodeType="afterGroup">
                            <p:stCondLst>
                              <p:cond delay="6500"/>
                            </p:stCondLst>
                            <p:childTnLst>
                              <p:par>
                                <p:cTn id="37" presetID="22" presetClass="entr" presetSubtype="8" fill="hold" nodeType="afterEffect">
                                  <p:stCondLst>
                                    <p:cond delay="500"/>
                                  </p:stCondLst>
                                  <p:childTnLst>
                                    <p:set>
                                      <p:cBhvr>
                                        <p:cTn id="38" dur="1" fill="hold">
                                          <p:stCondLst>
                                            <p:cond delay="0"/>
                                          </p:stCondLst>
                                        </p:cTn>
                                        <p:tgtEl>
                                          <p:spTgt spid="52330"/>
                                        </p:tgtEl>
                                        <p:attrNameLst>
                                          <p:attrName>style.visibility</p:attrName>
                                        </p:attrNameLst>
                                      </p:cBhvr>
                                      <p:to>
                                        <p:strVal val="visible"/>
                                      </p:to>
                                    </p:set>
                                    <p:animEffect transition="in" filter="wipe(left)">
                                      <p:cBhvr>
                                        <p:cTn id="39" dur="500"/>
                                        <p:tgtEl>
                                          <p:spTgt spid="5233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xit" presetSubtype="2" fill="hold" nodeType="clickEffect">
                                  <p:stCondLst>
                                    <p:cond delay="500"/>
                                  </p:stCondLst>
                                  <p:childTnLst>
                                    <p:animEffect transition="out" filter="wipe(right)">
                                      <p:cBhvr>
                                        <p:cTn id="43" dur="500"/>
                                        <p:tgtEl>
                                          <p:spTgt spid="52330"/>
                                        </p:tgtEl>
                                      </p:cBhvr>
                                    </p:animEffect>
                                    <p:set>
                                      <p:cBhvr>
                                        <p:cTn id="44" dur="1" fill="hold">
                                          <p:stCondLst>
                                            <p:cond delay="499"/>
                                          </p:stCondLst>
                                        </p:cTn>
                                        <p:tgtEl>
                                          <p:spTgt spid="52330"/>
                                        </p:tgtEl>
                                        <p:attrNameLst>
                                          <p:attrName>style.visibility</p:attrName>
                                        </p:attrNameLst>
                                      </p:cBhvr>
                                      <p:to>
                                        <p:strVal val="hidden"/>
                                      </p:to>
                                    </p:set>
                                  </p:childTnLst>
                                </p:cTn>
                              </p:par>
                            </p:childTnLst>
                          </p:cTn>
                        </p:par>
                        <p:par>
                          <p:cTn id="45" fill="hold" nodeType="afterGroup">
                            <p:stCondLst>
                              <p:cond delay="1000"/>
                            </p:stCondLst>
                            <p:childTnLst>
                              <p:par>
                                <p:cTn id="46" presetID="22" presetClass="entr" presetSubtype="8" fill="hold" nodeType="afterEffect">
                                  <p:stCondLst>
                                    <p:cond delay="500"/>
                                  </p:stCondLst>
                                  <p:childTnLst>
                                    <p:set>
                                      <p:cBhvr>
                                        <p:cTn id="47" dur="1" fill="hold">
                                          <p:stCondLst>
                                            <p:cond delay="0"/>
                                          </p:stCondLst>
                                        </p:cTn>
                                        <p:tgtEl>
                                          <p:spTgt spid="52316">
                                            <p:txEl>
                                              <p:pRg st="0" end="0"/>
                                            </p:txEl>
                                          </p:spTgt>
                                        </p:tgtEl>
                                        <p:attrNameLst>
                                          <p:attrName>style.visibility</p:attrName>
                                        </p:attrNameLst>
                                      </p:cBhvr>
                                      <p:to>
                                        <p:strVal val="visible"/>
                                      </p:to>
                                    </p:set>
                                    <p:animEffect transition="in" filter="wipe(left)">
                                      <p:cBhvr>
                                        <p:cTn id="48" dur="500"/>
                                        <p:tgtEl>
                                          <p:spTgt spid="52316">
                                            <p:txEl>
                                              <p:pRg st="0" end="0"/>
                                            </p:txEl>
                                          </p:spTgt>
                                        </p:tgtEl>
                                      </p:cBhvr>
                                    </p:animEffect>
                                  </p:childTnLst>
                                </p:cTn>
                              </p:par>
                            </p:childTnLst>
                          </p:cTn>
                        </p:par>
                        <p:par>
                          <p:cTn id="49" fill="hold" nodeType="afterGroup">
                            <p:stCondLst>
                              <p:cond delay="2000"/>
                            </p:stCondLst>
                            <p:childTnLst>
                              <p:par>
                                <p:cTn id="50" presetID="22" presetClass="entr" presetSubtype="8" fill="hold" nodeType="afterEffect">
                                  <p:stCondLst>
                                    <p:cond delay="500"/>
                                  </p:stCondLst>
                                  <p:childTnLst>
                                    <p:set>
                                      <p:cBhvr>
                                        <p:cTn id="51" dur="1" fill="hold">
                                          <p:stCondLst>
                                            <p:cond delay="0"/>
                                          </p:stCondLst>
                                        </p:cTn>
                                        <p:tgtEl>
                                          <p:spTgt spid="52331"/>
                                        </p:tgtEl>
                                        <p:attrNameLst>
                                          <p:attrName>style.visibility</p:attrName>
                                        </p:attrNameLst>
                                      </p:cBhvr>
                                      <p:to>
                                        <p:strVal val="visible"/>
                                      </p:to>
                                    </p:set>
                                    <p:animEffect transition="in" filter="wipe(left)">
                                      <p:cBhvr>
                                        <p:cTn id="52" dur="500"/>
                                        <p:tgtEl>
                                          <p:spTgt spid="5233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xit" presetSubtype="2" fill="hold" nodeType="clickEffect">
                                  <p:stCondLst>
                                    <p:cond delay="500"/>
                                  </p:stCondLst>
                                  <p:childTnLst>
                                    <p:animEffect transition="out" filter="wipe(right)">
                                      <p:cBhvr>
                                        <p:cTn id="56" dur="500"/>
                                        <p:tgtEl>
                                          <p:spTgt spid="52331"/>
                                        </p:tgtEl>
                                      </p:cBhvr>
                                    </p:animEffect>
                                    <p:set>
                                      <p:cBhvr>
                                        <p:cTn id="57" dur="1" fill="hold">
                                          <p:stCondLst>
                                            <p:cond delay="499"/>
                                          </p:stCondLst>
                                        </p:cTn>
                                        <p:tgtEl>
                                          <p:spTgt spid="52331"/>
                                        </p:tgtEl>
                                        <p:attrNameLst>
                                          <p:attrName>style.visibility</p:attrName>
                                        </p:attrNameLst>
                                      </p:cBhvr>
                                      <p:to>
                                        <p:strVal val="hidden"/>
                                      </p:to>
                                    </p:set>
                                  </p:childTnLst>
                                </p:cTn>
                              </p:par>
                            </p:childTnLst>
                          </p:cTn>
                        </p:par>
                        <p:par>
                          <p:cTn id="58" fill="hold" nodeType="afterGroup">
                            <p:stCondLst>
                              <p:cond delay="1000"/>
                            </p:stCondLst>
                            <p:childTnLst>
                              <p:par>
                                <p:cTn id="59" presetID="22" presetClass="entr" presetSubtype="8" fill="hold" grpId="0" nodeType="afterEffect">
                                  <p:stCondLst>
                                    <p:cond delay="500"/>
                                  </p:stCondLst>
                                  <p:childTnLst>
                                    <p:set>
                                      <p:cBhvr>
                                        <p:cTn id="60" dur="1" fill="hold">
                                          <p:stCondLst>
                                            <p:cond delay="0"/>
                                          </p:stCondLst>
                                        </p:cTn>
                                        <p:tgtEl>
                                          <p:spTgt spid="52317"/>
                                        </p:tgtEl>
                                        <p:attrNameLst>
                                          <p:attrName>style.visibility</p:attrName>
                                        </p:attrNameLst>
                                      </p:cBhvr>
                                      <p:to>
                                        <p:strVal val="visible"/>
                                      </p:to>
                                    </p:set>
                                    <p:animEffect transition="in" filter="wipe(left)">
                                      <p:cBhvr>
                                        <p:cTn id="61" dur="500"/>
                                        <p:tgtEl>
                                          <p:spTgt spid="52317"/>
                                        </p:tgtEl>
                                      </p:cBhvr>
                                    </p:animEffect>
                                  </p:childTnLst>
                                </p:cTn>
                              </p:par>
                            </p:childTnLst>
                          </p:cTn>
                        </p:par>
                        <p:par>
                          <p:cTn id="62" fill="hold" nodeType="afterGroup">
                            <p:stCondLst>
                              <p:cond delay="2000"/>
                            </p:stCondLst>
                            <p:childTnLst>
                              <p:par>
                                <p:cTn id="63" presetID="22" presetClass="entr" presetSubtype="8" fill="hold" nodeType="afterEffect">
                                  <p:stCondLst>
                                    <p:cond delay="500"/>
                                  </p:stCondLst>
                                  <p:childTnLst>
                                    <p:set>
                                      <p:cBhvr>
                                        <p:cTn id="64" dur="1" fill="hold">
                                          <p:stCondLst>
                                            <p:cond delay="0"/>
                                          </p:stCondLst>
                                        </p:cTn>
                                        <p:tgtEl>
                                          <p:spTgt spid="52332"/>
                                        </p:tgtEl>
                                        <p:attrNameLst>
                                          <p:attrName>style.visibility</p:attrName>
                                        </p:attrNameLst>
                                      </p:cBhvr>
                                      <p:to>
                                        <p:strVal val="visible"/>
                                      </p:to>
                                    </p:set>
                                    <p:animEffect transition="in" filter="wipe(left)">
                                      <p:cBhvr>
                                        <p:cTn id="65" dur="500"/>
                                        <p:tgtEl>
                                          <p:spTgt spid="52332"/>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xit" presetSubtype="2" fill="hold" nodeType="clickEffect">
                                  <p:stCondLst>
                                    <p:cond delay="500"/>
                                  </p:stCondLst>
                                  <p:childTnLst>
                                    <p:animEffect transition="out" filter="wipe(right)">
                                      <p:cBhvr>
                                        <p:cTn id="69" dur="500"/>
                                        <p:tgtEl>
                                          <p:spTgt spid="52332"/>
                                        </p:tgtEl>
                                      </p:cBhvr>
                                    </p:animEffect>
                                    <p:set>
                                      <p:cBhvr>
                                        <p:cTn id="70" dur="1" fill="hold">
                                          <p:stCondLst>
                                            <p:cond delay="499"/>
                                          </p:stCondLst>
                                        </p:cTn>
                                        <p:tgtEl>
                                          <p:spTgt spid="52332"/>
                                        </p:tgtEl>
                                        <p:attrNameLst>
                                          <p:attrName>style.visibility</p:attrName>
                                        </p:attrNameLst>
                                      </p:cBhvr>
                                      <p:to>
                                        <p:strVal val="hidden"/>
                                      </p:to>
                                    </p:set>
                                  </p:childTnLst>
                                </p:cTn>
                              </p:par>
                            </p:childTnLst>
                          </p:cTn>
                        </p:par>
                        <p:par>
                          <p:cTn id="71" fill="hold" nodeType="afterGroup">
                            <p:stCondLst>
                              <p:cond delay="1000"/>
                            </p:stCondLst>
                            <p:childTnLst>
                              <p:par>
                                <p:cTn id="72" presetID="22" presetClass="entr" presetSubtype="8" fill="hold" grpId="0" nodeType="afterEffect">
                                  <p:stCondLst>
                                    <p:cond delay="500"/>
                                  </p:stCondLst>
                                  <p:childTnLst>
                                    <p:set>
                                      <p:cBhvr>
                                        <p:cTn id="73" dur="1" fill="hold">
                                          <p:stCondLst>
                                            <p:cond delay="0"/>
                                          </p:stCondLst>
                                        </p:cTn>
                                        <p:tgtEl>
                                          <p:spTgt spid="52318"/>
                                        </p:tgtEl>
                                        <p:attrNameLst>
                                          <p:attrName>style.visibility</p:attrName>
                                        </p:attrNameLst>
                                      </p:cBhvr>
                                      <p:to>
                                        <p:strVal val="visible"/>
                                      </p:to>
                                    </p:set>
                                    <p:animEffect transition="in" filter="wipe(left)">
                                      <p:cBhvr>
                                        <p:cTn id="74" dur="500"/>
                                        <p:tgtEl>
                                          <p:spTgt spid="52318"/>
                                        </p:tgtEl>
                                      </p:cBhvr>
                                    </p:animEffect>
                                  </p:childTnLst>
                                </p:cTn>
                              </p:par>
                            </p:childTnLst>
                          </p:cTn>
                        </p:par>
                        <p:par>
                          <p:cTn id="75" fill="hold" nodeType="afterGroup">
                            <p:stCondLst>
                              <p:cond delay="2000"/>
                            </p:stCondLst>
                            <p:childTnLst>
                              <p:par>
                                <p:cTn id="76" presetID="22" presetClass="entr" presetSubtype="8" fill="hold" nodeType="afterEffect">
                                  <p:stCondLst>
                                    <p:cond delay="500"/>
                                  </p:stCondLst>
                                  <p:childTnLst>
                                    <p:set>
                                      <p:cBhvr>
                                        <p:cTn id="77" dur="1" fill="hold">
                                          <p:stCondLst>
                                            <p:cond delay="0"/>
                                          </p:stCondLst>
                                        </p:cTn>
                                        <p:tgtEl>
                                          <p:spTgt spid="2"/>
                                        </p:tgtEl>
                                        <p:attrNameLst>
                                          <p:attrName>style.visibility</p:attrName>
                                        </p:attrNameLst>
                                      </p:cBhvr>
                                      <p:to>
                                        <p:strVal val="visible"/>
                                      </p:to>
                                    </p:set>
                                    <p:animEffect transition="in" filter="wipe(left)">
                                      <p:cBhvr>
                                        <p:cTn id="78" dur="500"/>
                                        <p:tgtEl>
                                          <p:spTgt spid="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xit" presetSubtype="2" fill="hold" nodeType="clickEffect">
                                  <p:stCondLst>
                                    <p:cond delay="500"/>
                                  </p:stCondLst>
                                  <p:childTnLst>
                                    <p:animEffect transition="out" filter="wipe(right)">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childTnLst>
                          </p:cTn>
                        </p:par>
                        <p:par>
                          <p:cTn id="84" fill="hold" nodeType="afterGroup">
                            <p:stCondLst>
                              <p:cond delay="1000"/>
                            </p:stCondLst>
                            <p:childTnLst>
                              <p:par>
                                <p:cTn id="85" presetID="22" presetClass="entr" presetSubtype="8" fill="hold" grpId="0" nodeType="afterEffect">
                                  <p:stCondLst>
                                    <p:cond delay="0"/>
                                  </p:stCondLst>
                                  <p:childTnLst>
                                    <p:set>
                                      <p:cBhvr>
                                        <p:cTn id="86" dur="1" fill="hold">
                                          <p:stCondLst>
                                            <p:cond delay="0"/>
                                          </p:stCondLst>
                                        </p:cTn>
                                        <p:tgtEl>
                                          <p:spTgt spid="52319"/>
                                        </p:tgtEl>
                                        <p:attrNameLst>
                                          <p:attrName>style.visibility</p:attrName>
                                        </p:attrNameLst>
                                      </p:cBhvr>
                                      <p:to>
                                        <p:strVal val="visible"/>
                                      </p:to>
                                    </p:set>
                                    <p:animEffect transition="in" filter="wipe(left)">
                                      <p:cBhvr>
                                        <p:cTn id="87" dur="500"/>
                                        <p:tgtEl>
                                          <p:spTgt spid="52319"/>
                                        </p:tgtEl>
                                      </p:cBhvr>
                                    </p:animEffect>
                                  </p:childTnLst>
                                </p:cTn>
                              </p:par>
                            </p:childTnLst>
                          </p:cTn>
                        </p:par>
                        <p:par>
                          <p:cTn id="88" fill="hold" nodeType="afterGroup">
                            <p:stCondLst>
                              <p:cond delay="1500"/>
                            </p:stCondLst>
                            <p:childTnLst>
                              <p:par>
                                <p:cTn id="89" presetID="22" presetClass="entr" presetSubtype="8" fill="hold" nodeType="afterEffect">
                                  <p:stCondLst>
                                    <p:cond delay="500"/>
                                  </p:stCondLst>
                                  <p:childTnLst>
                                    <p:set>
                                      <p:cBhvr>
                                        <p:cTn id="90" dur="1" fill="hold">
                                          <p:stCondLst>
                                            <p:cond delay="0"/>
                                          </p:stCondLst>
                                        </p:cTn>
                                        <p:tgtEl>
                                          <p:spTgt spid="52338"/>
                                        </p:tgtEl>
                                        <p:attrNameLst>
                                          <p:attrName>style.visibility</p:attrName>
                                        </p:attrNameLst>
                                      </p:cBhvr>
                                      <p:to>
                                        <p:strVal val="visible"/>
                                      </p:to>
                                    </p:set>
                                    <p:animEffect transition="in" filter="wipe(left)">
                                      <p:cBhvr>
                                        <p:cTn id="91" dur="500"/>
                                        <p:tgtEl>
                                          <p:spTgt spid="52338"/>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22" presetClass="exit" presetSubtype="2" fill="hold" nodeType="clickEffect">
                                  <p:stCondLst>
                                    <p:cond delay="500"/>
                                  </p:stCondLst>
                                  <p:childTnLst>
                                    <p:animEffect transition="out" filter="wipe(right)">
                                      <p:cBhvr>
                                        <p:cTn id="95" dur="500"/>
                                        <p:tgtEl>
                                          <p:spTgt spid="52338"/>
                                        </p:tgtEl>
                                      </p:cBhvr>
                                    </p:animEffect>
                                    <p:set>
                                      <p:cBhvr>
                                        <p:cTn id="96" dur="1" fill="hold">
                                          <p:stCondLst>
                                            <p:cond delay="499"/>
                                          </p:stCondLst>
                                        </p:cTn>
                                        <p:tgtEl>
                                          <p:spTgt spid="52338"/>
                                        </p:tgtEl>
                                        <p:attrNameLst>
                                          <p:attrName>style.visibility</p:attrName>
                                        </p:attrNameLst>
                                      </p:cBhvr>
                                      <p:to>
                                        <p:strVal val="hidden"/>
                                      </p:to>
                                    </p:set>
                                  </p:childTnLst>
                                </p:cTn>
                              </p:par>
                            </p:childTnLst>
                          </p:cTn>
                        </p:par>
                        <p:par>
                          <p:cTn id="97" fill="hold" nodeType="afterGroup">
                            <p:stCondLst>
                              <p:cond delay="1000"/>
                            </p:stCondLst>
                            <p:childTnLst>
                              <p:par>
                                <p:cTn id="98" presetID="22" presetClass="entr" presetSubtype="8" fill="hold" grpId="0" nodeType="afterEffect">
                                  <p:stCondLst>
                                    <p:cond delay="500"/>
                                  </p:stCondLst>
                                  <p:childTnLst>
                                    <p:set>
                                      <p:cBhvr>
                                        <p:cTn id="99" dur="1" fill="hold">
                                          <p:stCondLst>
                                            <p:cond delay="0"/>
                                          </p:stCondLst>
                                        </p:cTn>
                                        <p:tgtEl>
                                          <p:spTgt spid="52320"/>
                                        </p:tgtEl>
                                        <p:attrNameLst>
                                          <p:attrName>style.visibility</p:attrName>
                                        </p:attrNameLst>
                                      </p:cBhvr>
                                      <p:to>
                                        <p:strVal val="visible"/>
                                      </p:to>
                                    </p:set>
                                    <p:animEffect transition="in" filter="wipe(left)">
                                      <p:cBhvr>
                                        <p:cTn id="100" dur="500"/>
                                        <p:tgtEl>
                                          <p:spTgt spid="52320"/>
                                        </p:tgtEl>
                                      </p:cBhvr>
                                    </p:animEffect>
                                  </p:childTnLst>
                                </p:cTn>
                              </p:par>
                            </p:childTnLst>
                          </p:cTn>
                        </p:par>
                        <p:par>
                          <p:cTn id="101" fill="hold" nodeType="afterGroup">
                            <p:stCondLst>
                              <p:cond delay="2000"/>
                            </p:stCondLst>
                            <p:childTnLst>
                              <p:par>
                                <p:cTn id="102" presetID="22" presetClass="entr" presetSubtype="8" fill="hold" nodeType="afterEffect">
                                  <p:stCondLst>
                                    <p:cond delay="500"/>
                                  </p:stCondLst>
                                  <p:childTnLst>
                                    <p:set>
                                      <p:cBhvr>
                                        <p:cTn id="103" dur="1" fill="hold">
                                          <p:stCondLst>
                                            <p:cond delay="0"/>
                                          </p:stCondLst>
                                        </p:cTn>
                                        <p:tgtEl>
                                          <p:spTgt spid="52339"/>
                                        </p:tgtEl>
                                        <p:attrNameLst>
                                          <p:attrName>style.visibility</p:attrName>
                                        </p:attrNameLst>
                                      </p:cBhvr>
                                      <p:to>
                                        <p:strVal val="visible"/>
                                      </p:to>
                                    </p:set>
                                    <p:animEffect transition="in" filter="wipe(left)">
                                      <p:cBhvr>
                                        <p:cTn id="104" dur="500"/>
                                        <p:tgtEl>
                                          <p:spTgt spid="52339"/>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xit" presetSubtype="2" fill="hold" nodeType="clickEffect">
                                  <p:stCondLst>
                                    <p:cond delay="500"/>
                                  </p:stCondLst>
                                  <p:childTnLst>
                                    <p:animEffect transition="out" filter="wipe(right)">
                                      <p:cBhvr>
                                        <p:cTn id="108" dur="500"/>
                                        <p:tgtEl>
                                          <p:spTgt spid="52339"/>
                                        </p:tgtEl>
                                      </p:cBhvr>
                                    </p:animEffect>
                                    <p:set>
                                      <p:cBhvr>
                                        <p:cTn id="109" dur="1" fill="hold">
                                          <p:stCondLst>
                                            <p:cond delay="499"/>
                                          </p:stCondLst>
                                        </p:cTn>
                                        <p:tgtEl>
                                          <p:spTgt spid="52339"/>
                                        </p:tgtEl>
                                        <p:attrNameLst>
                                          <p:attrName>style.visibility</p:attrName>
                                        </p:attrNameLst>
                                      </p:cBhvr>
                                      <p:to>
                                        <p:strVal val="hidden"/>
                                      </p:to>
                                    </p:set>
                                  </p:childTnLst>
                                </p:cTn>
                              </p:par>
                            </p:childTnLst>
                          </p:cTn>
                        </p:par>
                        <p:par>
                          <p:cTn id="110" fill="hold" nodeType="afterGroup">
                            <p:stCondLst>
                              <p:cond delay="1000"/>
                            </p:stCondLst>
                            <p:childTnLst>
                              <p:par>
                                <p:cTn id="111" presetID="22" presetClass="entr" presetSubtype="8" fill="hold" grpId="0" nodeType="afterEffect">
                                  <p:stCondLst>
                                    <p:cond delay="500"/>
                                  </p:stCondLst>
                                  <p:childTnLst>
                                    <p:set>
                                      <p:cBhvr>
                                        <p:cTn id="112" dur="1" fill="hold">
                                          <p:stCondLst>
                                            <p:cond delay="0"/>
                                          </p:stCondLst>
                                        </p:cTn>
                                        <p:tgtEl>
                                          <p:spTgt spid="52321"/>
                                        </p:tgtEl>
                                        <p:attrNameLst>
                                          <p:attrName>style.visibility</p:attrName>
                                        </p:attrNameLst>
                                      </p:cBhvr>
                                      <p:to>
                                        <p:strVal val="visible"/>
                                      </p:to>
                                    </p:set>
                                    <p:animEffect transition="in" filter="wipe(left)">
                                      <p:cBhvr>
                                        <p:cTn id="113" dur="500"/>
                                        <p:tgtEl>
                                          <p:spTgt spid="52321"/>
                                        </p:tgtEl>
                                      </p:cBhvr>
                                    </p:animEffect>
                                  </p:childTnLst>
                                </p:cTn>
                              </p:par>
                            </p:childTnLst>
                          </p:cTn>
                        </p:par>
                        <p:par>
                          <p:cTn id="114" fill="hold" nodeType="afterGroup">
                            <p:stCondLst>
                              <p:cond delay="2000"/>
                            </p:stCondLst>
                            <p:childTnLst>
                              <p:par>
                                <p:cTn id="115" presetID="22" presetClass="entr" presetSubtype="8" fill="hold" nodeType="afterEffect">
                                  <p:stCondLst>
                                    <p:cond delay="500"/>
                                  </p:stCondLst>
                                  <p:childTnLst>
                                    <p:set>
                                      <p:cBhvr>
                                        <p:cTn id="116" dur="1" fill="hold">
                                          <p:stCondLst>
                                            <p:cond delay="0"/>
                                          </p:stCondLst>
                                        </p:cTn>
                                        <p:tgtEl>
                                          <p:spTgt spid="3"/>
                                        </p:tgtEl>
                                        <p:attrNameLst>
                                          <p:attrName>style.visibility</p:attrName>
                                        </p:attrNameLst>
                                      </p:cBhvr>
                                      <p:to>
                                        <p:strVal val="visible"/>
                                      </p:to>
                                    </p:set>
                                    <p:animEffect transition="in" filter="wipe(left)">
                                      <p:cBhvr>
                                        <p:cTn id="117" dur="500"/>
                                        <p:tgtEl>
                                          <p:spTgt spid="3"/>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xit" presetSubtype="2" fill="hold" nodeType="clickEffect">
                                  <p:stCondLst>
                                    <p:cond delay="500"/>
                                  </p:stCondLst>
                                  <p:childTnLst>
                                    <p:animEffect transition="out" filter="wipe(right)">
                                      <p:cBhvr>
                                        <p:cTn id="121" dur="500"/>
                                        <p:tgtEl>
                                          <p:spTgt spid="3"/>
                                        </p:tgtEl>
                                      </p:cBhvr>
                                    </p:animEffect>
                                    <p:set>
                                      <p:cBhvr>
                                        <p:cTn id="122" dur="1" fill="hold">
                                          <p:stCondLst>
                                            <p:cond delay="499"/>
                                          </p:stCondLst>
                                        </p:cTn>
                                        <p:tgtEl>
                                          <p:spTgt spid="3"/>
                                        </p:tgtEl>
                                        <p:attrNameLst>
                                          <p:attrName>style.visibility</p:attrName>
                                        </p:attrNameLst>
                                      </p:cBhvr>
                                      <p:to>
                                        <p:strVal val="hidden"/>
                                      </p:to>
                                    </p:set>
                                  </p:childTnLst>
                                </p:cTn>
                              </p:par>
                            </p:childTnLst>
                          </p:cTn>
                        </p:par>
                        <p:par>
                          <p:cTn id="123" fill="hold" nodeType="afterGroup">
                            <p:stCondLst>
                              <p:cond delay="1000"/>
                            </p:stCondLst>
                            <p:childTnLst>
                              <p:par>
                                <p:cTn id="124" presetID="22" presetClass="entr" presetSubtype="8" fill="hold" grpId="0" nodeType="afterEffect">
                                  <p:stCondLst>
                                    <p:cond delay="500"/>
                                  </p:stCondLst>
                                  <p:childTnLst>
                                    <p:set>
                                      <p:cBhvr>
                                        <p:cTn id="125" dur="1" fill="hold">
                                          <p:stCondLst>
                                            <p:cond delay="0"/>
                                          </p:stCondLst>
                                        </p:cTn>
                                        <p:tgtEl>
                                          <p:spTgt spid="52322"/>
                                        </p:tgtEl>
                                        <p:attrNameLst>
                                          <p:attrName>style.visibility</p:attrName>
                                        </p:attrNameLst>
                                      </p:cBhvr>
                                      <p:to>
                                        <p:strVal val="visible"/>
                                      </p:to>
                                    </p:set>
                                    <p:animEffect transition="in" filter="wipe(left)">
                                      <p:cBhvr>
                                        <p:cTn id="126" dur="500"/>
                                        <p:tgtEl>
                                          <p:spTgt spid="52322"/>
                                        </p:tgtEl>
                                      </p:cBhvr>
                                    </p:animEffect>
                                  </p:childTnLst>
                                </p:cTn>
                              </p:par>
                            </p:childTnLst>
                          </p:cTn>
                        </p:par>
                        <p:par>
                          <p:cTn id="127" fill="hold" nodeType="afterGroup">
                            <p:stCondLst>
                              <p:cond delay="2000"/>
                            </p:stCondLst>
                            <p:childTnLst>
                              <p:par>
                                <p:cTn id="128" presetID="22" presetClass="entr" presetSubtype="8" fill="hold" nodeType="afterEffect">
                                  <p:stCondLst>
                                    <p:cond delay="500"/>
                                  </p:stCondLst>
                                  <p:childTnLst>
                                    <p:set>
                                      <p:cBhvr>
                                        <p:cTn id="129" dur="1" fill="hold">
                                          <p:stCondLst>
                                            <p:cond delay="0"/>
                                          </p:stCondLst>
                                        </p:cTn>
                                        <p:tgtEl>
                                          <p:spTgt spid="33817"/>
                                        </p:tgtEl>
                                        <p:attrNameLst>
                                          <p:attrName>style.visibility</p:attrName>
                                        </p:attrNameLst>
                                      </p:cBhvr>
                                      <p:to>
                                        <p:strVal val="visible"/>
                                      </p:to>
                                    </p:set>
                                    <p:animEffect transition="in" filter="wipe(left)">
                                      <p:cBhvr>
                                        <p:cTn id="130" dur="500"/>
                                        <p:tgtEl>
                                          <p:spTgt spid="33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15" grpId="0"/>
      <p:bldP spid="52317" grpId="0"/>
      <p:bldP spid="52318" grpId="0"/>
      <p:bldP spid="52319" grpId="0"/>
      <p:bldP spid="52320" grpId="0"/>
      <p:bldP spid="52321" grpId="0"/>
      <p:bldP spid="52322" grpId="0"/>
      <p:bldP spid="35" grpId="0"/>
      <p:bldP spid="3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32" name="Picture 56" descr="Automotive applic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8363" y="1079500"/>
            <a:ext cx="4138612" cy="2736850"/>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1434" name="Picture 58" descr="Cars carpet compou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988" y="1079500"/>
            <a:ext cx="3616325" cy="2878138"/>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68"/>
          <p:cNvGrpSpPr>
            <a:grpSpLocks noChangeAspect="1"/>
          </p:cNvGrpSpPr>
          <p:nvPr/>
        </p:nvGrpSpPr>
        <p:grpSpPr bwMode="auto">
          <a:xfrm>
            <a:off x="4138613" y="1079500"/>
            <a:ext cx="4857750" cy="2536825"/>
            <a:chOff x="317" y="541"/>
            <a:chExt cx="4915" cy="2975"/>
          </a:xfrm>
        </p:grpSpPr>
        <p:pic>
          <p:nvPicPr>
            <p:cNvPr id="46104"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7" y="566"/>
              <a:ext cx="3395" cy="1549"/>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6105"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 y="566"/>
              <a:ext cx="1518" cy="1474"/>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5866" name="Line 71"/>
            <p:cNvSpPr>
              <a:spLocks noChangeAspect="1" noChangeShapeType="1"/>
            </p:cNvSpPr>
            <p:nvPr/>
          </p:nvSpPr>
          <p:spPr bwMode="auto">
            <a:xfrm>
              <a:off x="317" y="554"/>
              <a:ext cx="4909" cy="0"/>
            </a:xfrm>
            <a:prstGeom prst="line">
              <a:avLst/>
            </a:prstGeom>
            <a:noFill/>
            <a:ln w="12700" cmpd="dbl">
              <a:solidFill>
                <a:schemeClr val="bg1"/>
              </a:solidFill>
              <a:round/>
              <a:headEnd/>
              <a:tailEnd/>
            </a:ln>
            <a:extLst>
              <a:ext uri="{909E8E84-426E-40DD-AFC4-6F175D3DCCD1}">
                <a14:hiddenFill xmlns:a14="http://schemas.microsoft.com/office/drawing/2010/main">
                  <a:noFill/>
                </a14:hiddenFill>
              </a:ext>
            </a:extLst>
          </p:spPr>
          <p:txBody>
            <a:bodyPr/>
            <a:lstStyle/>
            <a:p>
              <a:pPr>
                <a:buClr>
                  <a:srgbClr val="00FFFF"/>
                </a:buClr>
                <a:defRPr/>
              </a:pPr>
              <a:endParaRPr lang="en-GB" i="1">
                <a:solidFill>
                  <a:srgbClr val="66FFFF"/>
                </a:solidFill>
                <a:latin typeface="Arial Rounded MT Bold" panose="020F0704030504030204" pitchFamily="34" charset="0"/>
              </a:endParaRPr>
            </a:p>
          </p:txBody>
        </p:sp>
        <p:sp>
          <p:nvSpPr>
            <p:cNvPr id="35867" name="Line 72"/>
            <p:cNvSpPr>
              <a:spLocks noChangeAspect="1" noChangeShapeType="1"/>
            </p:cNvSpPr>
            <p:nvPr/>
          </p:nvSpPr>
          <p:spPr bwMode="auto">
            <a:xfrm>
              <a:off x="328" y="547"/>
              <a:ext cx="0" cy="2969"/>
            </a:xfrm>
            <a:prstGeom prst="line">
              <a:avLst/>
            </a:prstGeom>
            <a:noFill/>
            <a:ln w="12700" cmpd="dbl">
              <a:solidFill>
                <a:schemeClr val="bg1"/>
              </a:solidFill>
              <a:round/>
              <a:headEnd/>
              <a:tailEnd/>
            </a:ln>
            <a:extLst>
              <a:ext uri="{909E8E84-426E-40DD-AFC4-6F175D3DCCD1}">
                <a14:hiddenFill xmlns:a14="http://schemas.microsoft.com/office/drawing/2010/main">
                  <a:noFill/>
                </a14:hiddenFill>
              </a:ext>
            </a:extLst>
          </p:spPr>
          <p:txBody>
            <a:bodyPr/>
            <a:lstStyle/>
            <a:p>
              <a:pPr>
                <a:buClr>
                  <a:srgbClr val="00FFFF"/>
                </a:buClr>
                <a:defRPr/>
              </a:pPr>
              <a:endParaRPr lang="en-GB" i="1">
                <a:solidFill>
                  <a:srgbClr val="66FFFF"/>
                </a:solidFill>
                <a:latin typeface="Arial Rounded MT Bold" panose="020F0704030504030204" pitchFamily="34" charset="0"/>
              </a:endParaRPr>
            </a:p>
          </p:txBody>
        </p:sp>
        <p:sp>
          <p:nvSpPr>
            <p:cNvPr id="35868" name="Line 73"/>
            <p:cNvSpPr>
              <a:spLocks noChangeAspect="1" noChangeShapeType="1"/>
            </p:cNvSpPr>
            <p:nvPr/>
          </p:nvSpPr>
          <p:spPr bwMode="auto">
            <a:xfrm>
              <a:off x="5219" y="541"/>
              <a:ext cx="0" cy="2969"/>
            </a:xfrm>
            <a:prstGeom prst="line">
              <a:avLst/>
            </a:prstGeom>
            <a:noFill/>
            <a:ln w="12700" cmpd="dbl">
              <a:solidFill>
                <a:schemeClr val="bg1"/>
              </a:solidFill>
              <a:round/>
              <a:headEnd/>
              <a:tailEnd/>
            </a:ln>
            <a:extLst>
              <a:ext uri="{909E8E84-426E-40DD-AFC4-6F175D3DCCD1}">
                <a14:hiddenFill xmlns:a14="http://schemas.microsoft.com/office/drawing/2010/main">
                  <a:noFill/>
                </a14:hiddenFill>
              </a:ext>
            </a:extLst>
          </p:spPr>
          <p:txBody>
            <a:bodyPr/>
            <a:lstStyle/>
            <a:p>
              <a:pPr>
                <a:buClr>
                  <a:srgbClr val="00FFFF"/>
                </a:buClr>
                <a:defRPr/>
              </a:pPr>
              <a:endParaRPr lang="en-GB" i="1">
                <a:solidFill>
                  <a:srgbClr val="66FFFF"/>
                </a:solidFill>
                <a:latin typeface="Arial Rounded MT Bold" panose="020F0704030504030204" pitchFamily="34" charset="0"/>
              </a:endParaRPr>
            </a:p>
          </p:txBody>
        </p:sp>
        <p:sp>
          <p:nvSpPr>
            <p:cNvPr id="35869" name="Line 74"/>
            <p:cNvSpPr>
              <a:spLocks noChangeAspect="1" noChangeShapeType="1"/>
            </p:cNvSpPr>
            <p:nvPr/>
          </p:nvSpPr>
          <p:spPr bwMode="auto">
            <a:xfrm>
              <a:off x="319" y="3505"/>
              <a:ext cx="4910" cy="0"/>
            </a:xfrm>
            <a:prstGeom prst="line">
              <a:avLst/>
            </a:prstGeom>
            <a:noFill/>
            <a:ln w="12700" cmpd="dbl">
              <a:solidFill>
                <a:schemeClr val="bg1"/>
              </a:solidFill>
              <a:round/>
              <a:headEnd/>
              <a:tailEnd/>
            </a:ln>
            <a:extLst>
              <a:ext uri="{909E8E84-426E-40DD-AFC4-6F175D3DCCD1}">
                <a14:hiddenFill xmlns:a14="http://schemas.microsoft.com/office/drawing/2010/main">
                  <a:noFill/>
                </a14:hiddenFill>
              </a:ext>
            </a:extLst>
          </p:spPr>
          <p:txBody>
            <a:bodyPr/>
            <a:lstStyle/>
            <a:p>
              <a:pPr>
                <a:buClr>
                  <a:srgbClr val="00FFFF"/>
                </a:buClr>
                <a:defRPr/>
              </a:pPr>
              <a:endParaRPr lang="en-GB" i="1">
                <a:solidFill>
                  <a:srgbClr val="66FFFF"/>
                </a:solidFill>
                <a:latin typeface="Arial Rounded MT Bold" panose="020F0704030504030204" pitchFamily="34" charset="0"/>
              </a:endParaRPr>
            </a:p>
          </p:txBody>
        </p:sp>
        <p:pic>
          <p:nvPicPr>
            <p:cNvPr id="46110" name="Picture 7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 y="2041"/>
              <a:ext cx="2132" cy="1451"/>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6111" name="Picture 7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6" y="2085"/>
              <a:ext cx="771" cy="1406"/>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6112" name="Picture 7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2" y="2085"/>
              <a:ext cx="1941" cy="1405"/>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pic>
        <p:nvPicPr>
          <p:cNvPr id="101437" name="Picture 61" descr="Headliner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37138" y="1079500"/>
            <a:ext cx="3357562" cy="2517775"/>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1439" name="Picture 63" descr="Car door &amp; boot panelling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7388" y="1079500"/>
            <a:ext cx="4394200" cy="2520950"/>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1442" name="Picture 66" descr="isolation Construction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78363" y="1079500"/>
            <a:ext cx="3959225" cy="1828800"/>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1431" name="Picture 55" descr="metallic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54700" y="1079500"/>
            <a:ext cx="2312988" cy="3462338"/>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51"/>
          <p:cNvGrpSpPr>
            <a:grpSpLocks noChangeAspect="1"/>
          </p:cNvGrpSpPr>
          <p:nvPr/>
        </p:nvGrpSpPr>
        <p:grpSpPr bwMode="auto">
          <a:xfrm>
            <a:off x="5757863" y="1079500"/>
            <a:ext cx="2630487" cy="3419475"/>
            <a:chOff x="1700" y="346"/>
            <a:chExt cx="2495" cy="3243"/>
          </a:xfrm>
        </p:grpSpPr>
        <p:pic>
          <p:nvPicPr>
            <p:cNvPr id="46102" name="Picture 52" descr="Car bumpers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01" y="346"/>
              <a:ext cx="2494" cy="2378"/>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6103" name="Picture 53" descr="Car bumpers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00" y="2606"/>
              <a:ext cx="2494" cy="983"/>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101392" name="Text Box 16"/>
          <p:cNvSpPr txBox="1">
            <a:spLocks noChangeArrowheads="1"/>
          </p:cNvSpPr>
          <p:nvPr/>
        </p:nvSpPr>
        <p:spPr bwMode="auto">
          <a:xfrm>
            <a:off x="287338" y="1403350"/>
            <a:ext cx="50387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marL="261938" indent="-261938"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eaLnBrk="1" hangingPunct="1">
              <a:spcBef>
                <a:spcPct val="10000"/>
              </a:spcBef>
              <a:buClr>
                <a:srgbClr val="00FFFF"/>
              </a:buClr>
              <a:buSzTx/>
              <a:buFont typeface="Wingdings" pitchFamily="2" charset="2"/>
              <a:buChar char="ü"/>
              <a:defRPr/>
            </a:pPr>
            <a:r>
              <a:rPr lang="en-GB" altLang="en-US" sz="2200" i="1" smtClean="0">
                <a:solidFill>
                  <a:srgbClr val="66FFFF"/>
                </a:solidFill>
                <a:latin typeface="Arial Rounded MT Bold" panose="020F0704030504030204" pitchFamily="34" charset="0"/>
              </a:rPr>
              <a:t>Isolation Products </a:t>
            </a:r>
          </a:p>
        </p:txBody>
      </p:sp>
      <p:sp>
        <p:nvSpPr>
          <p:cNvPr id="101393" name="Text Box 17"/>
          <p:cNvSpPr txBox="1">
            <a:spLocks noChangeArrowheads="1"/>
          </p:cNvSpPr>
          <p:nvPr/>
        </p:nvSpPr>
        <p:spPr bwMode="auto">
          <a:xfrm>
            <a:off x="287338" y="2051050"/>
            <a:ext cx="50387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marL="261938" indent="-261938"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eaLnBrk="1" hangingPunct="1">
              <a:spcBef>
                <a:spcPct val="10000"/>
              </a:spcBef>
              <a:buClr>
                <a:srgbClr val="00FFFF"/>
              </a:buClr>
              <a:buSzTx/>
              <a:buFont typeface="Wingdings" pitchFamily="2" charset="2"/>
              <a:buChar char="ü"/>
              <a:defRPr/>
            </a:pPr>
            <a:r>
              <a:rPr lang="en-GB" altLang="en-US" sz="2200" i="1" smtClean="0">
                <a:solidFill>
                  <a:srgbClr val="66FFFF"/>
                </a:solidFill>
                <a:latin typeface="Arial Rounded MT Bold" panose="020F0704030504030204" pitchFamily="34" charset="0"/>
              </a:rPr>
              <a:t>Carpet Compounds</a:t>
            </a:r>
          </a:p>
        </p:txBody>
      </p:sp>
      <p:sp>
        <p:nvSpPr>
          <p:cNvPr id="101395" name="Text Box 19"/>
          <p:cNvSpPr txBox="1">
            <a:spLocks noChangeArrowheads="1"/>
          </p:cNvSpPr>
          <p:nvPr/>
        </p:nvSpPr>
        <p:spPr bwMode="auto">
          <a:xfrm>
            <a:off x="287338" y="2698750"/>
            <a:ext cx="50387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marL="261938" indent="-261938"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eaLnBrk="1" hangingPunct="1">
              <a:spcBef>
                <a:spcPct val="10000"/>
              </a:spcBef>
              <a:buClr>
                <a:srgbClr val="00FFFF"/>
              </a:buClr>
              <a:buSzTx/>
              <a:buFont typeface="Wingdings" pitchFamily="2" charset="2"/>
              <a:buChar char="ü"/>
              <a:defRPr/>
            </a:pPr>
            <a:r>
              <a:rPr lang="en-GB" altLang="en-US" sz="2200" i="1" smtClean="0">
                <a:solidFill>
                  <a:srgbClr val="66FFFF"/>
                </a:solidFill>
                <a:latin typeface="Arial Rounded MT Bold" panose="020F0704030504030204" pitchFamily="34" charset="0"/>
              </a:rPr>
              <a:t>Headliners Assembly </a:t>
            </a:r>
          </a:p>
        </p:txBody>
      </p:sp>
      <p:sp>
        <p:nvSpPr>
          <p:cNvPr id="101396" name="Text Box 20"/>
          <p:cNvSpPr txBox="1">
            <a:spLocks noChangeArrowheads="1"/>
          </p:cNvSpPr>
          <p:nvPr/>
        </p:nvSpPr>
        <p:spPr bwMode="auto">
          <a:xfrm>
            <a:off x="287338" y="3309938"/>
            <a:ext cx="50387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marL="261938" indent="-261938"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eaLnBrk="1" hangingPunct="1">
              <a:spcBef>
                <a:spcPct val="10000"/>
              </a:spcBef>
              <a:buClr>
                <a:srgbClr val="00FFFF"/>
              </a:buClr>
              <a:buSzTx/>
              <a:buFont typeface="Wingdings" pitchFamily="2" charset="2"/>
              <a:buChar char="ü"/>
              <a:defRPr/>
            </a:pPr>
            <a:r>
              <a:rPr lang="en-GB" altLang="en-US" sz="2200" i="1" smtClean="0">
                <a:solidFill>
                  <a:srgbClr val="66FFFF"/>
                </a:solidFill>
                <a:latin typeface="Arial Rounded MT Bold" panose="020F0704030504030204" pitchFamily="34" charset="0"/>
              </a:rPr>
              <a:t>Door and Boot Panelling </a:t>
            </a:r>
          </a:p>
        </p:txBody>
      </p:sp>
      <p:sp>
        <p:nvSpPr>
          <p:cNvPr id="101399" name="Text Box 23"/>
          <p:cNvSpPr txBox="1">
            <a:spLocks noChangeArrowheads="1"/>
          </p:cNvSpPr>
          <p:nvPr/>
        </p:nvSpPr>
        <p:spPr bwMode="auto">
          <a:xfrm>
            <a:off x="287338" y="3886200"/>
            <a:ext cx="50387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marL="261938" indent="-261938"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eaLnBrk="1" hangingPunct="1">
              <a:spcBef>
                <a:spcPct val="10000"/>
              </a:spcBef>
              <a:buClr>
                <a:srgbClr val="00FFFF"/>
              </a:buClr>
              <a:buSzTx/>
              <a:buFont typeface="Wingdings" pitchFamily="2" charset="2"/>
              <a:buChar char="ü"/>
              <a:defRPr/>
            </a:pPr>
            <a:r>
              <a:rPr lang="en-GB" altLang="en-US" sz="2200" i="1" smtClean="0">
                <a:solidFill>
                  <a:srgbClr val="66FFFF"/>
                </a:solidFill>
                <a:latin typeface="Arial Rounded MT Bold" panose="020F0704030504030204" pitchFamily="34" charset="0"/>
              </a:rPr>
              <a:t>Steel and Aluminium Trim Parts Replacement </a:t>
            </a:r>
          </a:p>
        </p:txBody>
      </p:sp>
      <p:sp>
        <p:nvSpPr>
          <p:cNvPr id="101400" name="Text Box 24"/>
          <p:cNvSpPr txBox="1">
            <a:spLocks noChangeArrowheads="1"/>
          </p:cNvSpPr>
          <p:nvPr/>
        </p:nvSpPr>
        <p:spPr bwMode="auto">
          <a:xfrm>
            <a:off x="287338" y="4462463"/>
            <a:ext cx="50387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marL="261938" indent="-261938"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eaLnBrk="1" hangingPunct="1">
              <a:spcBef>
                <a:spcPct val="10000"/>
              </a:spcBef>
              <a:buClr>
                <a:srgbClr val="00FFFF"/>
              </a:buClr>
              <a:buSzTx/>
              <a:buFont typeface="Wingdings" pitchFamily="2" charset="2"/>
              <a:buChar char="ü"/>
              <a:defRPr/>
            </a:pPr>
            <a:r>
              <a:rPr lang="en-GB" altLang="en-US" sz="2200" i="1" smtClean="0">
                <a:solidFill>
                  <a:srgbClr val="66FFFF"/>
                </a:solidFill>
                <a:latin typeface="Arial Rounded MT Bold" panose="020F0704030504030204" pitchFamily="34" charset="0"/>
              </a:rPr>
              <a:t>Pre-Lamination for Moulded Parts </a:t>
            </a:r>
          </a:p>
        </p:txBody>
      </p:sp>
      <p:sp>
        <p:nvSpPr>
          <p:cNvPr id="101402" name="Text Box 26"/>
          <p:cNvSpPr txBox="1">
            <a:spLocks noChangeArrowheads="1"/>
          </p:cNvSpPr>
          <p:nvPr/>
        </p:nvSpPr>
        <p:spPr bwMode="auto">
          <a:xfrm>
            <a:off x="287338" y="5110163"/>
            <a:ext cx="86375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marL="261938" indent="-261938"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eaLnBrk="1" hangingPunct="1">
              <a:spcBef>
                <a:spcPct val="10000"/>
              </a:spcBef>
              <a:buClr>
                <a:srgbClr val="00FFFF"/>
              </a:buClr>
              <a:buSzTx/>
              <a:buFont typeface="Wingdings" pitchFamily="2" charset="2"/>
              <a:buChar char="ü"/>
              <a:defRPr/>
            </a:pPr>
            <a:r>
              <a:rPr lang="en-GB" altLang="en-US" sz="2200" i="1" smtClean="0">
                <a:solidFill>
                  <a:srgbClr val="66FFFF"/>
                </a:solidFill>
                <a:latin typeface="Arial Rounded MT Bold" panose="020F0704030504030204" pitchFamily="34" charset="0"/>
              </a:rPr>
              <a:t>Lamination and Compression of Composites for Interior and Exterior Components </a:t>
            </a:r>
          </a:p>
        </p:txBody>
      </p:sp>
      <p:pic>
        <p:nvPicPr>
          <p:cNvPr id="101455" name="Picture 79" descr="car Interior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0363" y="2987675"/>
            <a:ext cx="4178300" cy="2786063"/>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34" name="Group 33"/>
          <p:cNvGrpSpPr>
            <a:grpSpLocks noChangeAspect="1"/>
          </p:cNvGrpSpPr>
          <p:nvPr/>
        </p:nvGrpSpPr>
        <p:grpSpPr bwMode="auto">
          <a:xfrm>
            <a:off x="144000" y="144000"/>
            <a:ext cx="1440001" cy="720000"/>
            <a:chOff x="972000" y="1008000"/>
            <a:chExt cx="2016000" cy="1008000"/>
          </a:xfrm>
        </p:grpSpPr>
        <p:pic>
          <p:nvPicPr>
            <p:cNvPr id="37" name="Picture 2"/>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37"/>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39"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Automotive Sector – High Pressure Compression </a:t>
            </a:r>
            <a:endParaRPr lang="en-GB" altLang="en-US" sz="2400" i="1" dirty="0">
              <a:solidFill>
                <a:schemeClr val="bg1"/>
              </a:solidFill>
              <a:latin typeface="Arial Rounded MT Bold" panose="020F0704030504030204" pitchFamily="34" charset="0"/>
            </a:endParaRPr>
          </a:p>
        </p:txBody>
      </p:sp>
      <p:grpSp>
        <p:nvGrpSpPr>
          <p:cNvPr id="40" name="Group 39"/>
          <p:cNvGrpSpPr>
            <a:grpSpLocks noChangeAspect="1"/>
          </p:cNvGrpSpPr>
          <p:nvPr/>
        </p:nvGrpSpPr>
        <p:grpSpPr bwMode="auto">
          <a:xfrm>
            <a:off x="7524000" y="5976000"/>
            <a:ext cx="1440001" cy="720000"/>
            <a:chOff x="972000" y="1008000"/>
            <a:chExt cx="2016000" cy="1008000"/>
          </a:xfrm>
        </p:grpSpPr>
        <p:pic>
          <p:nvPicPr>
            <p:cNvPr id="41" name="Picture 2"/>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43" name="Text Box 18"/>
          <p:cNvSpPr txBox="1">
            <a:spLocks noChangeArrowheads="1"/>
          </p:cNvSpPr>
          <p:nvPr/>
        </p:nvSpPr>
        <p:spPr bwMode="auto">
          <a:xfrm>
            <a:off x="72000" y="6120000"/>
            <a:ext cx="7380287" cy="432000"/>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Automotive Sector</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2" presetClass="entr" presetSubtype="8" fill="hold" nodeType="withEffect">
                                  <p:stCondLst>
                                    <p:cond delay="50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500"/>
                                        <p:tgtEl>
                                          <p:spTgt spid="40"/>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39"/>
                                        </p:tgtEl>
                                        <p:attrNameLst>
                                          <p:attrName>style.visibility</p:attrName>
                                        </p:attrNameLst>
                                      </p:cBhvr>
                                      <p:to>
                                        <p:strVal val="visible"/>
                                      </p:to>
                                    </p:set>
                                    <p:animEffect transition="in" filter="wipe(left)">
                                      <p:cBhvr>
                                        <p:cTn id="14" dur="500"/>
                                        <p:tgtEl>
                                          <p:spTgt spid="39"/>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par>
                          <p:cTn id="18" fill="hold">
                            <p:stCondLst>
                              <p:cond delay="2000"/>
                            </p:stCondLst>
                            <p:childTnLst>
                              <p:par>
                                <p:cTn id="19" presetID="22" presetClass="entr" presetSubtype="2" fill="hold" nodeType="afterEffect">
                                  <p:stCondLst>
                                    <p:cond delay="1000"/>
                                  </p:stCondLst>
                                  <p:childTnLst>
                                    <p:set>
                                      <p:cBhvr>
                                        <p:cTn id="20" dur="1" fill="hold">
                                          <p:stCondLst>
                                            <p:cond delay="0"/>
                                          </p:stCondLst>
                                        </p:cTn>
                                        <p:tgtEl>
                                          <p:spTgt spid="101432"/>
                                        </p:tgtEl>
                                        <p:attrNameLst>
                                          <p:attrName>style.visibility</p:attrName>
                                        </p:attrNameLst>
                                      </p:cBhvr>
                                      <p:to>
                                        <p:strVal val="visible"/>
                                      </p:to>
                                    </p:set>
                                    <p:animEffect transition="in" filter="wipe(right)">
                                      <p:cBhvr>
                                        <p:cTn id="21" dur="500"/>
                                        <p:tgtEl>
                                          <p:spTgt spid="101432"/>
                                        </p:tgtEl>
                                      </p:cBhvr>
                                    </p:animEffect>
                                  </p:childTnLst>
                                </p:cTn>
                              </p:par>
                              <p:par>
                                <p:cTn id="22" presetID="22" presetClass="entr" presetSubtype="8" fill="hold" nodeType="withEffect">
                                  <p:stCondLst>
                                    <p:cond delay="1000"/>
                                  </p:stCondLst>
                                  <p:childTnLst>
                                    <p:set>
                                      <p:cBhvr>
                                        <p:cTn id="23" dur="1" fill="hold">
                                          <p:stCondLst>
                                            <p:cond delay="0"/>
                                          </p:stCondLst>
                                        </p:cTn>
                                        <p:tgtEl>
                                          <p:spTgt spid="101455"/>
                                        </p:tgtEl>
                                        <p:attrNameLst>
                                          <p:attrName>style.visibility</p:attrName>
                                        </p:attrNameLst>
                                      </p:cBhvr>
                                      <p:to>
                                        <p:strVal val="visible"/>
                                      </p:to>
                                    </p:set>
                                    <p:animEffect transition="in" filter="wipe(left)">
                                      <p:cBhvr>
                                        <p:cTn id="24" dur="500"/>
                                        <p:tgtEl>
                                          <p:spTgt spid="101455"/>
                                        </p:tgtEl>
                                      </p:cBhvr>
                                    </p:animEffect>
                                  </p:childTnLst>
                                </p:cTn>
                              </p:par>
                            </p:childTnLst>
                          </p:cTn>
                        </p:par>
                        <p:par>
                          <p:cTn id="25" fill="hold" nodeType="afterGroup">
                            <p:stCondLst>
                              <p:cond delay="3500"/>
                            </p:stCondLst>
                            <p:childTnLst>
                              <p:par>
                                <p:cTn id="26" presetID="22" presetClass="exit" presetSubtype="2" fill="hold" nodeType="afterEffect">
                                  <p:stCondLst>
                                    <p:cond delay="2000"/>
                                  </p:stCondLst>
                                  <p:childTnLst>
                                    <p:animEffect transition="out" filter="wipe(right)">
                                      <p:cBhvr>
                                        <p:cTn id="27" dur="500"/>
                                        <p:tgtEl>
                                          <p:spTgt spid="101432"/>
                                        </p:tgtEl>
                                      </p:cBhvr>
                                    </p:animEffect>
                                    <p:set>
                                      <p:cBhvr>
                                        <p:cTn id="28" dur="1" fill="hold">
                                          <p:stCondLst>
                                            <p:cond delay="499"/>
                                          </p:stCondLst>
                                        </p:cTn>
                                        <p:tgtEl>
                                          <p:spTgt spid="101432"/>
                                        </p:tgtEl>
                                        <p:attrNameLst>
                                          <p:attrName>style.visibility</p:attrName>
                                        </p:attrNameLst>
                                      </p:cBhvr>
                                      <p:to>
                                        <p:strVal val="hidden"/>
                                      </p:to>
                                    </p:set>
                                  </p:childTnLst>
                                </p:cTn>
                              </p:par>
                              <p:par>
                                <p:cTn id="29" presetID="22" presetClass="exit" presetSubtype="8" fill="hold" nodeType="withEffect">
                                  <p:stCondLst>
                                    <p:cond delay="2000"/>
                                  </p:stCondLst>
                                  <p:childTnLst>
                                    <p:animEffect transition="out" filter="wipe(left)">
                                      <p:cBhvr>
                                        <p:cTn id="30" dur="500"/>
                                        <p:tgtEl>
                                          <p:spTgt spid="101455"/>
                                        </p:tgtEl>
                                      </p:cBhvr>
                                    </p:animEffect>
                                    <p:set>
                                      <p:cBhvr>
                                        <p:cTn id="31" dur="1" fill="hold">
                                          <p:stCondLst>
                                            <p:cond delay="499"/>
                                          </p:stCondLst>
                                        </p:cTn>
                                        <p:tgtEl>
                                          <p:spTgt spid="101455"/>
                                        </p:tgtEl>
                                        <p:attrNameLst>
                                          <p:attrName>style.visibility</p:attrName>
                                        </p:attrNameLst>
                                      </p:cBhvr>
                                      <p:to>
                                        <p:strVal val="hidden"/>
                                      </p:to>
                                    </p:set>
                                  </p:childTnLst>
                                </p:cTn>
                              </p:par>
                            </p:childTnLst>
                          </p:cTn>
                        </p:par>
                        <p:par>
                          <p:cTn id="32" fill="hold" nodeType="afterGroup">
                            <p:stCondLst>
                              <p:cond delay="6000"/>
                            </p:stCondLst>
                            <p:childTnLst>
                              <p:par>
                                <p:cTn id="33" presetID="22" presetClass="entr" presetSubtype="8" fill="hold" grpId="0" nodeType="afterEffect">
                                  <p:stCondLst>
                                    <p:cond delay="500"/>
                                  </p:stCondLst>
                                  <p:childTnLst>
                                    <p:set>
                                      <p:cBhvr>
                                        <p:cTn id="34" dur="1" fill="hold">
                                          <p:stCondLst>
                                            <p:cond delay="0"/>
                                          </p:stCondLst>
                                        </p:cTn>
                                        <p:tgtEl>
                                          <p:spTgt spid="101392"/>
                                        </p:tgtEl>
                                        <p:attrNameLst>
                                          <p:attrName>style.visibility</p:attrName>
                                        </p:attrNameLst>
                                      </p:cBhvr>
                                      <p:to>
                                        <p:strVal val="visible"/>
                                      </p:to>
                                    </p:set>
                                    <p:animEffect transition="in" filter="wipe(left)">
                                      <p:cBhvr>
                                        <p:cTn id="35" dur="500"/>
                                        <p:tgtEl>
                                          <p:spTgt spid="101392"/>
                                        </p:tgtEl>
                                      </p:cBhvr>
                                    </p:animEffect>
                                  </p:childTnLst>
                                </p:cTn>
                              </p:par>
                            </p:childTnLst>
                          </p:cTn>
                        </p:par>
                        <p:par>
                          <p:cTn id="36" fill="hold" nodeType="afterGroup">
                            <p:stCondLst>
                              <p:cond delay="7000"/>
                            </p:stCondLst>
                            <p:childTnLst>
                              <p:par>
                                <p:cTn id="37" presetID="22" presetClass="entr" presetSubtype="8" fill="hold" nodeType="afterEffect">
                                  <p:stCondLst>
                                    <p:cond delay="500"/>
                                  </p:stCondLst>
                                  <p:childTnLst>
                                    <p:set>
                                      <p:cBhvr>
                                        <p:cTn id="38" dur="1" fill="hold">
                                          <p:stCondLst>
                                            <p:cond delay="0"/>
                                          </p:stCondLst>
                                        </p:cTn>
                                        <p:tgtEl>
                                          <p:spTgt spid="101442"/>
                                        </p:tgtEl>
                                        <p:attrNameLst>
                                          <p:attrName>style.visibility</p:attrName>
                                        </p:attrNameLst>
                                      </p:cBhvr>
                                      <p:to>
                                        <p:strVal val="visible"/>
                                      </p:to>
                                    </p:set>
                                    <p:animEffect transition="in" filter="wipe(left)">
                                      <p:cBhvr>
                                        <p:cTn id="39" dur="500"/>
                                        <p:tgtEl>
                                          <p:spTgt spid="10144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xit" presetSubtype="2" fill="hold" nodeType="clickEffect">
                                  <p:stCondLst>
                                    <p:cond delay="500"/>
                                  </p:stCondLst>
                                  <p:childTnLst>
                                    <p:animEffect transition="out" filter="wipe(right)">
                                      <p:cBhvr>
                                        <p:cTn id="43" dur="500"/>
                                        <p:tgtEl>
                                          <p:spTgt spid="101442"/>
                                        </p:tgtEl>
                                      </p:cBhvr>
                                    </p:animEffect>
                                    <p:set>
                                      <p:cBhvr>
                                        <p:cTn id="44" dur="1" fill="hold">
                                          <p:stCondLst>
                                            <p:cond delay="499"/>
                                          </p:stCondLst>
                                        </p:cTn>
                                        <p:tgtEl>
                                          <p:spTgt spid="101442"/>
                                        </p:tgtEl>
                                        <p:attrNameLst>
                                          <p:attrName>style.visibility</p:attrName>
                                        </p:attrNameLst>
                                      </p:cBhvr>
                                      <p:to>
                                        <p:strVal val="hidden"/>
                                      </p:to>
                                    </p:set>
                                  </p:childTnLst>
                                </p:cTn>
                              </p:par>
                            </p:childTnLst>
                          </p:cTn>
                        </p:par>
                        <p:par>
                          <p:cTn id="45" fill="hold" nodeType="afterGroup">
                            <p:stCondLst>
                              <p:cond delay="1000"/>
                            </p:stCondLst>
                            <p:childTnLst>
                              <p:par>
                                <p:cTn id="46" presetID="22" presetClass="entr" presetSubtype="8" fill="hold" grpId="0" nodeType="afterEffect">
                                  <p:stCondLst>
                                    <p:cond delay="500"/>
                                  </p:stCondLst>
                                  <p:childTnLst>
                                    <p:set>
                                      <p:cBhvr>
                                        <p:cTn id="47" dur="1" fill="hold">
                                          <p:stCondLst>
                                            <p:cond delay="0"/>
                                          </p:stCondLst>
                                        </p:cTn>
                                        <p:tgtEl>
                                          <p:spTgt spid="101393"/>
                                        </p:tgtEl>
                                        <p:attrNameLst>
                                          <p:attrName>style.visibility</p:attrName>
                                        </p:attrNameLst>
                                      </p:cBhvr>
                                      <p:to>
                                        <p:strVal val="visible"/>
                                      </p:to>
                                    </p:set>
                                    <p:animEffect transition="in" filter="wipe(left)">
                                      <p:cBhvr>
                                        <p:cTn id="48" dur="500"/>
                                        <p:tgtEl>
                                          <p:spTgt spid="101393"/>
                                        </p:tgtEl>
                                      </p:cBhvr>
                                    </p:animEffect>
                                  </p:childTnLst>
                                </p:cTn>
                              </p:par>
                            </p:childTnLst>
                          </p:cTn>
                        </p:par>
                        <p:par>
                          <p:cTn id="49" fill="hold" nodeType="afterGroup">
                            <p:stCondLst>
                              <p:cond delay="2000"/>
                            </p:stCondLst>
                            <p:childTnLst>
                              <p:par>
                                <p:cTn id="50" presetID="22" presetClass="entr" presetSubtype="8" fill="hold" nodeType="afterEffect">
                                  <p:stCondLst>
                                    <p:cond delay="500"/>
                                  </p:stCondLst>
                                  <p:childTnLst>
                                    <p:set>
                                      <p:cBhvr>
                                        <p:cTn id="51" dur="1" fill="hold">
                                          <p:stCondLst>
                                            <p:cond delay="0"/>
                                          </p:stCondLst>
                                        </p:cTn>
                                        <p:tgtEl>
                                          <p:spTgt spid="101434"/>
                                        </p:tgtEl>
                                        <p:attrNameLst>
                                          <p:attrName>style.visibility</p:attrName>
                                        </p:attrNameLst>
                                      </p:cBhvr>
                                      <p:to>
                                        <p:strVal val="visible"/>
                                      </p:to>
                                    </p:set>
                                    <p:animEffect transition="in" filter="wipe(left)">
                                      <p:cBhvr>
                                        <p:cTn id="52" dur="500"/>
                                        <p:tgtEl>
                                          <p:spTgt spid="10143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xit" presetSubtype="2" fill="hold" nodeType="clickEffect">
                                  <p:stCondLst>
                                    <p:cond delay="500"/>
                                  </p:stCondLst>
                                  <p:childTnLst>
                                    <p:animEffect transition="out" filter="wipe(right)">
                                      <p:cBhvr>
                                        <p:cTn id="56" dur="500"/>
                                        <p:tgtEl>
                                          <p:spTgt spid="101434"/>
                                        </p:tgtEl>
                                      </p:cBhvr>
                                    </p:animEffect>
                                    <p:set>
                                      <p:cBhvr>
                                        <p:cTn id="57" dur="1" fill="hold">
                                          <p:stCondLst>
                                            <p:cond delay="499"/>
                                          </p:stCondLst>
                                        </p:cTn>
                                        <p:tgtEl>
                                          <p:spTgt spid="101434"/>
                                        </p:tgtEl>
                                        <p:attrNameLst>
                                          <p:attrName>style.visibility</p:attrName>
                                        </p:attrNameLst>
                                      </p:cBhvr>
                                      <p:to>
                                        <p:strVal val="hidden"/>
                                      </p:to>
                                    </p:set>
                                  </p:childTnLst>
                                </p:cTn>
                              </p:par>
                            </p:childTnLst>
                          </p:cTn>
                        </p:par>
                        <p:par>
                          <p:cTn id="58" fill="hold" nodeType="afterGroup">
                            <p:stCondLst>
                              <p:cond delay="1000"/>
                            </p:stCondLst>
                            <p:childTnLst>
                              <p:par>
                                <p:cTn id="59" presetID="22" presetClass="entr" presetSubtype="8" fill="hold" grpId="0" nodeType="afterEffect">
                                  <p:stCondLst>
                                    <p:cond delay="500"/>
                                  </p:stCondLst>
                                  <p:childTnLst>
                                    <p:set>
                                      <p:cBhvr>
                                        <p:cTn id="60" dur="1" fill="hold">
                                          <p:stCondLst>
                                            <p:cond delay="0"/>
                                          </p:stCondLst>
                                        </p:cTn>
                                        <p:tgtEl>
                                          <p:spTgt spid="101395"/>
                                        </p:tgtEl>
                                        <p:attrNameLst>
                                          <p:attrName>style.visibility</p:attrName>
                                        </p:attrNameLst>
                                      </p:cBhvr>
                                      <p:to>
                                        <p:strVal val="visible"/>
                                      </p:to>
                                    </p:set>
                                    <p:animEffect transition="in" filter="wipe(left)">
                                      <p:cBhvr>
                                        <p:cTn id="61" dur="500"/>
                                        <p:tgtEl>
                                          <p:spTgt spid="101395"/>
                                        </p:tgtEl>
                                      </p:cBhvr>
                                    </p:animEffect>
                                  </p:childTnLst>
                                </p:cTn>
                              </p:par>
                            </p:childTnLst>
                          </p:cTn>
                        </p:par>
                        <p:par>
                          <p:cTn id="62" fill="hold" nodeType="afterGroup">
                            <p:stCondLst>
                              <p:cond delay="2000"/>
                            </p:stCondLst>
                            <p:childTnLst>
                              <p:par>
                                <p:cTn id="63" presetID="22" presetClass="entr" presetSubtype="8" fill="hold" nodeType="afterEffect">
                                  <p:stCondLst>
                                    <p:cond delay="500"/>
                                  </p:stCondLst>
                                  <p:childTnLst>
                                    <p:set>
                                      <p:cBhvr>
                                        <p:cTn id="64" dur="1" fill="hold">
                                          <p:stCondLst>
                                            <p:cond delay="0"/>
                                          </p:stCondLst>
                                        </p:cTn>
                                        <p:tgtEl>
                                          <p:spTgt spid="101437"/>
                                        </p:tgtEl>
                                        <p:attrNameLst>
                                          <p:attrName>style.visibility</p:attrName>
                                        </p:attrNameLst>
                                      </p:cBhvr>
                                      <p:to>
                                        <p:strVal val="visible"/>
                                      </p:to>
                                    </p:set>
                                    <p:animEffect transition="in" filter="wipe(left)">
                                      <p:cBhvr>
                                        <p:cTn id="65" dur="500"/>
                                        <p:tgtEl>
                                          <p:spTgt spid="10143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xit" presetSubtype="2" fill="hold" nodeType="clickEffect">
                                  <p:stCondLst>
                                    <p:cond delay="500"/>
                                  </p:stCondLst>
                                  <p:childTnLst>
                                    <p:animEffect transition="out" filter="wipe(right)">
                                      <p:cBhvr>
                                        <p:cTn id="69" dur="500"/>
                                        <p:tgtEl>
                                          <p:spTgt spid="101437"/>
                                        </p:tgtEl>
                                      </p:cBhvr>
                                    </p:animEffect>
                                    <p:set>
                                      <p:cBhvr>
                                        <p:cTn id="70" dur="1" fill="hold">
                                          <p:stCondLst>
                                            <p:cond delay="499"/>
                                          </p:stCondLst>
                                        </p:cTn>
                                        <p:tgtEl>
                                          <p:spTgt spid="101437"/>
                                        </p:tgtEl>
                                        <p:attrNameLst>
                                          <p:attrName>style.visibility</p:attrName>
                                        </p:attrNameLst>
                                      </p:cBhvr>
                                      <p:to>
                                        <p:strVal val="hidden"/>
                                      </p:to>
                                    </p:set>
                                  </p:childTnLst>
                                </p:cTn>
                              </p:par>
                            </p:childTnLst>
                          </p:cTn>
                        </p:par>
                        <p:par>
                          <p:cTn id="71" fill="hold" nodeType="afterGroup">
                            <p:stCondLst>
                              <p:cond delay="1000"/>
                            </p:stCondLst>
                            <p:childTnLst>
                              <p:par>
                                <p:cTn id="72" presetID="22" presetClass="entr" presetSubtype="8" fill="hold" grpId="0" nodeType="afterEffect">
                                  <p:stCondLst>
                                    <p:cond delay="500"/>
                                  </p:stCondLst>
                                  <p:childTnLst>
                                    <p:set>
                                      <p:cBhvr>
                                        <p:cTn id="73" dur="1" fill="hold">
                                          <p:stCondLst>
                                            <p:cond delay="0"/>
                                          </p:stCondLst>
                                        </p:cTn>
                                        <p:tgtEl>
                                          <p:spTgt spid="101396"/>
                                        </p:tgtEl>
                                        <p:attrNameLst>
                                          <p:attrName>style.visibility</p:attrName>
                                        </p:attrNameLst>
                                      </p:cBhvr>
                                      <p:to>
                                        <p:strVal val="visible"/>
                                      </p:to>
                                    </p:set>
                                    <p:animEffect transition="in" filter="wipe(left)">
                                      <p:cBhvr>
                                        <p:cTn id="74" dur="500"/>
                                        <p:tgtEl>
                                          <p:spTgt spid="101396"/>
                                        </p:tgtEl>
                                      </p:cBhvr>
                                    </p:animEffect>
                                  </p:childTnLst>
                                </p:cTn>
                              </p:par>
                            </p:childTnLst>
                          </p:cTn>
                        </p:par>
                        <p:par>
                          <p:cTn id="75" fill="hold" nodeType="afterGroup">
                            <p:stCondLst>
                              <p:cond delay="2000"/>
                            </p:stCondLst>
                            <p:childTnLst>
                              <p:par>
                                <p:cTn id="76" presetID="22" presetClass="entr" presetSubtype="8" fill="hold" nodeType="afterEffect">
                                  <p:stCondLst>
                                    <p:cond delay="500"/>
                                  </p:stCondLst>
                                  <p:childTnLst>
                                    <p:set>
                                      <p:cBhvr>
                                        <p:cTn id="77" dur="1" fill="hold">
                                          <p:stCondLst>
                                            <p:cond delay="0"/>
                                          </p:stCondLst>
                                        </p:cTn>
                                        <p:tgtEl>
                                          <p:spTgt spid="101439"/>
                                        </p:tgtEl>
                                        <p:attrNameLst>
                                          <p:attrName>style.visibility</p:attrName>
                                        </p:attrNameLst>
                                      </p:cBhvr>
                                      <p:to>
                                        <p:strVal val="visible"/>
                                      </p:to>
                                    </p:set>
                                    <p:animEffect transition="in" filter="wipe(left)">
                                      <p:cBhvr>
                                        <p:cTn id="78" dur="500"/>
                                        <p:tgtEl>
                                          <p:spTgt spid="10143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xit" presetSubtype="2" fill="hold" nodeType="clickEffect">
                                  <p:stCondLst>
                                    <p:cond delay="500"/>
                                  </p:stCondLst>
                                  <p:childTnLst>
                                    <p:animEffect transition="out" filter="wipe(right)">
                                      <p:cBhvr>
                                        <p:cTn id="82" dur="500"/>
                                        <p:tgtEl>
                                          <p:spTgt spid="101439"/>
                                        </p:tgtEl>
                                      </p:cBhvr>
                                    </p:animEffect>
                                    <p:set>
                                      <p:cBhvr>
                                        <p:cTn id="83" dur="1" fill="hold">
                                          <p:stCondLst>
                                            <p:cond delay="499"/>
                                          </p:stCondLst>
                                        </p:cTn>
                                        <p:tgtEl>
                                          <p:spTgt spid="101439"/>
                                        </p:tgtEl>
                                        <p:attrNameLst>
                                          <p:attrName>style.visibility</p:attrName>
                                        </p:attrNameLst>
                                      </p:cBhvr>
                                      <p:to>
                                        <p:strVal val="hidden"/>
                                      </p:to>
                                    </p:set>
                                  </p:childTnLst>
                                </p:cTn>
                              </p:par>
                            </p:childTnLst>
                          </p:cTn>
                        </p:par>
                        <p:par>
                          <p:cTn id="84" fill="hold" nodeType="afterGroup">
                            <p:stCondLst>
                              <p:cond delay="1000"/>
                            </p:stCondLst>
                            <p:childTnLst>
                              <p:par>
                                <p:cTn id="85" presetID="22" presetClass="entr" presetSubtype="8" fill="hold" grpId="0" nodeType="afterEffect">
                                  <p:stCondLst>
                                    <p:cond delay="500"/>
                                  </p:stCondLst>
                                  <p:childTnLst>
                                    <p:set>
                                      <p:cBhvr>
                                        <p:cTn id="86" dur="1" fill="hold">
                                          <p:stCondLst>
                                            <p:cond delay="0"/>
                                          </p:stCondLst>
                                        </p:cTn>
                                        <p:tgtEl>
                                          <p:spTgt spid="101399"/>
                                        </p:tgtEl>
                                        <p:attrNameLst>
                                          <p:attrName>style.visibility</p:attrName>
                                        </p:attrNameLst>
                                      </p:cBhvr>
                                      <p:to>
                                        <p:strVal val="visible"/>
                                      </p:to>
                                    </p:set>
                                    <p:animEffect transition="in" filter="wipe(left)">
                                      <p:cBhvr>
                                        <p:cTn id="87" dur="500"/>
                                        <p:tgtEl>
                                          <p:spTgt spid="101399"/>
                                        </p:tgtEl>
                                      </p:cBhvr>
                                    </p:animEffect>
                                  </p:childTnLst>
                                </p:cTn>
                              </p:par>
                            </p:childTnLst>
                          </p:cTn>
                        </p:par>
                        <p:par>
                          <p:cTn id="88" fill="hold" nodeType="afterGroup">
                            <p:stCondLst>
                              <p:cond delay="2000"/>
                            </p:stCondLst>
                            <p:childTnLst>
                              <p:par>
                                <p:cTn id="89" presetID="22" presetClass="entr" presetSubtype="8" fill="hold" nodeType="afterEffect">
                                  <p:stCondLst>
                                    <p:cond delay="500"/>
                                  </p:stCondLst>
                                  <p:childTnLst>
                                    <p:set>
                                      <p:cBhvr>
                                        <p:cTn id="90" dur="1" fill="hold">
                                          <p:stCondLst>
                                            <p:cond delay="0"/>
                                          </p:stCondLst>
                                        </p:cTn>
                                        <p:tgtEl>
                                          <p:spTgt spid="101431"/>
                                        </p:tgtEl>
                                        <p:attrNameLst>
                                          <p:attrName>style.visibility</p:attrName>
                                        </p:attrNameLst>
                                      </p:cBhvr>
                                      <p:to>
                                        <p:strVal val="visible"/>
                                      </p:to>
                                    </p:set>
                                    <p:animEffect transition="in" filter="wipe(left)">
                                      <p:cBhvr>
                                        <p:cTn id="91" dur="500"/>
                                        <p:tgtEl>
                                          <p:spTgt spid="101431"/>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22" presetClass="exit" presetSubtype="2" fill="hold" nodeType="clickEffect">
                                  <p:stCondLst>
                                    <p:cond delay="500"/>
                                  </p:stCondLst>
                                  <p:childTnLst>
                                    <p:animEffect transition="out" filter="wipe(right)">
                                      <p:cBhvr>
                                        <p:cTn id="95" dur="500"/>
                                        <p:tgtEl>
                                          <p:spTgt spid="101431"/>
                                        </p:tgtEl>
                                      </p:cBhvr>
                                    </p:animEffect>
                                    <p:set>
                                      <p:cBhvr>
                                        <p:cTn id="96" dur="1" fill="hold">
                                          <p:stCondLst>
                                            <p:cond delay="499"/>
                                          </p:stCondLst>
                                        </p:cTn>
                                        <p:tgtEl>
                                          <p:spTgt spid="101431"/>
                                        </p:tgtEl>
                                        <p:attrNameLst>
                                          <p:attrName>style.visibility</p:attrName>
                                        </p:attrNameLst>
                                      </p:cBhvr>
                                      <p:to>
                                        <p:strVal val="hidden"/>
                                      </p:to>
                                    </p:set>
                                  </p:childTnLst>
                                </p:cTn>
                              </p:par>
                            </p:childTnLst>
                          </p:cTn>
                        </p:par>
                        <p:par>
                          <p:cTn id="97" fill="hold" nodeType="afterGroup">
                            <p:stCondLst>
                              <p:cond delay="1000"/>
                            </p:stCondLst>
                            <p:childTnLst>
                              <p:par>
                                <p:cTn id="98" presetID="22" presetClass="entr" presetSubtype="8" fill="hold" grpId="0" nodeType="afterEffect">
                                  <p:stCondLst>
                                    <p:cond delay="500"/>
                                  </p:stCondLst>
                                  <p:childTnLst>
                                    <p:set>
                                      <p:cBhvr>
                                        <p:cTn id="99" dur="1" fill="hold">
                                          <p:stCondLst>
                                            <p:cond delay="0"/>
                                          </p:stCondLst>
                                        </p:cTn>
                                        <p:tgtEl>
                                          <p:spTgt spid="101400"/>
                                        </p:tgtEl>
                                        <p:attrNameLst>
                                          <p:attrName>style.visibility</p:attrName>
                                        </p:attrNameLst>
                                      </p:cBhvr>
                                      <p:to>
                                        <p:strVal val="visible"/>
                                      </p:to>
                                    </p:set>
                                    <p:animEffect transition="in" filter="wipe(left)">
                                      <p:cBhvr>
                                        <p:cTn id="100" dur="500"/>
                                        <p:tgtEl>
                                          <p:spTgt spid="101400"/>
                                        </p:tgtEl>
                                      </p:cBhvr>
                                    </p:animEffect>
                                  </p:childTnLst>
                                </p:cTn>
                              </p:par>
                            </p:childTnLst>
                          </p:cTn>
                        </p:par>
                        <p:par>
                          <p:cTn id="101" fill="hold" nodeType="afterGroup">
                            <p:stCondLst>
                              <p:cond delay="2000"/>
                            </p:stCondLst>
                            <p:childTnLst>
                              <p:par>
                                <p:cTn id="102" presetID="22" presetClass="entr" presetSubtype="8" fill="hold" nodeType="afterEffect">
                                  <p:stCondLst>
                                    <p:cond delay="500"/>
                                  </p:stCondLst>
                                  <p:childTnLst>
                                    <p:set>
                                      <p:cBhvr>
                                        <p:cTn id="103" dur="1" fill="hold">
                                          <p:stCondLst>
                                            <p:cond delay="0"/>
                                          </p:stCondLst>
                                        </p:cTn>
                                        <p:tgtEl>
                                          <p:spTgt spid="3"/>
                                        </p:tgtEl>
                                        <p:attrNameLst>
                                          <p:attrName>style.visibility</p:attrName>
                                        </p:attrNameLst>
                                      </p:cBhvr>
                                      <p:to>
                                        <p:strVal val="visible"/>
                                      </p:to>
                                    </p:set>
                                    <p:animEffect transition="in" filter="wipe(left)">
                                      <p:cBhvr>
                                        <p:cTn id="104" dur="500"/>
                                        <p:tgtEl>
                                          <p:spTgt spid="3"/>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xit" presetSubtype="2" fill="hold" nodeType="clickEffect">
                                  <p:stCondLst>
                                    <p:cond delay="500"/>
                                  </p:stCondLst>
                                  <p:childTnLst>
                                    <p:animEffect transition="out" filter="wipe(right)">
                                      <p:cBhvr>
                                        <p:cTn id="108" dur="500"/>
                                        <p:tgtEl>
                                          <p:spTgt spid="3"/>
                                        </p:tgtEl>
                                      </p:cBhvr>
                                    </p:animEffect>
                                    <p:set>
                                      <p:cBhvr>
                                        <p:cTn id="109" dur="1" fill="hold">
                                          <p:stCondLst>
                                            <p:cond delay="499"/>
                                          </p:stCondLst>
                                        </p:cTn>
                                        <p:tgtEl>
                                          <p:spTgt spid="3"/>
                                        </p:tgtEl>
                                        <p:attrNameLst>
                                          <p:attrName>style.visibility</p:attrName>
                                        </p:attrNameLst>
                                      </p:cBhvr>
                                      <p:to>
                                        <p:strVal val="hidden"/>
                                      </p:to>
                                    </p:set>
                                  </p:childTnLst>
                                </p:cTn>
                              </p:par>
                            </p:childTnLst>
                          </p:cTn>
                        </p:par>
                        <p:par>
                          <p:cTn id="110" fill="hold" nodeType="afterGroup">
                            <p:stCondLst>
                              <p:cond delay="1000"/>
                            </p:stCondLst>
                            <p:childTnLst>
                              <p:par>
                                <p:cTn id="111" presetID="22" presetClass="entr" presetSubtype="8" fill="hold" grpId="0" nodeType="afterEffect">
                                  <p:stCondLst>
                                    <p:cond delay="500"/>
                                  </p:stCondLst>
                                  <p:childTnLst>
                                    <p:set>
                                      <p:cBhvr>
                                        <p:cTn id="112" dur="1" fill="hold">
                                          <p:stCondLst>
                                            <p:cond delay="0"/>
                                          </p:stCondLst>
                                        </p:cTn>
                                        <p:tgtEl>
                                          <p:spTgt spid="101402"/>
                                        </p:tgtEl>
                                        <p:attrNameLst>
                                          <p:attrName>style.visibility</p:attrName>
                                        </p:attrNameLst>
                                      </p:cBhvr>
                                      <p:to>
                                        <p:strVal val="visible"/>
                                      </p:to>
                                    </p:set>
                                    <p:animEffect transition="in" filter="wipe(left)">
                                      <p:cBhvr>
                                        <p:cTn id="113" dur="500"/>
                                        <p:tgtEl>
                                          <p:spTgt spid="101402"/>
                                        </p:tgtEl>
                                      </p:cBhvr>
                                    </p:animEffect>
                                  </p:childTnLst>
                                </p:cTn>
                              </p:par>
                            </p:childTnLst>
                          </p:cTn>
                        </p:par>
                        <p:par>
                          <p:cTn id="114" fill="hold" nodeType="afterGroup">
                            <p:stCondLst>
                              <p:cond delay="2000"/>
                            </p:stCondLst>
                            <p:childTnLst>
                              <p:par>
                                <p:cTn id="115" presetID="22" presetClass="entr" presetSubtype="8" fill="hold" nodeType="afterEffect">
                                  <p:stCondLst>
                                    <p:cond delay="1500"/>
                                  </p:stCondLst>
                                  <p:childTnLst>
                                    <p:set>
                                      <p:cBhvr>
                                        <p:cTn id="116" dur="1" fill="hold">
                                          <p:stCondLst>
                                            <p:cond delay="0"/>
                                          </p:stCondLst>
                                        </p:cTn>
                                        <p:tgtEl>
                                          <p:spTgt spid="2"/>
                                        </p:tgtEl>
                                        <p:attrNameLst>
                                          <p:attrName>style.visibility</p:attrName>
                                        </p:attrNameLst>
                                      </p:cBhvr>
                                      <p:to>
                                        <p:strVal val="visible"/>
                                      </p:to>
                                    </p:set>
                                    <p:animEffect transition="in" filter="wipe(left)">
                                      <p:cBhvr>
                                        <p:cTn id="1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92" grpId="0"/>
      <p:bldP spid="101393" grpId="0"/>
      <p:bldP spid="101395" grpId="0"/>
      <p:bldP spid="101396" grpId="0"/>
      <p:bldP spid="101399" grpId="0"/>
      <p:bldP spid="101400" grpId="0"/>
      <p:bldP spid="101402" grpId="0"/>
      <p:bldP spid="39" grpId="0"/>
      <p:bldP spid="4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72" name="Picture 8" descr="abaca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9688" y="1080000"/>
            <a:ext cx="1439862" cy="18720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3673" name="Picture 9" descr="1168321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080000"/>
            <a:ext cx="1439863" cy="18720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3674" name="Picture 10" descr="hemp"/>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4838" y="1080000"/>
            <a:ext cx="1439862" cy="18720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3675" name="Text Box 11"/>
          <p:cNvSpPr txBox="1">
            <a:spLocks noChangeArrowheads="1"/>
          </p:cNvSpPr>
          <p:nvPr/>
        </p:nvSpPr>
        <p:spPr bwMode="auto">
          <a:xfrm>
            <a:off x="3930650" y="3024000"/>
            <a:ext cx="129698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1800" i="1" smtClean="0">
                <a:solidFill>
                  <a:srgbClr val="66FFFF"/>
                </a:solidFill>
                <a:latin typeface="Arial Rounded MT Bold" panose="020F0704030504030204" pitchFamily="34" charset="0"/>
              </a:rPr>
              <a:t>Abaca</a:t>
            </a:r>
            <a:endParaRPr lang="en-GB" altLang="en-US" sz="1800" i="1" smtClean="0">
              <a:solidFill>
                <a:srgbClr val="66FFFF"/>
              </a:solidFill>
              <a:latin typeface="Arial Rounded MT Bold" panose="020F0704030504030204" pitchFamily="34" charset="0"/>
            </a:endParaRPr>
          </a:p>
        </p:txBody>
      </p:sp>
      <p:sp>
        <p:nvSpPr>
          <p:cNvPr id="113676" name="Text Box 12"/>
          <p:cNvSpPr txBox="1">
            <a:spLocks noChangeArrowheads="1"/>
          </p:cNvSpPr>
          <p:nvPr/>
        </p:nvSpPr>
        <p:spPr bwMode="auto">
          <a:xfrm>
            <a:off x="295275" y="3024000"/>
            <a:ext cx="129698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1800" i="1" smtClean="0">
                <a:solidFill>
                  <a:srgbClr val="66FFFF"/>
                </a:solidFill>
                <a:latin typeface="Arial Rounded MT Bold" panose="020F0704030504030204" pitchFamily="34" charset="0"/>
              </a:rPr>
              <a:t>Sisal</a:t>
            </a:r>
            <a:endParaRPr lang="en-GB" altLang="en-US" sz="1800" i="1" smtClean="0">
              <a:solidFill>
                <a:srgbClr val="66FFFF"/>
              </a:solidFill>
              <a:latin typeface="Arial Rounded MT Bold" panose="020F0704030504030204" pitchFamily="34" charset="0"/>
            </a:endParaRPr>
          </a:p>
        </p:txBody>
      </p:sp>
      <p:sp>
        <p:nvSpPr>
          <p:cNvPr id="113677" name="Text Box 13"/>
          <p:cNvSpPr txBox="1">
            <a:spLocks noChangeArrowheads="1"/>
          </p:cNvSpPr>
          <p:nvPr/>
        </p:nvSpPr>
        <p:spPr bwMode="auto">
          <a:xfrm>
            <a:off x="5745163" y="3024000"/>
            <a:ext cx="12969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1800" i="1" smtClean="0">
                <a:solidFill>
                  <a:srgbClr val="66FFFF"/>
                </a:solidFill>
                <a:latin typeface="Arial Rounded MT Bold" panose="020F0704030504030204" pitchFamily="34" charset="0"/>
              </a:rPr>
              <a:t>Hemp</a:t>
            </a:r>
            <a:endParaRPr lang="en-GB" altLang="en-US" sz="1800" i="1" smtClean="0">
              <a:solidFill>
                <a:srgbClr val="66FFFF"/>
              </a:solidFill>
              <a:latin typeface="Arial Rounded MT Bold" panose="020F0704030504030204" pitchFamily="34" charset="0"/>
            </a:endParaRPr>
          </a:p>
        </p:txBody>
      </p:sp>
      <p:pic>
        <p:nvPicPr>
          <p:cNvPr id="113678" name="Picture 14" descr="17410c694177643a3fc9802ff404f426"/>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5063" y="1080000"/>
            <a:ext cx="1439862" cy="18720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3679" name="Text Box 15"/>
          <p:cNvSpPr txBox="1">
            <a:spLocks noChangeArrowheads="1"/>
          </p:cNvSpPr>
          <p:nvPr/>
        </p:nvSpPr>
        <p:spPr bwMode="auto">
          <a:xfrm>
            <a:off x="7534275" y="3024000"/>
            <a:ext cx="129698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1800" i="1" smtClean="0">
                <a:solidFill>
                  <a:srgbClr val="66FFFF"/>
                </a:solidFill>
                <a:latin typeface="Arial Rounded MT Bold" panose="020F0704030504030204" pitchFamily="34" charset="0"/>
              </a:rPr>
              <a:t>Coconut</a:t>
            </a:r>
            <a:endParaRPr lang="en-GB" altLang="en-US" sz="1800" i="1" smtClean="0">
              <a:solidFill>
                <a:srgbClr val="66FFFF"/>
              </a:solidFill>
              <a:latin typeface="Arial Rounded MT Bold" panose="020F0704030504030204" pitchFamily="34" charset="0"/>
            </a:endParaRPr>
          </a:p>
        </p:txBody>
      </p:sp>
      <p:pic>
        <p:nvPicPr>
          <p:cNvPr id="113680" name="Picture 16" descr="flax_flowers_good_big"/>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1050" y="1080000"/>
            <a:ext cx="1439863" cy="18720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3681" name="Text Box 17"/>
          <p:cNvSpPr txBox="1">
            <a:spLocks noChangeArrowheads="1"/>
          </p:cNvSpPr>
          <p:nvPr/>
        </p:nvSpPr>
        <p:spPr bwMode="auto">
          <a:xfrm>
            <a:off x="2130425" y="3024000"/>
            <a:ext cx="129698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1800" i="1" smtClean="0">
                <a:solidFill>
                  <a:srgbClr val="66FFFF"/>
                </a:solidFill>
                <a:latin typeface="Arial Rounded MT Bold" panose="020F0704030504030204" pitchFamily="34" charset="0"/>
              </a:rPr>
              <a:t>Flax</a:t>
            </a:r>
            <a:endParaRPr lang="en-GB" altLang="en-US" sz="1800" i="1" smtClean="0">
              <a:solidFill>
                <a:srgbClr val="66FFFF"/>
              </a:solidFill>
              <a:latin typeface="Arial Rounded MT Bold" panose="020F0704030504030204" pitchFamily="34" charset="0"/>
            </a:endParaRPr>
          </a:p>
        </p:txBody>
      </p:sp>
      <p:pic>
        <p:nvPicPr>
          <p:cNvPr id="113682" name="Picture 18" descr="sugar-cane-200X20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1050" y="3600000"/>
            <a:ext cx="1439863" cy="18720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3683" name="Picture 19" descr="corn-on-the-cob-425mb06240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9688" y="3600000"/>
            <a:ext cx="1439862" cy="18720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3684" name="Picture 20" descr="8060-cork-tree-stripped-of-bark-alentejo-portugal"/>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4838" y="3600000"/>
            <a:ext cx="1439862" cy="18720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3685" name="Picture 21" descr="Soy_Isoflavon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5063" y="3600000"/>
            <a:ext cx="1439862" cy="18720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3686" name="Picture 22" descr="cashew1"/>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5900" y="3600000"/>
            <a:ext cx="1439863" cy="18720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3687" name="Text Box 23"/>
          <p:cNvSpPr txBox="1">
            <a:spLocks noChangeArrowheads="1"/>
          </p:cNvSpPr>
          <p:nvPr/>
        </p:nvSpPr>
        <p:spPr bwMode="auto">
          <a:xfrm>
            <a:off x="3892550" y="5508000"/>
            <a:ext cx="12969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1800" i="1" smtClean="0">
                <a:solidFill>
                  <a:srgbClr val="66FFFF"/>
                </a:solidFill>
                <a:latin typeface="Arial Rounded MT Bold" panose="020F0704030504030204" pitchFamily="34" charset="0"/>
              </a:rPr>
              <a:t>Corn</a:t>
            </a:r>
            <a:endParaRPr lang="en-GB" altLang="en-US" sz="1800" i="1" smtClean="0">
              <a:solidFill>
                <a:srgbClr val="66FFFF"/>
              </a:solidFill>
              <a:latin typeface="Arial Rounded MT Bold" panose="020F0704030504030204" pitchFamily="34" charset="0"/>
            </a:endParaRPr>
          </a:p>
        </p:txBody>
      </p:sp>
      <p:sp>
        <p:nvSpPr>
          <p:cNvPr id="113688" name="Text Box 24"/>
          <p:cNvSpPr txBox="1">
            <a:spLocks noChangeArrowheads="1"/>
          </p:cNvSpPr>
          <p:nvPr/>
        </p:nvSpPr>
        <p:spPr bwMode="auto">
          <a:xfrm>
            <a:off x="280988" y="5508000"/>
            <a:ext cx="129698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1800" i="1" smtClean="0">
                <a:solidFill>
                  <a:srgbClr val="66FFFF"/>
                </a:solidFill>
                <a:latin typeface="Arial Rounded MT Bold" panose="020F0704030504030204" pitchFamily="34" charset="0"/>
              </a:rPr>
              <a:t>Cashew</a:t>
            </a:r>
            <a:endParaRPr lang="en-GB" altLang="en-US" sz="1800" i="1" smtClean="0">
              <a:solidFill>
                <a:srgbClr val="66FFFF"/>
              </a:solidFill>
              <a:latin typeface="Arial Rounded MT Bold" panose="020F0704030504030204" pitchFamily="34" charset="0"/>
            </a:endParaRPr>
          </a:p>
        </p:txBody>
      </p:sp>
      <p:sp>
        <p:nvSpPr>
          <p:cNvPr id="113689" name="Text Box 25"/>
          <p:cNvSpPr txBox="1">
            <a:spLocks noChangeArrowheads="1"/>
          </p:cNvSpPr>
          <p:nvPr/>
        </p:nvSpPr>
        <p:spPr bwMode="auto">
          <a:xfrm>
            <a:off x="5757863" y="5508000"/>
            <a:ext cx="129698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1800" i="1" smtClean="0">
                <a:solidFill>
                  <a:srgbClr val="66FFFF"/>
                </a:solidFill>
                <a:latin typeface="Arial Rounded MT Bold" panose="020F0704030504030204" pitchFamily="34" charset="0"/>
              </a:rPr>
              <a:t>Cork</a:t>
            </a:r>
            <a:endParaRPr lang="en-GB" altLang="en-US" sz="1800" i="1" smtClean="0">
              <a:solidFill>
                <a:srgbClr val="66FFFF"/>
              </a:solidFill>
              <a:latin typeface="Arial Rounded MT Bold" panose="020F0704030504030204" pitchFamily="34" charset="0"/>
            </a:endParaRPr>
          </a:p>
        </p:txBody>
      </p:sp>
      <p:sp>
        <p:nvSpPr>
          <p:cNvPr id="113690" name="Text Box 26"/>
          <p:cNvSpPr txBox="1">
            <a:spLocks noChangeArrowheads="1"/>
          </p:cNvSpPr>
          <p:nvPr/>
        </p:nvSpPr>
        <p:spPr bwMode="auto">
          <a:xfrm>
            <a:off x="7534275" y="5508000"/>
            <a:ext cx="12969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1800" i="1" smtClean="0">
                <a:solidFill>
                  <a:srgbClr val="66FFFF"/>
                </a:solidFill>
                <a:latin typeface="Arial Rounded MT Bold" panose="020F0704030504030204" pitchFamily="34" charset="0"/>
              </a:rPr>
              <a:t>Soya</a:t>
            </a:r>
            <a:endParaRPr lang="en-GB" altLang="en-US" sz="1800" i="1" smtClean="0">
              <a:solidFill>
                <a:srgbClr val="66FFFF"/>
              </a:solidFill>
              <a:latin typeface="Arial Rounded MT Bold" panose="020F0704030504030204" pitchFamily="34" charset="0"/>
            </a:endParaRPr>
          </a:p>
        </p:txBody>
      </p:sp>
      <p:sp>
        <p:nvSpPr>
          <p:cNvPr id="113691" name="Text Box 27"/>
          <p:cNvSpPr txBox="1">
            <a:spLocks noChangeArrowheads="1"/>
          </p:cNvSpPr>
          <p:nvPr/>
        </p:nvSpPr>
        <p:spPr bwMode="auto">
          <a:xfrm>
            <a:off x="2043113" y="5508000"/>
            <a:ext cx="14398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1800" i="1" smtClean="0">
                <a:solidFill>
                  <a:srgbClr val="66FFFF"/>
                </a:solidFill>
                <a:latin typeface="Arial Rounded MT Bold" panose="020F0704030504030204" pitchFamily="34" charset="0"/>
              </a:rPr>
              <a:t>Sugar Cane</a:t>
            </a:r>
            <a:endParaRPr lang="en-GB" altLang="en-US" sz="1800" i="1" smtClean="0">
              <a:solidFill>
                <a:srgbClr val="66FFFF"/>
              </a:solidFill>
              <a:latin typeface="Arial Rounded MT Bold" panose="020F0704030504030204" pitchFamily="34" charset="0"/>
            </a:endParaRPr>
          </a:p>
        </p:txBody>
      </p:sp>
      <p:pic>
        <p:nvPicPr>
          <p:cNvPr id="113692" name="Picture 28" descr="conceptual-recycling-symbol-thumb346887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9275" y="179388"/>
            <a:ext cx="719138" cy="7191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7" name="Group 26"/>
          <p:cNvGrpSpPr>
            <a:grpSpLocks noChangeAspect="1"/>
          </p:cNvGrpSpPr>
          <p:nvPr/>
        </p:nvGrpSpPr>
        <p:grpSpPr bwMode="auto">
          <a:xfrm>
            <a:off x="144000" y="144000"/>
            <a:ext cx="1440001" cy="720000"/>
            <a:chOff x="972000" y="1008000"/>
            <a:chExt cx="2016000" cy="1008000"/>
          </a:xfrm>
        </p:grpSpPr>
        <p:pic>
          <p:nvPicPr>
            <p:cNvPr id="29" name="Picture 2"/>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33"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Renewable Resources – Bio Composites</a:t>
            </a:r>
            <a:endParaRPr lang="en-GB" altLang="en-US" sz="2400" i="1" dirty="0">
              <a:solidFill>
                <a:schemeClr val="bg1"/>
              </a:solidFill>
              <a:latin typeface="Arial Rounded MT Bold" panose="020F0704030504030204" pitchFamily="34" charset="0"/>
            </a:endParaRPr>
          </a:p>
        </p:txBody>
      </p:sp>
      <p:grpSp>
        <p:nvGrpSpPr>
          <p:cNvPr id="34" name="Group 33"/>
          <p:cNvGrpSpPr>
            <a:grpSpLocks noChangeAspect="1"/>
          </p:cNvGrpSpPr>
          <p:nvPr/>
        </p:nvGrpSpPr>
        <p:grpSpPr bwMode="auto">
          <a:xfrm>
            <a:off x="7524000" y="5976000"/>
            <a:ext cx="1440001" cy="720000"/>
            <a:chOff x="972000" y="1008000"/>
            <a:chExt cx="2016000" cy="1008000"/>
          </a:xfrm>
        </p:grpSpPr>
        <p:pic>
          <p:nvPicPr>
            <p:cNvPr id="35" name="Picture 2"/>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35"/>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37" name="Text Box 18"/>
          <p:cNvSpPr txBox="1">
            <a:spLocks noChangeArrowheads="1"/>
          </p:cNvSpPr>
          <p:nvPr/>
        </p:nvSpPr>
        <p:spPr bwMode="auto">
          <a:xfrm>
            <a:off x="72000" y="6120000"/>
            <a:ext cx="7380287" cy="432000"/>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Renewable Resources – Bio Composites</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8" fill="hold" nodeType="withEffect">
                                  <p:stCondLst>
                                    <p:cond delay="500"/>
                                  </p:stCondLst>
                                  <p:childTnLst>
                                    <p:set>
                                      <p:cBhvr>
                                        <p:cTn id="9" dur="1" fill="hold">
                                          <p:stCondLst>
                                            <p:cond delay="0"/>
                                          </p:stCondLst>
                                        </p:cTn>
                                        <p:tgtEl>
                                          <p:spTgt spid="34"/>
                                        </p:tgtEl>
                                        <p:attrNameLst>
                                          <p:attrName>style.visibility</p:attrName>
                                        </p:attrNameLst>
                                      </p:cBhvr>
                                      <p:to>
                                        <p:strVal val="visible"/>
                                      </p:to>
                                    </p:set>
                                    <p:animEffect transition="in" filter="wipe(left)">
                                      <p:cBhvr>
                                        <p:cTn id="10" dur="500"/>
                                        <p:tgtEl>
                                          <p:spTgt spid="34"/>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500"/>
                                        <p:tgtEl>
                                          <p:spTgt spid="33"/>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par>
                          <p:cTn id="18" fill="hold">
                            <p:stCondLst>
                              <p:cond delay="2000"/>
                            </p:stCondLst>
                            <p:childTnLst>
                              <p:par>
                                <p:cTn id="19" presetID="22" presetClass="entr" presetSubtype="8" fill="hold" nodeType="afterEffect">
                                  <p:stCondLst>
                                    <p:cond delay="500"/>
                                  </p:stCondLst>
                                  <p:childTnLst>
                                    <p:set>
                                      <p:cBhvr>
                                        <p:cTn id="20" dur="1" fill="hold">
                                          <p:stCondLst>
                                            <p:cond delay="0"/>
                                          </p:stCondLst>
                                        </p:cTn>
                                        <p:tgtEl>
                                          <p:spTgt spid="113673"/>
                                        </p:tgtEl>
                                        <p:attrNameLst>
                                          <p:attrName>style.visibility</p:attrName>
                                        </p:attrNameLst>
                                      </p:cBhvr>
                                      <p:to>
                                        <p:strVal val="visible"/>
                                      </p:to>
                                    </p:set>
                                    <p:animEffect transition="in" filter="wipe(left)">
                                      <p:cBhvr>
                                        <p:cTn id="21" dur="500"/>
                                        <p:tgtEl>
                                          <p:spTgt spid="113673"/>
                                        </p:tgtEl>
                                      </p:cBhvr>
                                    </p:animEffect>
                                  </p:childTnLst>
                                </p:cTn>
                              </p:par>
                            </p:childTnLst>
                          </p:cTn>
                        </p:par>
                        <p:par>
                          <p:cTn id="22" fill="hold" nodeType="afterGroup">
                            <p:stCondLst>
                              <p:cond delay="3000"/>
                            </p:stCondLst>
                            <p:childTnLst>
                              <p:par>
                                <p:cTn id="23" presetID="22" presetClass="entr" presetSubtype="8" fill="hold" grpId="0" nodeType="afterEffect">
                                  <p:stCondLst>
                                    <p:cond delay="500"/>
                                  </p:stCondLst>
                                  <p:iterate type="lt">
                                    <p:tmPct val="10000"/>
                                  </p:iterate>
                                  <p:childTnLst>
                                    <p:set>
                                      <p:cBhvr>
                                        <p:cTn id="24" dur="1" fill="hold">
                                          <p:stCondLst>
                                            <p:cond delay="0"/>
                                          </p:stCondLst>
                                        </p:cTn>
                                        <p:tgtEl>
                                          <p:spTgt spid="113676"/>
                                        </p:tgtEl>
                                        <p:attrNameLst>
                                          <p:attrName>style.visibility</p:attrName>
                                        </p:attrNameLst>
                                      </p:cBhvr>
                                      <p:to>
                                        <p:strVal val="visible"/>
                                      </p:to>
                                    </p:set>
                                    <p:animEffect transition="in" filter="wipe(left)">
                                      <p:cBhvr>
                                        <p:cTn id="25" dur="500"/>
                                        <p:tgtEl>
                                          <p:spTgt spid="113676"/>
                                        </p:tgtEl>
                                      </p:cBhvr>
                                    </p:animEffect>
                                  </p:childTnLst>
                                </p:cTn>
                              </p:par>
                            </p:childTnLst>
                          </p:cTn>
                        </p:par>
                        <p:par>
                          <p:cTn id="26" fill="hold" nodeType="afterGroup">
                            <p:stCondLst>
                              <p:cond delay="4200"/>
                            </p:stCondLst>
                            <p:childTnLst>
                              <p:par>
                                <p:cTn id="27" presetID="22" presetClass="entr" presetSubtype="8" fill="hold" nodeType="afterEffect">
                                  <p:stCondLst>
                                    <p:cond delay="500"/>
                                  </p:stCondLst>
                                  <p:childTnLst>
                                    <p:set>
                                      <p:cBhvr>
                                        <p:cTn id="28" dur="1" fill="hold">
                                          <p:stCondLst>
                                            <p:cond delay="0"/>
                                          </p:stCondLst>
                                        </p:cTn>
                                        <p:tgtEl>
                                          <p:spTgt spid="113680"/>
                                        </p:tgtEl>
                                        <p:attrNameLst>
                                          <p:attrName>style.visibility</p:attrName>
                                        </p:attrNameLst>
                                      </p:cBhvr>
                                      <p:to>
                                        <p:strVal val="visible"/>
                                      </p:to>
                                    </p:set>
                                    <p:animEffect transition="in" filter="wipe(left)">
                                      <p:cBhvr>
                                        <p:cTn id="29" dur="500"/>
                                        <p:tgtEl>
                                          <p:spTgt spid="113680"/>
                                        </p:tgtEl>
                                      </p:cBhvr>
                                    </p:animEffect>
                                  </p:childTnLst>
                                </p:cTn>
                              </p:par>
                            </p:childTnLst>
                          </p:cTn>
                        </p:par>
                        <p:par>
                          <p:cTn id="30" fill="hold" nodeType="afterGroup">
                            <p:stCondLst>
                              <p:cond delay="5200"/>
                            </p:stCondLst>
                            <p:childTnLst>
                              <p:par>
                                <p:cTn id="31" presetID="22" presetClass="entr" presetSubtype="8" fill="hold" grpId="0" nodeType="afterEffect">
                                  <p:stCondLst>
                                    <p:cond delay="500"/>
                                  </p:stCondLst>
                                  <p:iterate type="lt">
                                    <p:tmPct val="10000"/>
                                  </p:iterate>
                                  <p:childTnLst>
                                    <p:set>
                                      <p:cBhvr>
                                        <p:cTn id="32" dur="1" fill="hold">
                                          <p:stCondLst>
                                            <p:cond delay="0"/>
                                          </p:stCondLst>
                                        </p:cTn>
                                        <p:tgtEl>
                                          <p:spTgt spid="113681"/>
                                        </p:tgtEl>
                                        <p:attrNameLst>
                                          <p:attrName>style.visibility</p:attrName>
                                        </p:attrNameLst>
                                      </p:cBhvr>
                                      <p:to>
                                        <p:strVal val="visible"/>
                                      </p:to>
                                    </p:set>
                                    <p:animEffect transition="in" filter="wipe(left)">
                                      <p:cBhvr>
                                        <p:cTn id="33" dur="500"/>
                                        <p:tgtEl>
                                          <p:spTgt spid="113681"/>
                                        </p:tgtEl>
                                      </p:cBhvr>
                                    </p:animEffect>
                                  </p:childTnLst>
                                </p:cTn>
                              </p:par>
                            </p:childTnLst>
                          </p:cTn>
                        </p:par>
                        <p:par>
                          <p:cTn id="34" fill="hold" nodeType="afterGroup">
                            <p:stCondLst>
                              <p:cond delay="6350"/>
                            </p:stCondLst>
                            <p:childTnLst>
                              <p:par>
                                <p:cTn id="35" presetID="22" presetClass="entr" presetSubtype="8" fill="hold" nodeType="afterEffect">
                                  <p:stCondLst>
                                    <p:cond delay="500"/>
                                  </p:stCondLst>
                                  <p:childTnLst>
                                    <p:set>
                                      <p:cBhvr>
                                        <p:cTn id="36" dur="1" fill="hold">
                                          <p:stCondLst>
                                            <p:cond delay="0"/>
                                          </p:stCondLst>
                                        </p:cTn>
                                        <p:tgtEl>
                                          <p:spTgt spid="113672"/>
                                        </p:tgtEl>
                                        <p:attrNameLst>
                                          <p:attrName>style.visibility</p:attrName>
                                        </p:attrNameLst>
                                      </p:cBhvr>
                                      <p:to>
                                        <p:strVal val="visible"/>
                                      </p:to>
                                    </p:set>
                                    <p:animEffect transition="in" filter="wipe(left)">
                                      <p:cBhvr>
                                        <p:cTn id="37" dur="500"/>
                                        <p:tgtEl>
                                          <p:spTgt spid="113672"/>
                                        </p:tgtEl>
                                      </p:cBhvr>
                                    </p:animEffect>
                                  </p:childTnLst>
                                </p:cTn>
                              </p:par>
                            </p:childTnLst>
                          </p:cTn>
                        </p:par>
                        <p:par>
                          <p:cTn id="38" fill="hold" nodeType="afterGroup">
                            <p:stCondLst>
                              <p:cond delay="7350"/>
                            </p:stCondLst>
                            <p:childTnLst>
                              <p:par>
                                <p:cTn id="39" presetID="22" presetClass="entr" presetSubtype="8" fill="hold" grpId="0" nodeType="afterEffect">
                                  <p:stCondLst>
                                    <p:cond delay="500"/>
                                  </p:stCondLst>
                                  <p:iterate type="lt">
                                    <p:tmPct val="10000"/>
                                  </p:iterate>
                                  <p:childTnLst>
                                    <p:set>
                                      <p:cBhvr>
                                        <p:cTn id="40" dur="1" fill="hold">
                                          <p:stCondLst>
                                            <p:cond delay="0"/>
                                          </p:stCondLst>
                                        </p:cTn>
                                        <p:tgtEl>
                                          <p:spTgt spid="113675"/>
                                        </p:tgtEl>
                                        <p:attrNameLst>
                                          <p:attrName>style.visibility</p:attrName>
                                        </p:attrNameLst>
                                      </p:cBhvr>
                                      <p:to>
                                        <p:strVal val="visible"/>
                                      </p:to>
                                    </p:set>
                                    <p:animEffect transition="in" filter="wipe(left)">
                                      <p:cBhvr>
                                        <p:cTn id="41" dur="500"/>
                                        <p:tgtEl>
                                          <p:spTgt spid="113675"/>
                                        </p:tgtEl>
                                      </p:cBhvr>
                                    </p:animEffect>
                                  </p:childTnLst>
                                </p:cTn>
                              </p:par>
                            </p:childTnLst>
                          </p:cTn>
                        </p:par>
                        <p:par>
                          <p:cTn id="42" fill="hold" nodeType="afterGroup">
                            <p:stCondLst>
                              <p:cond delay="8550"/>
                            </p:stCondLst>
                            <p:childTnLst>
                              <p:par>
                                <p:cTn id="43" presetID="22" presetClass="entr" presetSubtype="8" fill="hold" nodeType="afterEffect">
                                  <p:stCondLst>
                                    <p:cond delay="500"/>
                                  </p:stCondLst>
                                  <p:childTnLst>
                                    <p:set>
                                      <p:cBhvr>
                                        <p:cTn id="44" dur="1" fill="hold">
                                          <p:stCondLst>
                                            <p:cond delay="0"/>
                                          </p:stCondLst>
                                        </p:cTn>
                                        <p:tgtEl>
                                          <p:spTgt spid="113674"/>
                                        </p:tgtEl>
                                        <p:attrNameLst>
                                          <p:attrName>style.visibility</p:attrName>
                                        </p:attrNameLst>
                                      </p:cBhvr>
                                      <p:to>
                                        <p:strVal val="visible"/>
                                      </p:to>
                                    </p:set>
                                    <p:animEffect transition="in" filter="wipe(left)">
                                      <p:cBhvr>
                                        <p:cTn id="45" dur="500"/>
                                        <p:tgtEl>
                                          <p:spTgt spid="113674"/>
                                        </p:tgtEl>
                                      </p:cBhvr>
                                    </p:animEffect>
                                  </p:childTnLst>
                                </p:cTn>
                              </p:par>
                            </p:childTnLst>
                          </p:cTn>
                        </p:par>
                        <p:par>
                          <p:cTn id="46" fill="hold" nodeType="afterGroup">
                            <p:stCondLst>
                              <p:cond delay="9550"/>
                            </p:stCondLst>
                            <p:childTnLst>
                              <p:par>
                                <p:cTn id="47" presetID="22" presetClass="entr" presetSubtype="8" fill="hold" grpId="0" nodeType="afterEffect">
                                  <p:stCondLst>
                                    <p:cond delay="500"/>
                                  </p:stCondLst>
                                  <p:iterate type="lt">
                                    <p:tmPct val="10000"/>
                                  </p:iterate>
                                  <p:childTnLst>
                                    <p:set>
                                      <p:cBhvr>
                                        <p:cTn id="48" dur="1" fill="hold">
                                          <p:stCondLst>
                                            <p:cond delay="0"/>
                                          </p:stCondLst>
                                        </p:cTn>
                                        <p:tgtEl>
                                          <p:spTgt spid="113677"/>
                                        </p:tgtEl>
                                        <p:attrNameLst>
                                          <p:attrName>style.visibility</p:attrName>
                                        </p:attrNameLst>
                                      </p:cBhvr>
                                      <p:to>
                                        <p:strVal val="visible"/>
                                      </p:to>
                                    </p:set>
                                    <p:animEffect transition="in" filter="wipe(left)">
                                      <p:cBhvr>
                                        <p:cTn id="49" dur="500"/>
                                        <p:tgtEl>
                                          <p:spTgt spid="113677"/>
                                        </p:tgtEl>
                                      </p:cBhvr>
                                    </p:animEffect>
                                  </p:childTnLst>
                                </p:cTn>
                              </p:par>
                            </p:childTnLst>
                          </p:cTn>
                        </p:par>
                        <p:par>
                          <p:cTn id="50" fill="hold" nodeType="afterGroup">
                            <p:stCondLst>
                              <p:cond delay="10700"/>
                            </p:stCondLst>
                            <p:childTnLst>
                              <p:par>
                                <p:cTn id="51" presetID="22" presetClass="entr" presetSubtype="8" fill="hold" nodeType="afterEffect">
                                  <p:stCondLst>
                                    <p:cond delay="500"/>
                                  </p:stCondLst>
                                  <p:childTnLst>
                                    <p:set>
                                      <p:cBhvr>
                                        <p:cTn id="52" dur="1" fill="hold">
                                          <p:stCondLst>
                                            <p:cond delay="0"/>
                                          </p:stCondLst>
                                        </p:cTn>
                                        <p:tgtEl>
                                          <p:spTgt spid="113678"/>
                                        </p:tgtEl>
                                        <p:attrNameLst>
                                          <p:attrName>style.visibility</p:attrName>
                                        </p:attrNameLst>
                                      </p:cBhvr>
                                      <p:to>
                                        <p:strVal val="visible"/>
                                      </p:to>
                                    </p:set>
                                    <p:animEffect transition="in" filter="wipe(left)">
                                      <p:cBhvr>
                                        <p:cTn id="53" dur="500"/>
                                        <p:tgtEl>
                                          <p:spTgt spid="113678"/>
                                        </p:tgtEl>
                                      </p:cBhvr>
                                    </p:animEffect>
                                  </p:childTnLst>
                                </p:cTn>
                              </p:par>
                            </p:childTnLst>
                          </p:cTn>
                        </p:par>
                        <p:par>
                          <p:cTn id="54" fill="hold" nodeType="afterGroup">
                            <p:stCondLst>
                              <p:cond delay="11700"/>
                            </p:stCondLst>
                            <p:childTnLst>
                              <p:par>
                                <p:cTn id="55" presetID="22" presetClass="entr" presetSubtype="8" fill="hold" grpId="0" nodeType="afterEffect">
                                  <p:stCondLst>
                                    <p:cond delay="500"/>
                                  </p:stCondLst>
                                  <p:iterate type="lt">
                                    <p:tmPct val="10000"/>
                                  </p:iterate>
                                  <p:childTnLst>
                                    <p:set>
                                      <p:cBhvr>
                                        <p:cTn id="56" dur="1" fill="hold">
                                          <p:stCondLst>
                                            <p:cond delay="0"/>
                                          </p:stCondLst>
                                        </p:cTn>
                                        <p:tgtEl>
                                          <p:spTgt spid="113679"/>
                                        </p:tgtEl>
                                        <p:attrNameLst>
                                          <p:attrName>style.visibility</p:attrName>
                                        </p:attrNameLst>
                                      </p:cBhvr>
                                      <p:to>
                                        <p:strVal val="visible"/>
                                      </p:to>
                                    </p:set>
                                    <p:animEffect transition="in" filter="wipe(left)">
                                      <p:cBhvr>
                                        <p:cTn id="57" dur="500"/>
                                        <p:tgtEl>
                                          <p:spTgt spid="113679"/>
                                        </p:tgtEl>
                                      </p:cBhvr>
                                    </p:animEffect>
                                  </p:childTnLst>
                                </p:cTn>
                              </p:par>
                            </p:childTnLst>
                          </p:cTn>
                        </p:par>
                        <p:par>
                          <p:cTn id="58" fill="hold" nodeType="afterGroup">
                            <p:stCondLst>
                              <p:cond delay="13000"/>
                            </p:stCondLst>
                            <p:childTnLst>
                              <p:par>
                                <p:cTn id="59" presetID="22" presetClass="entr" presetSubtype="8" fill="hold" nodeType="afterEffect">
                                  <p:stCondLst>
                                    <p:cond delay="500"/>
                                  </p:stCondLst>
                                  <p:childTnLst>
                                    <p:set>
                                      <p:cBhvr>
                                        <p:cTn id="60" dur="1" fill="hold">
                                          <p:stCondLst>
                                            <p:cond delay="0"/>
                                          </p:stCondLst>
                                        </p:cTn>
                                        <p:tgtEl>
                                          <p:spTgt spid="113686"/>
                                        </p:tgtEl>
                                        <p:attrNameLst>
                                          <p:attrName>style.visibility</p:attrName>
                                        </p:attrNameLst>
                                      </p:cBhvr>
                                      <p:to>
                                        <p:strVal val="visible"/>
                                      </p:to>
                                    </p:set>
                                    <p:animEffect transition="in" filter="wipe(left)">
                                      <p:cBhvr>
                                        <p:cTn id="61" dur="500"/>
                                        <p:tgtEl>
                                          <p:spTgt spid="113686"/>
                                        </p:tgtEl>
                                      </p:cBhvr>
                                    </p:animEffect>
                                  </p:childTnLst>
                                </p:cTn>
                              </p:par>
                            </p:childTnLst>
                          </p:cTn>
                        </p:par>
                        <p:par>
                          <p:cTn id="62" fill="hold" nodeType="afterGroup">
                            <p:stCondLst>
                              <p:cond delay="14000"/>
                            </p:stCondLst>
                            <p:childTnLst>
                              <p:par>
                                <p:cTn id="63" presetID="22" presetClass="entr" presetSubtype="8" fill="hold" grpId="0" nodeType="afterEffect">
                                  <p:stCondLst>
                                    <p:cond delay="500"/>
                                  </p:stCondLst>
                                  <p:iterate type="lt">
                                    <p:tmPct val="10000"/>
                                  </p:iterate>
                                  <p:childTnLst>
                                    <p:set>
                                      <p:cBhvr>
                                        <p:cTn id="64" dur="1" fill="hold">
                                          <p:stCondLst>
                                            <p:cond delay="0"/>
                                          </p:stCondLst>
                                        </p:cTn>
                                        <p:tgtEl>
                                          <p:spTgt spid="113688"/>
                                        </p:tgtEl>
                                        <p:attrNameLst>
                                          <p:attrName>style.visibility</p:attrName>
                                        </p:attrNameLst>
                                      </p:cBhvr>
                                      <p:to>
                                        <p:strVal val="visible"/>
                                      </p:to>
                                    </p:set>
                                    <p:animEffect transition="in" filter="wipe(left)">
                                      <p:cBhvr>
                                        <p:cTn id="65" dur="500"/>
                                        <p:tgtEl>
                                          <p:spTgt spid="113688"/>
                                        </p:tgtEl>
                                      </p:cBhvr>
                                    </p:animEffect>
                                  </p:childTnLst>
                                </p:cTn>
                              </p:par>
                            </p:childTnLst>
                          </p:cTn>
                        </p:par>
                        <p:par>
                          <p:cTn id="66" fill="hold" nodeType="afterGroup">
                            <p:stCondLst>
                              <p:cond delay="15250"/>
                            </p:stCondLst>
                            <p:childTnLst>
                              <p:par>
                                <p:cTn id="67" presetID="22" presetClass="entr" presetSubtype="8" fill="hold" nodeType="afterEffect">
                                  <p:stCondLst>
                                    <p:cond delay="500"/>
                                  </p:stCondLst>
                                  <p:childTnLst>
                                    <p:set>
                                      <p:cBhvr>
                                        <p:cTn id="68" dur="1" fill="hold">
                                          <p:stCondLst>
                                            <p:cond delay="0"/>
                                          </p:stCondLst>
                                        </p:cTn>
                                        <p:tgtEl>
                                          <p:spTgt spid="113682"/>
                                        </p:tgtEl>
                                        <p:attrNameLst>
                                          <p:attrName>style.visibility</p:attrName>
                                        </p:attrNameLst>
                                      </p:cBhvr>
                                      <p:to>
                                        <p:strVal val="visible"/>
                                      </p:to>
                                    </p:set>
                                    <p:animEffect transition="in" filter="wipe(left)">
                                      <p:cBhvr>
                                        <p:cTn id="69" dur="500"/>
                                        <p:tgtEl>
                                          <p:spTgt spid="113682"/>
                                        </p:tgtEl>
                                      </p:cBhvr>
                                    </p:animEffect>
                                  </p:childTnLst>
                                </p:cTn>
                              </p:par>
                            </p:childTnLst>
                          </p:cTn>
                        </p:par>
                        <p:par>
                          <p:cTn id="70" fill="hold" nodeType="afterGroup">
                            <p:stCondLst>
                              <p:cond delay="16250"/>
                            </p:stCondLst>
                            <p:childTnLst>
                              <p:par>
                                <p:cTn id="71" presetID="22" presetClass="entr" presetSubtype="8" fill="hold" grpId="0" nodeType="afterEffect">
                                  <p:stCondLst>
                                    <p:cond delay="500"/>
                                  </p:stCondLst>
                                  <p:iterate type="lt">
                                    <p:tmPct val="10000"/>
                                  </p:iterate>
                                  <p:childTnLst>
                                    <p:set>
                                      <p:cBhvr>
                                        <p:cTn id="72" dur="1" fill="hold">
                                          <p:stCondLst>
                                            <p:cond delay="0"/>
                                          </p:stCondLst>
                                        </p:cTn>
                                        <p:tgtEl>
                                          <p:spTgt spid="113691"/>
                                        </p:tgtEl>
                                        <p:attrNameLst>
                                          <p:attrName>style.visibility</p:attrName>
                                        </p:attrNameLst>
                                      </p:cBhvr>
                                      <p:to>
                                        <p:strVal val="visible"/>
                                      </p:to>
                                    </p:set>
                                    <p:animEffect transition="in" filter="wipe(left)">
                                      <p:cBhvr>
                                        <p:cTn id="73" dur="500"/>
                                        <p:tgtEl>
                                          <p:spTgt spid="113691"/>
                                        </p:tgtEl>
                                      </p:cBhvr>
                                    </p:animEffect>
                                  </p:childTnLst>
                                </p:cTn>
                              </p:par>
                            </p:childTnLst>
                          </p:cTn>
                        </p:par>
                        <p:par>
                          <p:cTn id="74" fill="hold" nodeType="afterGroup">
                            <p:stCondLst>
                              <p:cond delay="17650"/>
                            </p:stCondLst>
                            <p:childTnLst>
                              <p:par>
                                <p:cTn id="75" presetID="22" presetClass="entr" presetSubtype="8" fill="hold" nodeType="afterEffect">
                                  <p:stCondLst>
                                    <p:cond delay="500"/>
                                  </p:stCondLst>
                                  <p:childTnLst>
                                    <p:set>
                                      <p:cBhvr>
                                        <p:cTn id="76" dur="1" fill="hold">
                                          <p:stCondLst>
                                            <p:cond delay="0"/>
                                          </p:stCondLst>
                                        </p:cTn>
                                        <p:tgtEl>
                                          <p:spTgt spid="113683"/>
                                        </p:tgtEl>
                                        <p:attrNameLst>
                                          <p:attrName>style.visibility</p:attrName>
                                        </p:attrNameLst>
                                      </p:cBhvr>
                                      <p:to>
                                        <p:strVal val="visible"/>
                                      </p:to>
                                    </p:set>
                                    <p:animEffect transition="in" filter="wipe(left)">
                                      <p:cBhvr>
                                        <p:cTn id="77" dur="500"/>
                                        <p:tgtEl>
                                          <p:spTgt spid="113683"/>
                                        </p:tgtEl>
                                      </p:cBhvr>
                                    </p:animEffect>
                                  </p:childTnLst>
                                </p:cTn>
                              </p:par>
                            </p:childTnLst>
                          </p:cTn>
                        </p:par>
                        <p:par>
                          <p:cTn id="78" fill="hold" nodeType="afterGroup">
                            <p:stCondLst>
                              <p:cond delay="18650"/>
                            </p:stCondLst>
                            <p:childTnLst>
                              <p:par>
                                <p:cTn id="79" presetID="22" presetClass="entr" presetSubtype="8" fill="hold" grpId="0" nodeType="afterEffect">
                                  <p:stCondLst>
                                    <p:cond delay="500"/>
                                  </p:stCondLst>
                                  <p:iterate type="lt">
                                    <p:tmPct val="10000"/>
                                  </p:iterate>
                                  <p:childTnLst>
                                    <p:set>
                                      <p:cBhvr>
                                        <p:cTn id="80" dur="1" fill="hold">
                                          <p:stCondLst>
                                            <p:cond delay="0"/>
                                          </p:stCondLst>
                                        </p:cTn>
                                        <p:tgtEl>
                                          <p:spTgt spid="113687"/>
                                        </p:tgtEl>
                                        <p:attrNameLst>
                                          <p:attrName>style.visibility</p:attrName>
                                        </p:attrNameLst>
                                      </p:cBhvr>
                                      <p:to>
                                        <p:strVal val="visible"/>
                                      </p:to>
                                    </p:set>
                                    <p:animEffect transition="in" filter="wipe(left)">
                                      <p:cBhvr>
                                        <p:cTn id="81" dur="500"/>
                                        <p:tgtEl>
                                          <p:spTgt spid="113687"/>
                                        </p:tgtEl>
                                      </p:cBhvr>
                                    </p:animEffect>
                                  </p:childTnLst>
                                </p:cTn>
                              </p:par>
                            </p:childTnLst>
                          </p:cTn>
                        </p:par>
                        <p:par>
                          <p:cTn id="82" fill="hold" nodeType="afterGroup">
                            <p:stCondLst>
                              <p:cond delay="19800"/>
                            </p:stCondLst>
                            <p:childTnLst>
                              <p:par>
                                <p:cTn id="83" presetID="22" presetClass="entr" presetSubtype="8" fill="hold" nodeType="afterEffect">
                                  <p:stCondLst>
                                    <p:cond delay="500"/>
                                  </p:stCondLst>
                                  <p:childTnLst>
                                    <p:set>
                                      <p:cBhvr>
                                        <p:cTn id="84" dur="1" fill="hold">
                                          <p:stCondLst>
                                            <p:cond delay="0"/>
                                          </p:stCondLst>
                                        </p:cTn>
                                        <p:tgtEl>
                                          <p:spTgt spid="113684"/>
                                        </p:tgtEl>
                                        <p:attrNameLst>
                                          <p:attrName>style.visibility</p:attrName>
                                        </p:attrNameLst>
                                      </p:cBhvr>
                                      <p:to>
                                        <p:strVal val="visible"/>
                                      </p:to>
                                    </p:set>
                                    <p:animEffect transition="in" filter="wipe(left)">
                                      <p:cBhvr>
                                        <p:cTn id="85" dur="500"/>
                                        <p:tgtEl>
                                          <p:spTgt spid="113684"/>
                                        </p:tgtEl>
                                      </p:cBhvr>
                                    </p:animEffect>
                                  </p:childTnLst>
                                </p:cTn>
                              </p:par>
                            </p:childTnLst>
                          </p:cTn>
                        </p:par>
                        <p:par>
                          <p:cTn id="86" fill="hold" nodeType="afterGroup">
                            <p:stCondLst>
                              <p:cond delay="20800"/>
                            </p:stCondLst>
                            <p:childTnLst>
                              <p:par>
                                <p:cTn id="87" presetID="22" presetClass="entr" presetSubtype="8" fill="hold" grpId="0" nodeType="afterEffect">
                                  <p:stCondLst>
                                    <p:cond delay="500"/>
                                  </p:stCondLst>
                                  <p:iterate type="lt">
                                    <p:tmPct val="10000"/>
                                  </p:iterate>
                                  <p:childTnLst>
                                    <p:set>
                                      <p:cBhvr>
                                        <p:cTn id="88" dur="1" fill="hold">
                                          <p:stCondLst>
                                            <p:cond delay="0"/>
                                          </p:stCondLst>
                                        </p:cTn>
                                        <p:tgtEl>
                                          <p:spTgt spid="113689"/>
                                        </p:tgtEl>
                                        <p:attrNameLst>
                                          <p:attrName>style.visibility</p:attrName>
                                        </p:attrNameLst>
                                      </p:cBhvr>
                                      <p:to>
                                        <p:strVal val="visible"/>
                                      </p:to>
                                    </p:set>
                                    <p:animEffect transition="in" filter="wipe(left)">
                                      <p:cBhvr>
                                        <p:cTn id="89" dur="500"/>
                                        <p:tgtEl>
                                          <p:spTgt spid="113689"/>
                                        </p:tgtEl>
                                      </p:cBhvr>
                                    </p:animEffect>
                                  </p:childTnLst>
                                </p:cTn>
                              </p:par>
                            </p:childTnLst>
                          </p:cTn>
                        </p:par>
                        <p:par>
                          <p:cTn id="90" fill="hold" nodeType="afterGroup">
                            <p:stCondLst>
                              <p:cond delay="21950"/>
                            </p:stCondLst>
                            <p:childTnLst>
                              <p:par>
                                <p:cTn id="91" presetID="22" presetClass="entr" presetSubtype="8" fill="hold" nodeType="afterEffect">
                                  <p:stCondLst>
                                    <p:cond delay="500"/>
                                  </p:stCondLst>
                                  <p:childTnLst>
                                    <p:set>
                                      <p:cBhvr>
                                        <p:cTn id="92" dur="1" fill="hold">
                                          <p:stCondLst>
                                            <p:cond delay="0"/>
                                          </p:stCondLst>
                                        </p:cTn>
                                        <p:tgtEl>
                                          <p:spTgt spid="113685"/>
                                        </p:tgtEl>
                                        <p:attrNameLst>
                                          <p:attrName>style.visibility</p:attrName>
                                        </p:attrNameLst>
                                      </p:cBhvr>
                                      <p:to>
                                        <p:strVal val="visible"/>
                                      </p:to>
                                    </p:set>
                                    <p:animEffect transition="in" filter="wipe(left)">
                                      <p:cBhvr>
                                        <p:cTn id="93" dur="500"/>
                                        <p:tgtEl>
                                          <p:spTgt spid="113685"/>
                                        </p:tgtEl>
                                      </p:cBhvr>
                                    </p:animEffect>
                                  </p:childTnLst>
                                </p:cTn>
                              </p:par>
                            </p:childTnLst>
                          </p:cTn>
                        </p:par>
                        <p:par>
                          <p:cTn id="94" fill="hold" nodeType="afterGroup">
                            <p:stCondLst>
                              <p:cond delay="22950"/>
                            </p:stCondLst>
                            <p:childTnLst>
                              <p:par>
                                <p:cTn id="95" presetID="22" presetClass="entr" presetSubtype="8" fill="hold" grpId="0" nodeType="afterEffect">
                                  <p:stCondLst>
                                    <p:cond delay="500"/>
                                  </p:stCondLst>
                                  <p:iterate type="lt">
                                    <p:tmPct val="10000"/>
                                  </p:iterate>
                                  <p:childTnLst>
                                    <p:set>
                                      <p:cBhvr>
                                        <p:cTn id="96" dur="1" fill="hold">
                                          <p:stCondLst>
                                            <p:cond delay="0"/>
                                          </p:stCondLst>
                                        </p:cTn>
                                        <p:tgtEl>
                                          <p:spTgt spid="113690"/>
                                        </p:tgtEl>
                                        <p:attrNameLst>
                                          <p:attrName>style.visibility</p:attrName>
                                        </p:attrNameLst>
                                      </p:cBhvr>
                                      <p:to>
                                        <p:strVal val="visible"/>
                                      </p:to>
                                    </p:set>
                                    <p:animEffect transition="in" filter="wipe(left)">
                                      <p:cBhvr>
                                        <p:cTn id="97" dur="500"/>
                                        <p:tgtEl>
                                          <p:spTgt spid="113690"/>
                                        </p:tgtEl>
                                      </p:cBhvr>
                                    </p:animEffect>
                                  </p:childTnLst>
                                </p:cTn>
                              </p:par>
                            </p:childTnLst>
                          </p:cTn>
                        </p:par>
                        <p:par>
                          <p:cTn id="98" fill="hold" nodeType="afterGroup">
                            <p:stCondLst>
                              <p:cond delay="24100"/>
                            </p:stCondLst>
                            <p:childTnLst>
                              <p:par>
                                <p:cTn id="99" presetID="21" presetClass="entr" presetSubtype="4" fill="hold" nodeType="afterEffect">
                                  <p:stCondLst>
                                    <p:cond delay="1000"/>
                                  </p:stCondLst>
                                  <p:childTnLst>
                                    <p:set>
                                      <p:cBhvr>
                                        <p:cTn id="100" dur="1" fill="hold">
                                          <p:stCondLst>
                                            <p:cond delay="0"/>
                                          </p:stCondLst>
                                        </p:cTn>
                                        <p:tgtEl>
                                          <p:spTgt spid="113692"/>
                                        </p:tgtEl>
                                        <p:attrNameLst>
                                          <p:attrName>style.visibility</p:attrName>
                                        </p:attrNameLst>
                                      </p:cBhvr>
                                      <p:to>
                                        <p:strVal val="visible"/>
                                      </p:to>
                                    </p:set>
                                    <p:animEffect transition="in" filter="wheel(4)">
                                      <p:cBhvr>
                                        <p:cTn id="101" dur="1000"/>
                                        <p:tgtEl>
                                          <p:spTgt spid="113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5" grpId="0"/>
      <p:bldP spid="113676" grpId="0"/>
      <p:bldP spid="113677" grpId="0"/>
      <p:bldP spid="113679" grpId="0"/>
      <p:bldP spid="113681" grpId="0"/>
      <p:bldP spid="113687" grpId="0"/>
      <p:bldP spid="113688" grpId="0"/>
      <p:bldP spid="113689" grpId="0"/>
      <p:bldP spid="113690" grpId="0"/>
      <p:bldP spid="113691" grpId="0"/>
      <p:bldP spid="33" grpId="0"/>
      <p:bldP spid="3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21" name="Picture 9" descr="worldfirst-formula-3-racing-ca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0" y="1980000"/>
            <a:ext cx="4932000" cy="33291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5722" name="Rectangle 10"/>
          <p:cNvSpPr>
            <a:spLocks noChangeArrowheads="1"/>
          </p:cNvSpPr>
          <p:nvPr/>
        </p:nvSpPr>
        <p:spPr bwMode="auto">
          <a:xfrm>
            <a:off x="5148000" y="2448000"/>
            <a:ext cx="37440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eaLnBrk="1" hangingPunct="1">
              <a:spcBef>
                <a:spcPct val="60000"/>
              </a:spcBef>
              <a:buClrTx/>
              <a:buSzTx/>
              <a:buFont typeface="Wingdings" pitchFamily="2" charset="2"/>
              <a:buChar char="ü"/>
              <a:defRPr/>
            </a:pPr>
            <a:r>
              <a:rPr lang="en-GB" altLang="en-US" sz="2000" i="1" dirty="0" smtClean="0">
                <a:solidFill>
                  <a:srgbClr val="66FFFF"/>
                </a:solidFill>
                <a:latin typeface="Arial Rounded MT Bold" panose="020F0704030504030204" pitchFamily="34" charset="0"/>
              </a:rPr>
              <a:t> Woven flax &amp; carrot pulp</a:t>
            </a:r>
          </a:p>
          <a:p>
            <a:pPr algn="just" eaLnBrk="1" hangingPunct="1">
              <a:spcBef>
                <a:spcPct val="60000"/>
              </a:spcBef>
              <a:buClrTx/>
              <a:buSzTx/>
              <a:buFont typeface="Wingdings" pitchFamily="2" charset="2"/>
              <a:buChar char="ü"/>
              <a:defRPr/>
            </a:pPr>
            <a:r>
              <a:rPr lang="en-GB" altLang="en-US" sz="2000" i="1" dirty="0" smtClean="0">
                <a:solidFill>
                  <a:srgbClr val="66FFFF"/>
                </a:solidFill>
                <a:latin typeface="Arial Rounded MT Bold" panose="020F0704030504030204" pitchFamily="34" charset="0"/>
              </a:rPr>
              <a:t> Recycled carbon fibre</a:t>
            </a:r>
          </a:p>
          <a:p>
            <a:pPr algn="just" eaLnBrk="1" hangingPunct="1">
              <a:spcBef>
                <a:spcPct val="60000"/>
              </a:spcBef>
              <a:buClrTx/>
              <a:buSzTx/>
              <a:buFont typeface="Wingdings" pitchFamily="2" charset="2"/>
              <a:buChar char="ü"/>
              <a:defRPr/>
            </a:pPr>
            <a:r>
              <a:rPr lang="en-GB" altLang="en-US" sz="2000" i="1" dirty="0" smtClean="0">
                <a:solidFill>
                  <a:srgbClr val="66FFFF"/>
                </a:solidFill>
                <a:latin typeface="Arial Rounded MT Bold" panose="020F0704030504030204" pitchFamily="34" charset="0"/>
              </a:rPr>
              <a:t> Recycled resin</a:t>
            </a:r>
          </a:p>
          <a:p>
            <a:pPr algn="just" eaLnBrk="1" hangingPunct="1">
              <a:spcBef>
                <a:spcPct val="60000"/>
              </a:spcBef>
              <a:buClrTx/>
              <a:buSzTx/>
              <a:buFont typeface="Wingdings" pitchFamily="2" charset="2"/>
              <a:buChar char="ü"/>
              <a:defRPr/>
            </a:pPr>
            <a:r>
              <a:rPr lang="en-GB" altLang="en-US" sz="2000" i="1" dirty="0" smtClean="0">
                <a:solidFill>
                  <a:srgbClr val="66FFFF"/>
                </a:solidFill>
                <a:latin typeface="Arial Rounded MT Bold" panose="020F0704030504030204" pitchFamily="34" charset="0"/>
              </a:rPr>
              <a:t> It uses biodiesel </a:t>
            </a:r>
          </a:p>
          <a:p>
            <a:pPr algn="just" eaLnBrk="1" hangingPunct="1">
              <a:spcBef>
                <a:spcPct val="60000"/>
              </a:spcBef>
              <a:buClrTx/>
              <a:buSzTx/>
              <a:buFont typeface="Wingdings" pitchFamily="2" charset="2"/>
              <a:buChar char="ü"/>
              <a:defRPr/>
            </a:pPr>
            <a:r>
              <a:rPr lang="en-GB" altLang="en-US" sz="2000" i="1" dirty="0" smtClean="0">
                <a:solidFill>
                  <a:srgbClr val="66FFFF"/>
                </a:solidFill>
                <a:latin typeface="Arial Rounded MT Bold" panose="020F0704030504030204" pitchFamily="34" charset="0"/>
              </a:rPr>
              <a:t> Lubricated with plant oils</a:t>
            </a:r>
          </a:p>
        </p:txBody>
      </p:sp>
      <p:sp>
        <p:nvSpPr>
          <p:cNvPr id="115723" name="Rectangle 11"/>
          <p:cNvSpPr>
            <a:spLocks noChangeArrowheads="1"/>
          </p:cNvSpPr>
          <p:nvPr/>
        </p:nvSpPr>
        <p:spPr bwMode="auto">
          <a:xfrm>
            <a:off x="180000" y="1258888"/>
            <a:ext cx="85725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ct val="0"/>
              </a:spcBef>
              <a:buClrTx/>
              <a:buSzTx/>
              <a:buFontTx/>
              <a:buNone/>
              <a:defRPr/>
            </a:pPr>
            <a:r>
              <a:rPr lang="en-GB" altLang="en-US" i="1" dirty="0" smtClean="0">
                <a:solidFill>
                  <a:srgbClr val="66FFFF"/>
                </a:solidFill>
                <a:latin typeface="Arial Rounded MT Bold" panose="020F0704030504030204" pitchFamily="34" charset="0"/>
              </a:rPr>
              <a:t>The race car is made </a:t>
            </a:r>
            <a:r>
              <a:rPr lang="en-GB" altLang="en-US" sz="2400" i="1" dirty="0" smtClean="0">
                <a:solidFill>
                  <a:srgbClr val="66FFFF"/>
                </a:solidFill>
                <a:latin typeface="Arial Rounded MT Bold" panose="020F0704030504030204" pitchFamily="34" charset="0"/>
              </a:rPr>
              <a:t>from</a:t>
            </a:r>
            <a:r>
              <a:rPr lang="en-GB" altLang="en-US" i="1" dirty="0" smtClean="0">
                <a:solidFill>
                  <a:srgbClr val="66FFFF"/>
                </a:solidFill>
                <a:latin typeface="Arial Rounded MT Bold" panose="020F0704030504030204" pitchFamily="34" charset="0"/>
              </a:rPr>
              <a:t>:</a:t>
            </a:r>
          </a:p>
        </p:txBody>
      </p:sp>
      <p:sp>
        <p:nvSpPr>
          <p:cNvPr id="109634" name="Text Box 66"/>
          <p:cNvSpPr txBox="1">
            <a:spLocks noChangeArrowheads="1"/>
          </p:cNvSpPr>
          <p:nvPr/>
        </p:nvSpPr>
        <p:spPr bwMode="auto">
          <a:xfrm>
            <a:off x="899318" y="5430311"/>
            <a:ext cx="71977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tabLst>
                <a:tab pos="4114800" algn="l"/>
              </a:tabLst>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tabLst>
                <a:tab pos="4114800" algn="l"/>
              </a:tabLst>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tabLst>
                <a:tab pos="4114800" algn="l"/>
              </a:tabLst>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tabLst>
                <a:tab pos="4114800" algn="l"/>
              </a:tabLst>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tabLst>
                <a:tab pos="4114800" algn="l"/>
              </a:tabLst>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tabLst>
                <a:tab pos="4114800" algn="l"/>
              </a:tabLst>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tabLst>
                <a:tab pos="4114800" algn="l"/>
              </a:tabLst>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tabLst>
                <a:tab pos="4114800" algn="l"/>
              </a:tabLst>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tabLst>
                <a:tab pos="4114800" algn="l"/>
              </a:tabLst>
              <a:defRPr sz="2000">
                <a:solidFill>
                  <a:schemeClr val="tx1"/>
                </a:solidFill>
                <a:latin typeface="Verdana" pitchFamily="34" charset="0"/>
                <a:cs typeface="Arial" charset="0"/>
              </a:defRPr>
            </a:lvl9pPr>
          </a:lstStyle>
          <a:p>
            <a:pPr eaLnBrk="1" hangingPunct="1">
              <a:spcBef>
                <a:spcPct val="0"/>
              </a:spcBef>
              <a:buClrTx/>
              <a:buSzTx/>
              <a:buFontTx/>
              <a:buNone/>
            </a:pPr>
            <a:r>
              <a:rPr lang="en-US" altLang="en-US" sz="1200" dirty="0">
                <a:solidFill>
                  <a:srgbClr val="66FFFF"/>
                </a:solidFill>
                <a:latin typeface="Arial Rounded MT Bold" panose="020F0704030504030204" pitchFamily="34" charset="0"/>
              </a:rPr>
              <a:t>COPYRIGHT Warwick University</a:t>
            </a:r>
          </a:p>
        </p:txBody>
      </p:sp>
      <p:pic>
        <p:nvPicPr>
          <p:cNvPr id="11" name="Picture 28" descr="conceptual-recycling-symbol-thumb34688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9275" y="179388"/>
            <a:ext cx="719138" cy="7191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4" name="Group 13"/>
          <p:cNvGrpSpPr>
            <a:grpSpLocks noChangeAspect="1"/>
          </p:cNvGrpSpPr>
          <p:nvPr/>
        </p:nvGrpSpPr>
        <p:grpSpPr bwMode="auto">
          <a:xfrm>
            <a:off x="144000" y="144000"/>
            <a:ext cx="1440001" cy="720000"/>
            <a:chOff x="972000" y="1008000"/>
            <a:chExt cx="2016000" cy="1008000"/>
          </a:xfrm>
        </p:grpSpPr>
        <p:pic>
          <p:nvPicPr>
            <p:cNvPr id="17"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9"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Renewable Resources – Bio Composites</a:t>
            </a:r>
            <a:endParaRPr lang="en-GB" altLang="en-US" sz="2400" i="1" dirty="0">
              <a:solidFill>
                <a:schemeClr val="bg1"/>
              </a:solidFill>
              <a:latin typeface="Arial Rounded MT Bold" panose="020F0704030504030204" pitchFamily="34" charset="0"/>
            </a:endParaRPr>
          </a:p>
        </p:txBody>
      </p:sp>
      <p:grpSp>
        <p:nvGrpSpPr>
          <p:cNvPr id="20" name="Group 19"/>
          <p:cNvGrpSpPr>
            <a:grpSpLocks noChangeAspect="1"/>
          </p:cNvGrpSpPr>
          <p:nvPr/>
        </p:nvGrpSpPr>
        <p:grpSpPr bwMode="auto">
          <a:xfrm>
            <a:off x="7524000" y="5976000"/>
            <a:ext cx="1440001" cy="720000"/>
            <a:chOff x="972000" y="1008000"/>
            <a:chExt cx="2016000" cy="1008000"/>
          </a:xfrm>
        </p:grpSpPr>
        <p:pic>
          <p:nvPicPr>
            <p:cNvPr id="21"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3" name="Text Box 18"/>
          <p:cNvSpPr txBox="1">
            <a:spLocks noChangeArrowheads="1"/>
          </p:cNvSpPr>
          <p:nvPr/>
        </p:nvSpPr>
        <p:spPr bwMode="auto">
          <a:xfrm>
            <a:off x="72000" y="6120000"/>
            <a:ext cx="7380287" cy="432000"/>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Renewable Resources – Bio Composites</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50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par>
                          <p:cTn id="18" fill="hold">
                            <p:stCondLst>
                              <p:cond delay="2000"/>
                            </p:stCondLst>
                            <p:childTnLst>
                              <p:par>
                                <p:cTn id="19" presetID="21" presetClass="entr" presetSubtype="4" fill="hold" nodeType="after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wheel(4)">
                                      <p:cBhvr>
                                        <p:cTn id="21" dur="1000"/>
                                        <p:tgtEl>
                                          <p:spTgt spid="11"/>
                                        </p:tgtEl>
                                      </p:cBhvr>
                                    </p:animEffect>
                                  </p:childTnLst>
                                </p:cTn>
                              </p:par>
                            </p:childTnLst>
                          </p:cTn>
                        </p:par>
                        <p:par>
                          <p:cTn id="22" fill="hold" nodeType="afterGroup">
                            <p:stCondLst>
                              <p:cond delay="4500"/>
                            </p:stCondLst>
                            <p:childTnLst>
                              <p:par>
                                <p:cTn id="23" presetID="22" presetClass="entr" presetSubtype="8" fill="hold" nodeType="afterEffect">
                                  <p:stCondLst>
                                    <p:cond delay="500"/>
                                  </p:stCondLst>
                                  <p:childTnLst>
                                    <p:set>
                                      <p:cBhvr>
                                        <p:cTn id="24" dur="1" fill="hold">
                                          <p:stCondLst>
                                            <p:cond delay="0"/>
                                          </p:stCondLst>
                                        </p:cTn>
                                        <p:tgtEl>
                                          <p:spTgt spid="115721"/>
                                        </p:tgtEl>
                                        <p:attrNameLst>
                                          <p:attrName>style.visibility</p:attrName>
                                        </p:attrNameLst>
                                      </p:cBhvr>
                                      <p:to>
                                        <p:strVal val="visible"/>
                                      </p:to>
                                    </p:set>
                                    <p:animEffect transition="in" filter="wipe(left)">
                                      <p:cBhvr>
                                        <p:cTn id="25" dur="500"/>
                                        <p:tgtEl>
                                          <p:spTgt spid="115721"/>
                                        </p:tgtEl>
                                      </p:cBhvr>
                                    </p:animEffect>
                                  </p:childTnLst>
                                </p:cTn>
                              </p:par>
                            </p:childTnLst>
                          </p:cTn>
                        </p:par>
                        <p:par>
                          <p:cTn id="26" fill="hold" nodeType="afterGroup">
                            <p:stCondLst>
                              <p:cond delay="5500"/>
                            </p:stCondLst>
                            <p:childTnLst>
                              <p:par>
                                <p:cTn id="27" presetID="22" presetClass="entr" presetSubtype="8" fill="hold" grpId="0" nodeType="afterEffect">
                                  <p:stCondLst>
                                    <p:cond delay="500"/>
                                  </p:stCondLst>
                                  <p:childTnLst>
                                    <p:set>
                                      <p:cBhvr>
                                        <p:cTn id="28" dur="1" fill="hold">
                                          <p:stCondLst>
                                            <p:cond delay="0"/>
                                          </p:stCondLst>
                                        </p:cTn>
                                        <p:tgtEl>
                                          <p:spTgt spid="115723"/>
                                        </p:tgtEl>
                                        <p:attrNameLst>
                                          <p:attrName>style.visibility</p:attrName>
                                        </p:attrNameLst>
                                      </p:cBhvr>
                                      <p:to>
                                        <p:strVal val="visible"/>
                                      </p:to>
                                    </p:set>
                                    <p:animEffect transition="in" filter="wipe(left)">
                                      <p:cBhvr>
                                        <p:cTn id="29" dur="500"/>
                                        <p:tgtEl>
                                          <p:spTgt spid="115723"/>
                                        </p:tgtEl>
                                      </p:cBhvr>
                                    </p:animEffect>
                                  </p:childTnLst>
                                </p:cTn>
                              </p:par>
                            </p:childTnLst>
                          </p:cTn>
                        </p:par>
                        <p:par>
                          <p:cTn id="30" fill="hold">
                            <p:stCondLst>
                              <p:cond delay="6500"/>
                            </p:stCondLst>
                            <p:childTnLst>
                              <p:par>
                                <p:cTn id="31" presetID="22" presetClass="entr" presetSubtype="8" fill="hold" grpId="0" nodeType="afterEffect">
                                  <p:stCondLst>
                                    <p:cond delay="500"/>
                                  </p:stCondLst>
                                  <p:iterate type="wd">
                                    <p:tmPct val="6000"/>
                                  </p:iterate>
                                  <p:childTnLst>
                                    <p:set>
                                      <p:cBhvr>
                                        <p:cTn id="32" dur="1" fill="hold">
                                          <p:stCondLst>
                                            <p:cond delay="0"/>
                                          </p:stCondLst>
                                        </p:cTn>
                                        <p:tgtEl>
                                          <p:spTgt spid="115722"/>
                                        </p:tgtEl>
                                        <p:attrNameLst>
                                          <p:attrName>style.visibility</p:attrName>
                                        </p:attrNameLst>
                                      </p:cBhvr>
                                      <p:to>
                                        <p:strVal val="visible"/>
                                      </p:to>
                                    </p:set>
                                    <p:animEffect transition="in" filter="wipe(left)">
                                      <p:cBhvr>
                                        <p:cTn id="33" dur="1000"/>
                                        <p:tgtEl>
                                          <p:spTgt spid="115722"/>
                                        </p:tgtEl>
                                      </p:cBhvr>
                                    </p:animEffect>
                                  </p:childTnLst>
                                </p:cTn>
                              </p:par>
                            </p:childTnLst>
                          </p:cTn>
                        </p:par>
                        <p:par>
                          <p:cTn id="34" fill="hold">
                            <p:stCondLst>
                              <p:cond delay="9260"/>
                            </p:stCondLst>
                            <p:childTnLst>
                              <p:par>
                                <p:cTn id="35" presetID="22" presetClass="entr" presetSubtype="8" fill="hold" grpId="0" nodeType="afterEffect">
                                  <p:stCondLst>
                                    <p:cond delay="500"/>
                                  </p:stCondLst>
                                  <p:childTnLst>
                                    <p:set>
                                      <p:cBhvr>
                                        <p:cTn id="36" dur="1" fill="hold">
                                          <p:stCondLst>
                                            <p:cond delay="0"/>
                                          </p:stCondLst>
                                        </p:cTn>
                                        <p:tgtEl>
                                          <p:spTgt spid="109634"/>
                                        </p:tgtEl>
                                        <p:attrNameLst>
                                          <p:attrName>style.visibility</p:attrName>
                                        </p:attrNameLst>
                                      </p:cBhvr>
                                      <p:to>
                                        <p:strVal val="visible"/>
                                      </p:to>
                                    </p:set>
                                    <p:animEffect transition="in" filter="wipe(left)">
                                      <p:cBhvr>
                                        <p:cTn id="37" dur="500"/>
                                        <p:tgtEl>
                                          <p:spTgt spid="10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2" grpId="0"/>
      <p:bldP spid="115723" grpId="0"/>
      <p:bldP spid="109634" grpId="0"/>
      <p:bldP spid="19"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2"/>
          <p:cNvSpPr txBox="1">
            <a:spLocks noChangeArrowheads="1"/>
          </p:cNvSpPr>
          <p:nvPr/>
        </p:nvSpPr>
        <p:spPr bwMode="auto">
          <a:xfrm>
            <a:off x="6300000" y="2915637"/>
            <a:ext cx="25200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1600" i="1" dirty="0">
                <a:solidFill>
                  <a:srgbClr val="00FFFF"/>
                </a:solidFill>
                <a:latin typeface="Arial Rounded MT Bold" panose="020F0704030504030204" pitchFamily="34" charset="0"/>
              </a:rPr>
              <a:t>Magnum</a:t>
            </a:r>
            <a:r>
              <a:rPr lang="en-US" altLang="en-US" sz="1800" dirty="0" smtClean="0">
                <a:solidFill>
                  <a:srgbClr val="00FFFF"/>
                </a:solidFill>
                <a:latin typeface="+mj-lt"/>
              </a:rPr>
              <a:t> </a:t>
            </a:r>
            <a:r>
              <a:rPr lang="en-US" altLang="en-US" sz="1600" i="1" dirty="0">
                <a:solidFill>
                  <a:srgbClr val="00FFFF"/>
                </a:solidFill>
                <a:latin typeface="Arial Rounded MT Bold" panose="020F0704030504030204" pitchFamily="34" charset="0"/>
              </a:rPr>
              <a:t>GOS</a:t>
            </a:r>
            <a:endParaRPr lang="en-GB" altLang="en-US" sz="1600" i="1" dirty="0">
              <a:solidFill>
                <a:srgbClr val="00FFFF"/>
              </a:solidFill>
              <a:latin typeface="Arial Rounded MT Bold" panose="020F0704030504030204" pitchFamily="34" charset="0"/>
            </a:endParaRPr>
          </a:p>
        </p:txBody>
      </p:sp>
      <p:sp>
        <p:nvSpPr>
          <p:cNvPr id="19" name="Text Box 18"/>
          <p:cNvSpPr txBox="1">
            <a:spLocks noChangeArrowheads="1"/>
          </p:cNvSpPr>
          <p:nvPr/>
        </p:nvSpPr>
        <p:spPr bwMode="auto">
          <a:xfrm>
            <a:off x="179388" y="2880000"/>
            <a:ext cx="252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1600" i="1" dirty="0" err="1" smtClean="0">
                <a:solidFill>
                  <a:srgbClr val="00FFFF"/>
                </a:solidFill>
                <a:latin typeface="Arial Rounded MT Bold" panose="020F0704030504030204" pitchFamily="34" charset="0"/>
              </a:rPr>
              <a:t>MiniLam</a:t>
            </a:r>
            <a:r>
              <a:rPr lang="en-US" altLang="en-US" sz="1600" i="1" dirty="0" smtClean="0">
                <a:solidFill>
                  <a:srgbClr val="00FFFF"/>
                </a:solidFill>
                <a:latin typeface="Arial Rounded MT Bold" panose="020F0704030504030204" pitchFamily="34" charset="0"/>
              </a:rPr>
              <a:t> 450</a:t>
            </a:r>
            <a:endParaRPr lang="en-GB" altLang="en-US" sz="1600" i="1" dirty="0" smtClean="0">
              <a:solidFill>
                <a:srgbClr val="00FFFF"/>
              </a:solidFill>
              <a:latin typeface="Arial Rounded MT Bold" panose="020F0704030504030204" pitchFamily="34" charset="0"/>
            </a:endParaRPr>
          </a:p>
        </p:txBody>
      </p:sp>
      <p:sp>
        <p:nvSpPr>
          <p:cNvPr id="20" name="Text Box 16"/>
          <p:cNvSpPr txBox="1">
            <a:spLocks noChangeArrowheads="1"/>
          </p:cNvSpPr>
          <p:nvPr/>
        </p:nvSpPr>
        <p:spPr bwMode="auto">
          <a:xfrm>
            <a:off x="360000" y="5256000"/>
            <a:ext cx="32400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1600" i="1" dirty="0">
                <a:solidFill>
                  <a:srgbClr val="00FFFF"/>
                </a:solidFill>
                <a:latin typeface="Arial Rounded MT Bold" panose="020F0704030504030204" pitchFamily="34" charset="0"/>
              </a:rPr>
              <a:t>Coolstream</a:t>
            </a:r>
            <a:r>
              <a:rPr lang="en-US" altLang="en-US" sz="1800" dirty="0" smtClean="0">
                <a:solidFill>
                  <a:srgbClr val="00FFFF"/>
                </a:solidFill>
                <a:latin typeface="+mj-lt"/>
              </a:rPr>
              <a:t> </a:t>
            </a:r>
            <a:r>
              <a:rPr lang="en-US" altLang="en-US" sz="1600" i="1" dirty="0">
                <a:solidFill>
                  <a:srgbClr val="00FFFF"/>
                </a:solidFill>
                <a:latin typeface="Arial Rounded MT Bold" panose="020F0704030504030204" pitchFamily="34" charset="0"/>
              </a:rPr>
              <a:t>GOS</a:t>
            </a:r>
            <a:endParaRPr lang="en-GB" altLang="en-US" sz="1600" i="1" dirty="0">
              <a:solidFill>
                <a:srgbClr val="00FFFF"/>
              </a:solidFill>
              <a:latin typeface="Arial Rounded MT Bold" panose="020F0704030504030204" pitchFamily="34" charset="0"/>
            </a:endParaRPr>
          </a:p>
        </p:txBody>
      </p:sp>
      <p:sp>
        <p:nvSpPr>
          <p:cNvPr id="21" name="Text Box 14"/>
          <p:cNvSpPr txBox="1">
            <a:spLocks noChangeArrowheads="1"/>
          </p:cNvSpPr>
          <p:nvPr/>
        </p:nvSpPr>
        <p:spPr bwMode="auto">
          <a:xfrm>
            <a:off x="4139999" y="5256000"/>
            <a:ext cx="46800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1600" i="1" dirty="0" smtClean="0">
                <a:solidFill>
                  <a:srgbClr val="00FFFF"/>
                </a:solidFill>
                <a:latin typeface="Arial Rounded MT Bold" panose="020F0704030504030204" pitchFamily="34" charset="0"/>
              </a:rPr>
              <a:t>Powerbond and Powerbond HPC</a:t>
            </a:r>
            <a:endParaRPr lang="en-GB" altLang="en-US" sz="1600" i="1" dirty="0">
              <a:solidFill>
                <a:srgbClr val="00FFFF"/>
              </a:solidFill>
              <a:latin typeface="Arial Rounded MT Bold" panose="020F0704030504030204" pitchFamily="34" charset="0"/>
            </a:endParaRPr>
          </a:p>
        </p:txBody>
      </p:sp>
      <p:sp>
        <p:nvSpPr>
          <p:cNvPr id="24" name="Text Box 18"/>
          <p:cNvSpPr txBox="1">
            <a:spLocks noChangeArrowheads="1"/>
          </p:cNvSpPr>
          <p:nvPr/>
        </p:nvSpPr>
        <p:spPr bwMode="auto">
          <a:xfrm>
            <a:off x="3240000" y="2880000"/>
            <a:ext cx="25200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defPPr>
              <a:defRPr lang="en-GB"/>
            </a:defPPr>
            <a:lvl1pPr eaLnBrk="1" hangingPunct="1">
              <a:spcBef>
                <a:spcPct val="50000"/>
              </a:spcBef>
              <a:buClrTx/>
              <a:buSzTx/>
              <a:buFontTx/>
              <a:buNone/>
              <a:defRPr i="1">
                <a:solidFill>
                  <a:srgbClr val="000066"/>
                </a:solidFill>
                <a:latin typeface="Arial Rounded MT Bold" panose="020F0704030504030204" pitchFamily="34" charset="0"/>
              </a:defRPr>
            </a:lvl1pPr>
            <a:lvl2pPr marL="742950" indent="-285750" algn="l" eaLnBrk="0" hangingPunct="0">
              <a:spcBef>
                <a:spcPct val="20000"/>
              </a:spcBef>
              <a:buClr>
                <a:schemeClr val="tx1"/>
              </a:buClr>
              <a:buChar char="•"/>
              <a:defRPr sz="2800"/>
            </a:lvl2pPr>
            <a:lvl3pPr marL="1143000" indent="-228600" algn="l" eaLnBrk="0" hangingPunct="0">
              <a:spcBef>
                <a:spcPct val="20000"/>
              </a:spcBef>
              <a:buClr>
                <a:schemeClr val="accent2"/>
              </a:buClr>
              <a:buSzPct val="60000"/>
              <a:buFont typeface="Wingdings" pitchFamily="2" charset="2"/>
              <a:buChar char="n"/>
              <a:defRPr sz="2400"/>
            </a:lvl3pPr>
            <a:lvl4pPr marL="1600200" indent="-228600" algn="l" eaLnBrk="0" hangingPunct="0">
              <a:spcBef>
                <a:spcPct val="20000"/>
              </a:spcBef>
              <a:buClr>
                <a:schemeClr val="tx2"/>
              </a:buClr>
              <a:buChar char="•"/>
              <a:defRPr sz="2000"/>
            </a:lvl4pPr>
            <a:lvl5pPr marL="2057400" indent="-228600" algn="l" eaLnBrk="0" hangingPunct="0">
              <a:spcBef>
                <a:spcPct val="20000"/>
              </a:spcBef>
              <a:buClr>
                <a:schemeClr val="folHlink"/>
              </a:buClr>
              <a:buSzPct val="60000"/>
              <a:buFont typeface="Wingdings" pitchFamily="2" charset="2"/>
              <a:buChar char="n"/>
              <a:defRPr sz="2000"/>
            </a:lvl5pPr>
            <a:lvl6pPr marL="2514600" indent="-228600" eaLnBrk="0" fontAlgn="base" hangingPunct="0">
              <a:spcBef>
                <a:spcPct val="20000"/>
              </a:spcBef>
              <a:spcAft>
                <a:spcPct val="0"/>
              </a:spcAft>
              <a:buClr>
                <a:schemeClr val="folHlink"/>
              </a:buClr>
              <a:buSzPct val="60000"/>
              <a:buFont typeface="Wingdings" pitchFamily="2" charset="2"/>
              <a:buChar char="n"/>
              <a:defRPr sz="2000"/>
            </a:lvl6pPr>
            <a:lvl7pPr marL="2971800" indent="-228600" eaLnBrk="0" fontAlgn="base" hangingPunct="0">
              <a:spcBef>
                <a:spcPct val="20000"/>
              </a:spcBef>
              <a:spcAft>
                <a:spcPct val="0"/>
              </a:spcAft>
              <a:buClr>
                <a:schemeClr val="folHlink"/>
              </a:buClr>
              <a:buSzPct val="60000"/>
              <a:buFont typeface="Wingdings" pitchFamily="2" charset="2"/>
              <a:buChar char="n"/>
              <a:defRPr sz="2000"/>
            </a:lvl7pPr>
            <a:lvl8pPr marL="3429000" indent="-228600" eaLnBrk="0" fontAlgn="base" hangingPunct="0">
              <a:spcBef>
                <a:spcPct val="20000"/>
              </a:spcBef>
              <a:spcAft>
                <a:spcPct val="0"/>
              </a:spcAft>
              <a:buClr>
                <a:schemeClr val="folHlink"/>
              </a:buClr>
              <a:buSzPct val="60000"/>
              <a:buFont typeface="Wingdings" pitchFamily="2" charset="2"/>
              <a:buChar char="n"/>
              <a:defRPr sz="2000"/>
            </a:lvl8pPr>
            <a:lvl9pPr marL="3886200" indent="-228600" eaLnBrk="0" fontAlgn="base" hangingPunct="0">
              <a:spcBef>
                <a:spcPct val="20000"/>
              </a:spcBef>
              <a:spcAft>
                <a:spcPct val="0"/>
              </a:spcAft>
              <a:buClr>
                <a:schemeClr val="folHlink"/>
              </a:buClr>
              <a:buSzPct val="60000"/>
              <a:buFont typeface="Wingdings" pitchFamily="2" charset="2"/>
              <a:buChar char="n"/>
              <a:defRPr sz="2000"/>
            </a:lvl9pPr>
          </a:lstStyle>
          <a:p>
            <a:r>
              <a:rPr lang="en-US" altLang="en-US" dirty="0">
                <a:solidFill>
                  <a:srgbClr val="00FFFF"/>
                </a:solidFill>
              </a:rPr>
              <a:t>Compact</a:t>
            </a:r>
            <a:endParaRPr lang="en-GB" altLang="en-US" dirty="0">
              <a:solidFill>
                <a:srgbClr val="00FFFF"/>
              </a:solidFill>
            </a:endParaRPr>
          </a:p>
        </p:txBody>
      </p:sp>
      <p:sp>
        <p:nvSpPr>
          <p:cNvPr id="2" name="TextBox 1"/>
          <p:cNvSpPr txBox="1">
            <a:spLocks noChangeArrowheads="1"/>
          </p:cNvSpPr>
          <p:nvPr/>
        </p:nvSpPr>
        <p:spPr bwMode="auto">
          <a:xfrm>
            <a:off x="0" y="5616000"/>
            <a:ext cx="882015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nchor="ctr" anchorCtr="1">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defRPr/>
            </a:pPr>
            <a:r>
              <a:rPr lang="en-GB" altLang="en-US" sz="2000" i="1" dirty="0" smtClean="0">
                <a:solidFill>
                  <a:srgbClr val="00FFFF"/>
                </a:solidFill>
                <a:latin typeface="Arial Rounded MT Bold" panose="020F0704030504030204" pitchFamily="34" charset="0"/>
              </a:rPr>
              <a:t>Widths available from 450mm  to  3000mm</a:t>
            </a:r>
          </a:p>
        </p:txBody>
      </p:sp>
      <p:grpSp>
        <p:nvGrpSpPr>
          <p:cNvPr id="6" name="Group 5"/>
          <p:cNvGrpSpPr/>
          <p:nvPr/>
        </p:nvGrpSpPr>
        <p:grpSpPr>
          <a:xfrm>
            <a:off x="4140000" y="3456000"/>
            <a:ext cx="4680000" cy="1800000"/>
            <a:chOff x="4140000" y="3636000"/>
            <a:chExt cx="4680000" cy="1800000"/>
          </a:xfrm>
        </p:grpSpPr>
        <p:pic>
          <p:nvPicPr>
            <p:cNvPr id="35843" name="Picture 3"/>
            <p:cNvPicPr>
              <a:picLocks noChangeArrowheads="1"/>
            </p:cNvPicPr>
            <p:nvPr/>
          </p:nvPicPr>
          <p:blipFill>
            <a:blip r:embed="rId2" cstate="print">
              <a:extLst>
                <a:ext uri="{BEBA8EAE-BF5A-486C-A8C5-ECC9F3942E4B}">
                  <a14:imgProps xmlns:a14="http://schemas.microsoft.com/office/drawing/2010/main">
                    <a14:imgLayer r:embed="rId3">
                      <a14:imgEffect>
                        <a14:brightnessContrast bright="8000" contrast="5000"/>
                      </a14:imgEffect>
                    </a14:imgLayer>
                  </a14:imgProps>
                </a:ext>
                <a:ext uri="{28A0092B-C50C-407E-A947-70E740481C1C}">
                  <a14:useLocalDpi xmlns:a14="http://schemas.microsoft.com/office/drawing/2010/main" val="0"/>
                </a:ext>
              </a:extLst>
            </a:blip>
            <a:srcRect/>
            <a:stretch>
              <a:fillRect/>
            </a:stretch>
          </p:blipFill>
          <p:spPr bwMode="auto">
            <a:xfrm>
              <a:off x="4320000" y="3852000"/>
              <a:ext cx="4320000" cy="14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40000" y="3636000"/>
              <a:ext cx="4680000" cy="18000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p:cNvGrpSpPr/>
          <p:nvPr/>
        </p:nvGrpSpPr>
        <p:grpSpPr>
          <a:xfrm>
            <a:off x="360000" y="3456000"/>
            <a:ext cx="3240000" cy="1800000"/>
            <a:chOff x="180000" y="2988000"/>
            <a:chExt cx="3240000" cy="1800000"/>
          </a:xfrm>
        </p:grpSpPr>
        <p:pic>
          <p:nvPicPr>
            <p:cNvPr id="16" name="Picture 15"/>
            <p:cNvPicPr preferRelativeResize="0">
              <a:picLocks noChangeArrowheads="1"/>
            </p:cNvPicPr>
            <p:nvPr/>
          </p:nvPicPr>
          <p:blipFill>
            <a:blip r:embed="rId4" cstate="print">
              <a:extLst>
                <a:ext uri="{BEBA8EAE-BF5A-486C-A8C5-ECC9F3942E4B}">
                  <a14:imgProps xmlns:a14="http://schemas.microsoft.com/office/drawing/2010/main">
                    <a14:imgLayer r:embed="rId5">
                      <a14:imgEffect>
                        <a14:brightnessContrast bright="20000" contrast="8000"/>
                      </a14:imgEffect>
                    </a14:imgLayer>
                  </a14:imgProps>
                </a:ext>
                <a:ext uri="{28A0092B-C50C-407E-A947-70E740481C1C}">
                  <a14:useLocalDpi xmlns:a14="http://schemas.microsoft.com/office/drawing/2010/main" val="0"/>
                </a:ext>
              </a:extLst>
            </a:blip>
            <a:srcRect/>
            <a:stretch>
              <a:fillRect/>
            </a:stretch>
          </p:blipFill>
          <p:spPr bwMode="auto">
            <a:xfrm>
              <a:off x="360000" y="3204000"/>
              <a:ext cx="2880000" cy="1440000"/>
            </a:xfrm>
            <a:prstGeom prst="rect">
              <a:avLst/>
            </a:prstGeom>
            <a:noFill/>
            <a:ln w="38100" cmpd="dbl">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180000" y="2988000"/>
              <a:ext cx="3240000" cy="18000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6300000" y="1080000"/>
            <a:ext cx="2520000" cy="1800000"/>
            <a:chOff x="6300000" y="1116751"/>
            <a:chExt cx="2520000" cy="1800000"/>
          </a:xfrm>
        </p:grpSpPr>
        <p:pic>
          <p:nvPicPr>
            <p:cNvPr id="17" name="Picture 11"/>
            <p:cNvPicPr preferRelativeResize="0">
              <a:picLocks noChangeArrowheads="1"/>
            </p:cNvPicPr>
            <p:nvPr/>
          </p:nvPicPr>
          <p:blipFill>
            <a:blip r:embed="rId6" cstate="print">
              <a:lum bright="12000" contrast="4000"/>
              <a:extLst>
                <a:ext uri="{28A0092B-C50C-407E-A947-70E740481C1C}">
                  <a14:useLocalDpi xmlns:a14="http://schemas.microsoft.com/office/drawing/2010/main" val="0"/>
                </a:ext>
              </a:extLst>
            </a:blip>
            <a:srcRect/>
            <a:stretch>
              <a:fillRect/>
            </a:stretch>
          </p:blipFill>
          <p:spPr bwMode="auto">
            <a:xfrm>
              <a:off x="6372000" y="1296000"/>
              <a:ext cx="2376000" cy="1440000"/>
            </a:xfrm>
            <a:prstGeom prst="rect">
              <a:avLst/>
            </a:prstGeom>
            <a:noFill/>
            <a:ln w="38100" cmpd="dbl">
              <a:no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6300000" y="1116751"/>
              <a:ext cx="2520000" cy="18000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3240000" y="1080000"/>
            <a:ext cx="2520000" cy="1800000"/>
            <a:chOff x="3240000" y="1116751"/>
            <a:chExt cx="2520000" cy="1800000"/>
          </a:xfrm>
        </p:grpSpPr>
        <p:pic>
          <p:nvPicPr>
            <p:cNvPr id="23" name="Picture 19"/>
            <p:cNvPicPr preferRelativeResize="0">
              <a:picLocks noChangeArrowheads="1"/>
            </p:cNvPicPr>
            <p:nvPr/>
          </p:nvPicPr>
          <p:blipFill>
            <a:blip r:embed="rId7" cstate="print">
              <a:lum bright="12000" contrast="4000"/>
              <a:extLst>
                <a:ext uri="{28A0092B-C50C-407E-A947-70E740481C1C}">
                  <a14:useLocalDpi xmlns:a14="http://schemas.microsoft.com/office/drawing/2010/main" val="0"/>
                </a:ext>
              </a:extLst>
            </a:blip>
            <a:srcRect/>
            <a:stretch>
              <a:fillRect/>
            </a:stretch>
          </p:blipFill>
          <p:spPr bwMode="auto">
            <a:xfrm>
              <a:off x="3276000" y="1296000"/>
              <a:ext cx="2448000" cy="1440000"/>
            </a:xfrm>
            <a:prstGeom prst="rect">
              <a:avLst/>
            </a:prstGeom>
            <a:noFill/>
            <a:ln w="38100" cmpd="dbl">
              <a:no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3240000" y="1116751"/>
              <a:ext cx="2520000" cy="18000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p:cNvGrpSpPr/>
          <p:nvPr/>
        </p:nvGrpSpPr>
        <p:grpSpPr>
          <a:xfrm>
            <a:off x="180000" y="1080000"/>
            <a:ext cx="2520000" cy="1800000"/>
            <a:chOff x="180000" y="1116000"/>
            <a:chExt cx="2520000" cy="1800000"/>
          </a:xfrm>
        </p:grpSpPr>
        <p:sp>
          <p:nvSpPr>
            <p:cNvPr id="13" name="Rectangle 12"/>
            <p:cNvSpPr/>
            <p:nvPr/>
          </p:nvSpPr>
          <p:spPr>
            <a:xfrm>
              <a:off x="180000" y="1116000"/>
              <a:ext cx="2520000" cy="18000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872" name="Picture 8"/>
            <p:cNvPicPr>
              <a:picLocks noChangeArrowheads="1"/>
            </p:cNvPicPr>
            <p:nvPr/>
          </p:nvPicPr>
          <p:blipFill rotWithShape="1">
            <a:blip r:embed="rId8" cstate="print">
              <a:extLst>
                <a:ext uri="{28A0092B-C50C-407E-A947-70E740481C1C}">
                  <a14:useLocalDpi xmlns:a14="http://schemas.microsoft.com/office/drawing/2010/main" val="0"/>
                </a:ext>
              </a:extLst>
            </a:blip>
            <a:srcRect b="6544"/>
            <a:stretch/>
          </p:blipFill>
          <p:spPr bwMode="auto">
            <a:xfrm>
              <a:off x="252000" y="1188000"/>
              <a:ext cx="2376000" cy="1728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9" name="Group 28"/>
          <p:cNvGrpSpPr>
            <a:grpSpLocks noChangeAspect="1"/>
          </p:cNvGrpSpPr>
          <p:nvPr/>
        </p:nvGrpSpPr>
        <p:grpSpPr bwMode="auto">
          <a:xfrm>
            <a:off x="144000" y="144000"/>
            <a:ext cx="1440001" cy="720000"/>
            <a:chOff x="972000" y="1008000"/>
            <a:chExt cx="2016000" cy="1008000"/>
          </a:xfrm>
        </p:grpSpPr>
        <p:pic>
          <p:nvPicPr>
            <p:cNvPr id="30" name="Picture 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32"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Production Range – Laminating Machines</a:t>
            </a:r>
            <a:endParaRPr lang="en-GB" altLang="en-US" sz="2400" i="1" dirty="0">
              <a:solidFill>
                <a:schemeClr val="bg1"/>
              </a:solidFill>
              <a:latin typeface="Arial Rounded MT Bold" panose="020F0704030504030204" pitchFamily="34" charset="0"/>
            </a:endParaRPr>
          </a:p>
        </p:txBody>
      </p:sp>
      <p:grpSp>
        <p:nvGrpSpPr>
          <p:cNvPr id="33" name="Group 32"/>
          <p:cNvGrpSpPr>
            <a:grpSpLocks noChangeAspect="1"/>
          </p:cNvGrpSpPr>
          <p:nvPr/>
        </p:nvGrpSpPr>
        <p:grpSpPr bwMode="auto">
          <a:xfrm>
            <a:off x="7524000" y="5976000"/>
            <a:ext cx="1440001" cy="720000"/>
            <a:chOff x="972000" y="1008000"/>
            <a:chExt cx="2016000" cy="1008000"/>
          </a:xfrm>
        </p:grpSpPr>
        <p:pic>
          <p:nvPicPr>
            <p:cNvPr id="34" name="Picture 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36"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Company Profile</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nodeType="withEffect">
                                  <p:stCondLst>
                                    <p:cond delay="50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500"/>
                                        <p:tgtEl>
                                          <p:spTgt spid="32"/>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par>
                          <p:cTn id="18" fill="hold">
                            <p:stCondLst>
                              <p:cond delay="2000"/>
                            </p:stCondLst>
                            <p:childTnLst>
                              <p:par>
                                <p:cTn id="19" presetID="22" presetClass="entr" presetSubtype="8" fill="hold" nodeType="afterEffect">
                                  <p:stCondLst>
                                    <p:cond delay="100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3500"/>
                            </p:stCondLst>
                            <p:childTnLst>
                              <p:par>
                                <p:cTn id="23" presetID="22" presetClass="entr" presetSubtype="8" fill="hold" grpId="0" nodeType="afterEffect">
                                  <p:stCondLst>
                                    <p:cond delay="5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par>
                          <p:cTn id="26" fill="hold" nodeType="afterGroup">
                            <p:stCondLst>
                              <p:cond delay="4500"/>
                            </p:stCondLst>
                            <p:childTnLst>
                              <p:par>
                                <p:cTn id="27" presetID="22" presetClass="entr" presetSubtype="8" fill="hold" nodeType="afterEffect">
                                  <p:stCondLst>
                                    <p:cond delay="100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6000"/>
                            </p:stCondLst>
                            <p:childTnLst>
                              <p:par>
                                <p:cTn id="31" presetID="22" presetClass="entr" presetSubtype="8" fill="hold" grpId="0" nodeType="afterEffect">
                                  <p:stCondLst>
                                    <p:cond delay="50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par>
                          <p:cTn id="34" fill="hold" nodeType="afterGroup">
                            <p:stCondLst>
                              <p:cond delay="7000"/>
                            </p:stCondLst>
                            <p:childTnLst>
                              <p:par>
                                <p:cTn id="35" presetID="22" presetClass="entr" presetSubtype="8" fill="hold" nodeType="afterEffect">
                                  <p:stCondLst>
                                    <p:cond delay="100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8500"/>
                            </p:stCondLst>
                            <p:childTnLst>
                              <p:par>
                                <p:cTn id="39" presetID="22" presetClass="entr" presetSubtype="8" fill="hold" grpId="0" nodeType="afterEffect">
                                  <p:stCondLst>
                                    <p:cond delay="50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par>
                          <p:cTn id="42" fill="hold" nodeType="afterGroup">
                            <p:stCondLst>
                              <p:cond delay="9500"/>
                            </p:stCondLst>
                            <p:childTnLst>
                              <p:par>
                                <p:cTn id="43" presetID="22" presetClass="entr" presetSubtype="8" fill="hold" nodeType="afterEffect">
                                  <p:stCondLst>
                                    <p:cond delay="100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par>
                          <p:cTn id="46" fill="hold">
                            <p:stCondLst>
                              <p:cond delay="11000"/>
                            </p:stCondLst>
                            <p:childTnLst>
                              <p:par>
                                <p:cTn id="47" presetID="22" presetClass="entr" presetSubtype="8" fill="hold" grpId="0" nodeType="afterEffect">
                                  <p:stCondLst>
                                    <p:cond delay="50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childTnLst>
                          </p:cTn>
                        </p:par>
                        <p:par>
                          <p:cTn id="50" fill="hold" nodeType="afterGroup">
                            <p:stCondLst>
                              <p:cond delay="12000"/>
                            </p:stCondLst>
                            <p:childTnLst>
                              <p:par>
                                <p:cTn id="51" presetID="22" presetClass="entr" presetSubtype="8" fill="hold" nodeType="afterEffect">
                                  <p:stCondLst>
                                    <p:cond delay="100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500"/>
                                        <p:tgtEl>
                                          <p:spTgt spid="6"/>
                                        </p:tgtEl>
                                      </p:cBhvr>
                                    </p:animEffect>
                                  </p:childTnLst>
                                </p:cTn>
                              </p:par>
                            </p:childTnLst>
                          </p:cTn>
                        </p:par>
                        <p:par>
                          <p:cTn id="54" fill="hold">
                            <p:stCondLst>
                              <p:cond delay="13500"/>
                            </p:stCondLst>
                            <p:childTnLst>
                              <p:par>
                                <p:cTn id="55" presetID="22" presetClass="entr" presetSubtype="8" fill="hold" grpId="0" nodeType="afterEffect">
                                  <p:stCondLst>
                                    <p:cond delay="500"/>
                                  </p:stCondLst>
                                  <p:childTnLst>
                                    <p:set>
                                      <p:cBhvr>
                                        <p:cTn id="56" dur="1" fill="hold">
                                          <p:stCondLst>
                                            <p:cond delay="0"/>
                                          </p:stCondLst>
                                        </p:cTn>
                                        <p:tgtEl>
                                          <p:spTgt spid="21"/>
                                        </p:tgtEl>
                                        <p:attrNameLst>
                                          <p:attrName>style.visibility</p:attrName>
                                        </p:attrNameLst>
                                      </p:cBhvr>
                                      <p:to>
                                        <p:strVal val="visible"/>
                                      </p:to>
                                    </p:set>
                                    <p:animEffect transition="in" filter="wipe(left)">
                                      <p:cBhvr>
                                        <p:cTn id="57" dur="500"/>
                                        <p:tgtEl>
                                          <p:spTgt spid="21"/>
                                        </p:tgtEl>
                                      </p:cBhvr>
                                    </p:animEffect>
                                  </p:childTnLst>
                                </p:cTn>
                              </p:par>
                            </p:childTnLst>
                          </p:cTn>
                        </p:par>
                        <p:par>
                          <p:cTn id="58" fill="hold" nodeType="afterGroup">
                            <p:stCondLst>
                              <p:cond delay="14500"/>
                            </p:stCondLst>
                            <p:childTnLst>
                              <p:par>
                                <p:cTn id="59" presetID="22" presetClass="entr" presetSubtype="8" fill="hold" grpId="0" nodeType="afterEffect">
                                  <p:stCondLst>
                                    <p:cond delay="500"/>
                                  </p:stCondLst>
                                  <p:childTnLst>
                                    <p:set>
                                      <p:cBhvr>
                                        <p:cTn id="60" dur="1" fill="hold">
                                          <p:stCondLst>
                                            <p:cond delay="0"/>
                                          </p:stCondLst>
                                        </p:cTn>
                                        <p:tgtEl>
                                          <p:spTgt spid="2"/>
                                        </p:tgtEl>
                                        <p:attrNameLst>
                                          <p:attrName>style.visibility</p:attrName>
                                        </p:attrNameLst>
                                      </p:cBhvr>
                                      <p:to>
                                        <p:strVal val="visible"/>
                                      </p:to>
                                    </p:set>
                                    <p:animEffect transition="in" filter="wipe(left)">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4" grpId="0"/>
      <p:bldP spid="2" grpId="0"/>
      <p:bldP spid="32" grpId="0"/>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88" name="Picture 84" descr="shoddy 1"/>
          <p:cNvPicPr>
            <a:picLocks noChangeArrowheads="1"/>
          </p:cNvPicPr>
          <p:nvPr/>
        </p:nvPicPr>
        <p:blipFill>
          <a:blip r:embed="rId2" cstate="print">
            <a:lum bright="-4000"/>
            <a:extLst>
              <a:ext uri="{28A0092B-C50C-407E-A947-70E740481C1C}">
                <a14:useLocalDpi xmlns:a14="http://schemas.microsoft.com/office/drawing/2010/main" val="0"/>
              </a:ext>
            </a:extLst>
          </a:blip>
          <a:srcRect/>
          <a:stretch>
            <a:fillRect/>
          </a:stretch>
        </p:blipFill>
        <p:spPr bwMode="auto">
          <a:xfrm>
            <a:off x="720000" y="1260000"/>
            <a:ext cx="3238500" cy="2160000"/>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2789" name="Picture 85" descr="shoddy 2"/>
          <p:cNvPicPr>
            <a:picLocks noChangeArrowheads="1"/>
          </p:cNvPicPr>
          <p:nvPr/>
        </p:nvPicPr>
        <p:blipFill>
          <a:blip r:embed="rId3">
            <a:lum bright="-4000"/>
            <a:extLst>
              <a:ext uri="{28A0092B-C50C-407E-A947-70E740481C1C}">
                <a14:useLocalDpi xmlns:a14="http://schemas.microsoft.com/office/drawing/2010/main" val="0"/>
              </a:ext>
            </a:extLst>
          </a:blip>
          <a:srcRect/>
          <a:stretch>
            <a:fillRect/>
          </a:stretch>
        </p:blipFill>
        <p:spPr bwMode="auto">
          <a:xfrm>
            <a:off x="720000" y="3744000"/>
            <a:ext cx="3238500" cy="1980000"/>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2790" name="Picture 86" descr="shoddy 3"/>
          <p:cNvPicPr>
            <a:picLocks noChangeArrowheads="1"/>
          </p:cNvPicPr>
          <p:nvPr/>
        </p:nvPicPr>
        <p:blipFill>
          <a:blip r:embed="rId4" cstate="print">
            <a:lum bright="-4000"/>
            <a:extLst>
              <a:ext uri="{28A0092B-C50C-407E-A947-70E740481C1C}">
                <a14:useLocalDpi xmlns:a14="http://schemas.microsoft.com/office/drawing/2010/main" val="0"/>
              </a:ext>
            </a:extLst>
          </a:blip>
          <a:srcRect/>
          <a:stretch>
            <a:fillRect/>
          </a:stretch>
        </p:blipFill>
        <p:spPr bwMode="auto">
          <a:xfrm>
            <a:off x="5039500" y="3744000"/>
            <a:ext cx="3240000" cy="1980000"/>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2792" name="Picture 88" descr="MC91021633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00" y="1368000"/>
            <a:ext cx="215900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0" name="Picture 28" descr="conceptual-recycling-symbol-thumb34688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9275" y="179388"/>
            <a:ext cx="719138" cy="7191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2" name="Group 11"/>
          <p:cNvGrpSpPr>
            <a:grpSpLocks noChangeAspect="1"/>
          </p:cNvGrpSpPr>
          <p:nvPr/>
        </p:nvGrpSpPr>
        <p:grpSpPr bwMode="auto">
          <a:xfrm>
            <a:off x="144000" y="144000"/>
            <a:ext cx="1440001" cy="720000"/>
            <a:chOff x="972000" y="1008000"/>
            <a:chExt cx="2016000" cy="1008000"/>
          </a:xfrm>
        </p:grpSpPr>
        <p:pic>
          <p:nvPicPr>
            <p:cNvPr id="15" name="Picture 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7"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Compressed Recycled Fibres</a:t>
            </a:r>
            <a:endParaRPr lang="en-GB" altLang="en-US" sz="2400" i="1" dirty="0">
              <a:solidFill>
                <a:schemeClr val="bg1"/>
              </a:solidFill>
              <a:latin typeface="Arial Rounded MT Bold" panose="020F0704030504030204" pitchFamily="34" charset="0"/>
            </a:endParaRPr>
          </a:p>
        </p:txBody>
      </p:sp>
      <p:grpSp>
        <p:nvGrpSpPr>
          <p:cNvPr id="18" name="Group 17"/>
          <p:cNvGrpSpPr>
            <a:grpSpLocks noChangeAspect="1"/>
          </p:cNvGrpSpPr>
          <p:nvPr/>
        </p:nvGrpSpPr>
        <p:grpSpPr bwMode="auto">
          <a:xfrm>
            <a:off x="7524000" y="5976000"/>
            <a:ext cx="1440001" cy="720000"/>
            <a:chOff x="972000" y="1008000"/>
            <a:chExt cx="2016000" cy="1008000"/>
          </a:xfrm>
        </p:grpSpPr>
        <p:pic>
          <p:nvPicPr>
            <p:cNvPr id="19" name="Picture 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1" name="Text Box 18"/>
          <p:cNvSpPr txBox="1">
            <a:spLocks noChangeArrowheads="1"/>
          </p:cNvSpPr>
          <p:nvPr/>
        </p:nvSpPr>
        <p:spPr bwMode="auto">
          <a:xfrm>
            <a:off x="72000" y="6120000"/>
            <a:ext cx="7380287" cy="432000"/>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Compressed Recycled Fibres</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50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2000"/>
                            </p:stCondLst>
                            <p:childTnLst>
                              <p:par>
                                <p:cTn id="19" presetID="22" presetClass="entr" presetSubtype="1" fill="hold" nodeType="afterEffect">
                                  <p:stCondLst>
                                    <p:cond delay="500"/>
                                  </p:stCondLst>
                                  <p:childTnLst>
                                    <p:set>
                                      <p:cBhvr>
                                        <p:cTn id="20" dur="1" fill="hold">
                                          <p:stCondLst>
                                            <p:cond delay="0"/>
                                          </p:stCondLst>
                                        </p:cTn>
                                        <p:tgtEl>
                                          <p:spTgt spid="72788"/>
                                        </p:tgtEl>
                                        <p:attrNameLst>
                                          <p:attrName>style.visibility</p:attrName>
                                        </p:attrNameLst>
                                      </p:cBhvr>
                                      <p:to>
                                        <p:strVal val="visible"/>
                                      </p:to>
                                    </p:set>
                                    <p:animEffect transition="in" filter="wipe(up)">
                                      <p:cBhvr>
                                        <p:cTn id="21" dur="500"/>
                                        <p:tgtEl>
                                          <p:spTgt spid="72788"/>
                                        </p:tgtEl>
                                      </p:cBhvr>
                                    </p:animEffect>
                                  </p:childTnLst>
                                </p:cTn>
                              </p:par>
                            </p:childTnLst>
                          </p:cTn>
                        </p:par>
                        <p:par>
                          <p:cTn id="22" fill="hold" nodeType="afterGroup">
                            <p:stCondLst>
                              <p:cond delay="4000"/>
                            </p:stCondLst>
                            <p:childTnLst>
                              <p:par>
                                <p:cTn id="23" presetID="22" presetClass="entr" presetSubtype="1" fill="hold" nodeType="afterEffect">
                                  <p:stCondLst>
                                    <p:cond delay="500"/>
                                  </p:stCondLst>
                                  <p:childTnLst>
                                    <p:set>
                                      <p:cBhvr>
                                        <p:cTn id="24" dur="1" fill="hold">
                                          <p:stCondLst>
                                            <p:cond delay="0"/>
                                          </p:stCondLst>
                                        </p:cTn>
                                        <p:tgtEl>
                                          <p:spTgt spid="72789"/>
                                        </p:tgtEl>
                                        <p:attrNameLst>
                                          <p:attrName>style.visibility</p:attrName>
                                        </p:attrNameLst>
                                      </p:cBhvr>
                                      <p:to>
                                        <p:strVal val="visible"/>
                                      </p:to>
                                    </p:set>
                                    <p:animEffect transition="in" filter="wipe(up)">
                                      <p:cBhvr>
                                        <p:cTn id="25" dur="500"/>
                                        <p:tgtEl>
                                          <p:spTgt spid="72789"/>
                                        </p:tgtEl>
                                      </p:cBhvr>
                                    </p:animEffect>
                                  </p:childTnLst>
                                </p:cTn>
                              </p:par>
                            </p:childTnLst>
                          </p:cTn>
                        </p:par>
                        <p:par>
                          <p:cTn id="26" fill="hold" nodeType="afterGroup">
                            <p:stCondLst>
                              <p:cond delay="5000"/>
                            </p:stCondLst>
                            <p:childTnLst>
                              <p:par>
                                <p:cTn id="27" presetID="22" presetClass="entr" presetSubtype="8" fill="hold" nodeType="afterEffect">
                                  <p:stCondLst>
                                    <p:cond delay="500"/>
                                  </p:stCondLst>
                                  <p:childTnLst>
                                    <p:set>
                                      <p:cBhvr>
                                        <p:cTn id="28" dur="1" fill="hold">
                                          <p:stCondLst>
                                            <p:cond delay="0"/>
                                          </p:stCondLst>
                                        </p:cTn>
                                        <p:tgtEl>
                                          <p:spTgt spid="72790"/>
                                        </p:tgtEl>
                                        <p:attrNameLst>
                                          <p:attrName>style.visibility</p:attrName>
                                        </p:attrNameLst>
                                      </p:cBhvr>
                                      <p:to>
                                        <p:strVal val="visible"/>
                                      </p:to>
                                    </p:set>
                                    <p:animEffect transition="in" filter="wipe(left)">
                                      <p:cBhvr>
                                        <p:cTn id="29" dur="500"/>
                                        <p:tgtEl>
                                          <p:spTgt spid="72790"/>
                                        </p:tgtEl>
                                      </p:cBhvr>
                                    </p:animEffect>
                                  </p:childTnLst>
                                </p:cTn>
                              </p:par>
                            </p:childTnLst>
                          </p:cTn>
                        </p:par>
                        <p:par>
                          <p:cTn id="30" fill="hold" nodeType="afterGroup">
                            <p:stCondLst>
                              <p:cond delay="6000"/>
                            </p:stCondLst>
                            <p:childTnLst>
                              <p:par>
                                <p:cTn id="31" presetID="21" presetClass="entr" presetSubtype="4" fill="hold" nodeType="afterEffect">
                                  <p:stCondLst>
                                    <p:cond delay="500"/>
                                  </p:stCondLst>
                                  <p:childTnLst>
                                    <p:set>
                                      <p:cBhvr>
                                        <p:cTn id="32" dur="1" fill="hold">
                                          <p:stCondLst>
                                            <p:cond delay="0"/>
                                          </p:stCondLst>
                                        </p:cTn>
                                        <p:tgtEl>
                                          <p:spTgt spid="72792"/>
                                        </p:tgtEl>
                                        <p:attrNameLst>
                                          <p:attrName>style.visibility</p:attrName>
                                        </p:attrNameLst>
                                      </p:cBhvr>
                                      <p:to>
                                        <p:strVal val="visible"/>
                                      </p:to>
                                    </p:set>
                                    <p:animEffect transition="in" filter="wheel(4)">
                                      <p:cBhvr>
                                        <p:cTn id="33" dur="2000"/>
                                        <p:tgtEl>
                                          <p:spTgt spid="72792"/>
                                        </p:tgtEl>
                                      </p:cBhvr>
                                    </p:animEffect>
                                  </p:childTnLst>
                                </p:cTn>
                              </p:par>
                            </p:childTnLst>
                          </p:cTn>
                        </p:par>
                        <p:par>
                          <p:cTn id="34" fill="hold">
                            <p:stCondLst>
                              <p:cond delay="8500"/>
                            </p:stCondLst>
                            <p:childTnLst>
                              <p:par>
                                <p:cTn id="35" presetID="21" presetClass="entr" presetSubtype="4" fill="hold" nodeType="afterEffect">
                                  <p:stCondLst>
                                    <p:cond delay="500"/>
                                  </p:stCondLst>
                                  <p:childTnLst>
                                    <p:set>
                                      <p:cBhvr>
                                        <p:cTn id="36" dur="1" fill="hold">
                                          <p:stCondLst>
                                            <p:cond delay="0"/>
                                          </p:stCondLst>
                                        </p:cTn>
                                        <p:tgtEl>
                                          <p:spTgt spid="10"/>
                                        </p:tgtEl>
                                        <p:attrNameLst>
                                          <p:attrName>style.visibility</p:attrName>
                                        </p:attrNameLst>
                                      </p:cBhvr>
                                      <p:to>
                                        <p:strVal val="visible"/>
                                      </p:to>
                                    </p:set>
                                    <p:animEffect transition="in" filter="wheel(4)">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700338" y="1260000"/>
            <a:ext cx="4318000" cy="4681538"/>
            <a:chOff x="-5580000" y="540000"/>
            <a:chExt cx="4318000" cy="4680363"/>
          </a:xfrm>
        </p:grpSpPr>
        <p:sp>
          <p:nvSpPr>
            <p:cNvPr id="40976" name="Text Box 6"/>
            <p:cNvSpPr txBox="1">
              <a:spLocks noChangeArrowheads="1"/>
            </p:cNvSpPr>
            <p:nvPr/>
          </p:nvSpPr>
          <p:spPr bwMode="auto">
            <a:xfrm>
              <a:off x="-5580000" y="4860090"/>
              <a:ext cx="4316412" cy="36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2400" i="1" dirty="0" smtClean="0">
                  <a:solidFill>
                    <a:srgbClr val="00FFFF"/>
                  </a:solidFill>
                  <a:latin typeface="Arial Rounded MT Bold" panose="020F0704030504030204" pitchFamily="34" charset="0"/>
                </a:rPr>
                <a:t>Aramid Yarn</a:t>
              </a:r>
              <a:endParaRPr lang="en-GB" altLang="en-US" sz="2400" i="1" dirty="0" smtClean="0">
                <a:solidFill>
                  <a:srgbClr val="00FFFF"/>
                </a:solidFill>
                <a:latin typeface="Arial Rounded MT Bold" panose="020F0704030504030204" pitchFamily="34" charset="0"/>
              </a:endParaRPr>
            </a:p>
          </p:txBody>
        </p:sp>
        <p:pic>
          <p:nvPicPr>
            <p:cNvPr id="50193" name="Picture 17" descr="4-aramid-ya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00" y="540000"/>
              <a:ext cx="4318000" cy="431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 name="Group 5"/>
          <p:cNvGrpSpPr>
            <a:grpSpLocks/>
          </p:cNvGrpSpPr>
          <p:nvPr/>
        </p:nvGrpSpPr>
        <p:grpSpPr bwMode="auto">
          <a:xfrm>
            <a:off x="2698750" y="1260000"/>
            <a:ext cx="4318000" cy="4681539"/>
            <a:chOff x="11520000" y="2159999"/>
            <a:chExt cx="4318000" cy="4680364"/>
          </a:xfrm>
        </p:grpSpPr>
        <p:pic>
          <p:nvPicPr>
            <p:cNvPr id="50190" name="Picture 5" descr="glass-aramid-fiber-fabrics-unidirectional-22952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0000" y="2159999"/>
              <a:ext cx="4318000" cy="43180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0975" name="Text Box 18"/>
            <p:cNvSpPr txBox="1">
              <a:spLocks noChangeArrowheads="1"/>
            </p:cNvSpPr>
            <p:nvPr/>
          </p:nvSpPr>
          <p:spPr bwMode="auto">
            <a:xfrm>
              <a:off x="11520000" y="6480090"/>
              <a:ext cx="4316412" cy="36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2400" i="1" dirty="0" smtClean="0">
                  <a:solidFill>
                    <a:srgbClr val="00FFFF"/>
                  </a:solidFill>
                  <a:latin typeface="Arial Rounded MT Bold" panose="020F0704030504030204" pitchFamily="34" charset="0"/>
                </a:rPr>
                <a:t>Unidirectional Aramid</a:t>
              </a:r>
              <a:endParaRPr lang="en-GB" altLang="en-US" sz="2400" i="1" dirty="0" smtClean="0">
                <a:solidFill>
                  <a:srgbClr val="00FFFF"/>
                </a:solidFill>
                <a:latin typeface="Arial Rounded MT Bold" panose="020F0704030504030204" pitchFamily="34" charset="0"/>
              </a:endParaRPr>
            </a:p>
          </p:txBody>
        </p:sp>
      </p:grpSp>
      <p:grpSp>
        <p:nvGrpSpPr>
          <p:cNvPr id="4" name="Group 4"/>
          <p:cNvGrpSpPr>
            <a:grpSpLocks/>
          </p:cNvGrpSpPr>
          <p:nvPr/>
        </p:nvGrpSpPr>
        <p:grpSpPr bwMode="auto">
          <a:xfrm>
            <a:off x="2701926" y="1260000"/>
            <a:ext cx="4316412" cy="4681538"/>
            <a:chOff x="-5580001" y="2159000"/>
            <a:chExt cx="4316401" cy="4681363"/>
          </a:xfrm>
        </p:grpSpPr>
        <p:sp>
          <p:nvSpPr>
            <p:cNvPr id="40972" name="Text Box 15"/>
            <p:cNvSpPr txBox="1">
              <a:spLocks noChangeArrowheads="1"/>
            </p:cNvSpPr>
            <p:nvPr/>
          </p:nvSpPr>
          <p:spPr bwMode="auto">
            <a:xfrm>
              <a:off x="-5580001" y="6480013"/>
              <a:ext cx="4316401" cy="3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2400" i="1" dirty="0" smtClean="0">
                  <a:solidFill>
                    <a:srgbClr val="00FFFF"/>
                  </a:solidFill>
                  <a:latin typeface="Arial Rounded MT Bold" panose="020F0704030504030204" pitchFamily="34" charset="0"/>
                </a:rPr>
                <a:t>Aramid Woven Fabric</a:t>
              </a:r>
              <a:endParaRPr lang="en-GB" altLang="en-US" sz="2400" i="1" dirty="0" smtClean="0">
                <a:solidFill>
                  <a:srgbClr val="00FFFF"/>
                </a:solidFill>
                <a:latin typeface="Arial Rounded MT Bold" panose="020F0704030504030204" pitchFamily="34" charset="0"/>
              </a:endParaRPr>
            </a:p>
          </p:txBody>
        </p:sp>
        <p:pic>
          <p:nvPicPr>
            <p:cNvPr id="50189" name="Picture 2"/>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580000" y="2159000"/>
              <a:ext cx="4316400" cy="43164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5" name="Group 6"/>
          <p:cNvGrpSpPr>
            <a:grpSpLocks/>
          </p:cNvGrpSpPr>
          <p:nvPr/>
        </p:nvGrpSpPr>
        <p:grpSpPr bwMode="auto">
          <a:xfrm>
            <a:off x="2701926" y="1260000"/>
            <a:ext cx="4316412" cy="4679950"/>
            <a:chOff x="11520000" y="-2913063"/>
            <a:chExt cx="4316400" cy="4677426"/>
          </a:xfrm>
        </p:grpSpPr>
        <p:pic>
          <p:nvPicPr>
            <p:cNvPr id="50186" name="Picture 1"/>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1520000" y="-2913063"/>
              <a:ext cx="4316400" cy="43164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0971" name="Text Box 18"/>
            <p:cNvSpPr txBox="1">
              <a:spLocks noChangeArrowheads="1"/>
            </p:cNvSpPr>
            <p:nvPr/>
          </p:nvSpPr>
          <p:spPr bwMode="auto">
            <a:xfrm>
              <a:off x="11520000" y="1404195"/>
              <a:ext cx="4316400" cy="36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2400" i="1" dirty="0" err="1" smtClean="0">
                  <a:solidFill>
                    <a:srgbClr val="00FFFF"/>
                  </a:solidFill>
                  <a:latin typeface="Arial Rounded MT Bold" panose="020F0704030504030204" pitchFamily="34" charset="0"/>
                </a:rPr>
                <a:t>Multiaxial</a:t>
              </a:r>
              <a:r>
                <a:rPr lang="en-US" altLang="en-US" sz="2400" i="1" dirty="0" smtClean="0">
                  <a:solidFill>
                    <a:srgbClr val="00FFFF"/>
                  </a:solidFill>
                  <a:latin typeface="Arial Rounded MT Bold" panose="020F0704030504030204" pitchFamily="34" charset="0"/>
                </a:rPr>
                <a:t> Aramid</a:t>
              </a:r>
              <a:endParaRPr lang="en-GB" altLang="en-US" sz="2400" i="1" dirty="0" smtClean="0">
                <a:solidFill>
                  <a:srgbClr val="00FFFF"/>
                </a:solidFill>
                <a:latin typeface="Arial Rounded MT Bold" panose="020F0704030504030204" pitchFamily="34" charset="0"/>
              </a:endParaRPr>
            </a:p>
          </p:txBody>
        </p:sp>
      </p:grpSp>
      <p:grpSp>
        <p:nvGrpSpPr>
          <p:cNvPr id="20" name="Group 19"/>
          <p:cNvGrpSpPr>
            <a:grpSpLocks noChangeAspect="1"/>
          </p:cNvGrpSpPr>
          <p:nvPr/>
        </p:nvGrpSpPr>
        <p:grpSpPr bwMode="auto">
          <a:xfrm>
            <a:off x="144000" y="144000"/>
            <a:ext cx="1440001" cy="720000"/>
            <a:chOff x="972000" y="1008000"/>
            <a:chExt cx="2016000" cy="1008000"/>
          </a:xfrm>
        </p:grpSpPr>
        <p:pic>
          <p:nvPicPr>
            <p:cNvPr id="23"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5"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Aramids / Kevlar </a:t>
            </a:r>
            <a:r>
              <a:rPr lang="en-GB" altLang="en-US" sz="2400" i="1" dirty="0" smtClean="0">
                <a:solidFill>
                  <a:schemeClr val="bg1"/>
                </a:solidFill>
                <a:latin typeface="Arial Rounded MT Bold" panose="020F0704030504030204" pitchFamily="34" charset="0"/>
                <a:ea typeface="Verdana"/>
                <a:cs typeface="Verdana"/>
              </a:rPr>
              <a:t>® Fibre</a:t>
            </a:r>
            <a:endParaRPr lang="en-GB" altLang="en-US" sz="2400" i="1" dirty="0">
              <a:solidFill>
                <a:schemeClr val="bg1"/>
              </a:solidFill>
              <a:latin typeface="Arial Rounded MT Bold" panose="020F0704030504030204" pitchFamily="34" charset="0"/>
            </a:endParaRPr>
          </a:p>
        </p:txBody>
      </p:sp>
      <p:grpSp>
        <p:nvGrpSpPr>
          <p:cNvPr id="26" name="Group 25"/>
          <p:cNvGrpSpPr>
            <a:grpSpLocks noChangeAspect="1"/>
          </p:cNvGrpSpPr>
          <p:nvPr/>
        </p:nvGrpSpPr>
        <p:grpSpPr bwMode="auto">
          <a:xfrm>
            <a:off x="7524000" y="5976000"/>
            <a:ext cx="1440001" cy="720000"/>
            <a:chOff x="972000" y="1008000"/>
            <a:chExt cx="2016000" cy="1008000"/>
          </a:xfrm>
        </p:grpSpPr>
        <p:pic>
          <p:nvPicPr>
            <p:cNvPr id="27"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9" name="Text Box 18"/>
          <p:cNvSpPr txBox="1">
            <a:spLocks noChangeArrowheads="1"/>
          </p:cNvSpPr>
          <p:nvPr/>
        </p:nvSpPr>
        <p:spPr bwMode="auto">
          <a:xfrm>
            <a:off x="72000" y="6120000"/>
            <a:ext cx="7380287" cy="432000"/>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a:solidFill>
                  <a:schemeClr val="bg1"/>
                </a:solidFill>
                <a:latin typeface="Arial Rounded MT Bold" panose="020F0704030504030204" pitchFamily="34" charset="0"/>
              </a:rPr>
              <a:t>Aramids / Kevlar ® </a:t>
            </a:r>
            <a:r>
              <a:rPr lang="en-GB" altLang="en-US" sz="2400" i="1" dirty="0" smtClean="0">
                <a:solidFill>
                  <a:schemeClr val="bg1"/>
                </a:solidFill>
                <a:latin typeface="Arial Rounded MT Bold" panose="020F0704030504030204" pitchFamily="34" charset="0"/>
              </a:rPr>
              <a:t>Fibre  </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par>
                          <p:cTn id="18" fill="hold">
                            <p:stCondLst>
                              <p:cond delay="2000"/>
                            </p:stCondLst>
                            <p:childTnLst>
                              <p:par>
                                <p:cTn id="19" presetID="22" presetClass="entr" presetSubtype="8" fill="hold" nodeType="afterEffect">
                                  <p:stCondLst>
                                    <p:cond delay="100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xit" presetSubtype="2" fill="hold" nodeType="clickEffect">
                                  <p:stCondLst>
                                    <p:cond delay="0"/>
                                  </p:stCondLst>
                                  <p:childTnLst>
                                    <p:animEffect transition="out" filter="wipe(right)">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nodeType="afterGroup">
                            <p:stCondLst>
                              <p:cond delay="500"/>
                            </p:stCondLst>
                            <p:childTnLst>
                              <p:par>
                                <p:cTn id="28" presetID="22" presetClass="entr" presetSubtype="8" fill="hold" nodeType="afterEffect">
                                  <p:stCondLst>
                                    <p:cond delay="50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xit" presetSubtype="2" fill="hold" nodeType="clickEffect">
                                  <p:stCondLst>
                                    <p:cond delay="0"/>
                                  </p:stCondLst>
                                  <p:childTnLst>
                                    <p:animEffect transition="out" filter="wipe(right)">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par>
                          <p:cTn id="36" fill="hold" nodeType="afterGroup">
                            <p:stCondLst>
                              <p:cond delay="500"/>
                            </p:stCondLst>
                            <p:childTnLst>
                              <p:par>
                                <p:cTn id="37" presetID="22" presetClass="entr" presetSubtype="8" fill="hold" nodeType="afterEffect">
                                  <p:stCondLst>
                                    <p:cond delay="50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xit" presetSubtype="2" fill="hold" nodeType="clickEffect">
                                  <p:stCondLst>
                                    <p:cond delay="0"/>
                                  </p:stCondLst>
                                  <p:childTnLst>
                                    <p:animEffect transition="out" filter="wipe(right)">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childTnLst>
                          </p:cTn>
                        </p:par>
                        <p:par>
                          <p:cTn id="45" fill="hold" nodeType="afterGroup">
                            <p:stCondLst>
                              <p:cond delay="500"/>
                            </p:stCondLst>
                            <p:childTnLst>
                              <p:par>
                                <p:cTn id="46" presetID="22" presetClass="entr" presetSubtype="8" fill="hold" nodeType="afterEffect">
                                  <p:stCondLst>
                                    <p:cond delay="50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60" name="Picture 76" descr="MATV-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1080000"/>
            <a:ext cx="3205163" cy="2159000"/>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7662" name="Picture 78" descr="MATV-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6888" y="3420000"/>
            <a:ext cx="3221037" cy="2159000"/>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7668" name="Picture 84" descr="soldier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8263" y="3420000"/>
            <a:ext cx="973137" cy="2159000"/>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7675" name="Picture 9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3420000"/>
            <a:ext cx="1460500" cy="2159000"/>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7676" name="Picture 9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5388" y="3420000"/>
            <a:ext cx="1257300" cy="2159000"/>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7678" name="Picture 94" descr="sandcat-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4988" y="1080000"/>
            <a:ext cx="3205162" cy="2159000"/>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7679" name="Picture 9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1675" y="3420000"/>
            <a:ext cx="890588" cy="2159000"/>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7681" name="Picture 97" descr="Soldier system incorporating stab protection">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1913" y="1080000"/>
            <a:ext cx="1446212" cy="2159000"/>
          </a:xfrm>
          <a:prstGeom prst="rect">
            <a:avLst/>
          </a:prstGeom>
          <a:noFill/>
          <a:ln w="127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15" name="Group 14"/>
          <p:cNvGrpSpPr>
            <a:grpSpLocks noChangeAspect="1"/>
          </p:cNvGrpSpPr>
          <p:nvPr/>
        </p:nvGrpSpPr>
        <p:grpSpPr bwMode="auto">
          <a:xfrm>
            <a:off x="144000" y="144000"/>
            <a:ext cx="1440001" cy="720000"/>
            <a:chOff x="972000" y="1008000"/>
            <a:chExt cx="2016000" cy="1008000"/>
          </a:xfrm>
        </p:grpSpPr>
        <p:pic>
          <p:nvPicPr>
            <p:cNvPr id="18" name="Picture 2"/>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0"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Defence Industry</a:t>
            </a:r>
            <a:endParaRPr lang="en-GB" altLang="en-US" sz="2400" i="1" dirty="0">
              <a:solidFill>
                <a:schemeClr val="bg1"/>
              </a:solidFill>
              <a:latin typeface="Arial Rounded MT Bold" panose="020F0704030504030204" pitchFamily="34" charset="0"/>
            </a:endParaRPr>
          </a:p>
        </p:txBody>
      </p:sp>
      <p:grpSp>
        <p:nvGrpSpPr>
          <p:cNvPr id="21" name="Group 20"/>
          <p:cNvGrpSpPr>
            <a:grpSpLocks noChangeAspect="1"/>
          </p:cNvGrpSpPr>
          <p:nvPr/>
        </p:nvGrpSpPr>
        <p:grpSpPr bwMode="auto">
          <a:xfrm>
            <a:off x="7524000" y="5976000"/>
            <a:ext cx="1440001" cy="720000"/>
            <a:chOff x="972000" y="1008000"/>
            <a:chExt cx="2016000" cy="1008000"/>
          </a:xfrm>
        </p:grpSpPr>
        <p:pic>
          <p:nvPicPr>
            <p:cNvPr id="22" name="Picture 2"/>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4" name="Text Box 18"/>
          <p:cNvSpPr txBox="1">
            <a:spLocks noChangeArrowheads="1"/>
          </p:cNvSpPr>
          <p:nvPr/>
        </p:nvSpPr>
        <p:spPr bwMode="auto">
          <a:xfrm>
            <a:off x="72000" y="6120000"/>
            <a:ext cx="7380287" cy="432000"/>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Defence Industry</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par>
                          <p:cTn id="18" fill="hold">
                            <p:stCondLst>
                              <p:cond delay="2000"/>
                            </p:stCondLst>
                            <p:childTnLst>
                              <p:par>
                                <p:cTn id="19" presetID="22" presetClass="entr" presetSubtype="4" fill="hold" nodeType="afterEffect">
                                  <p:stCondLst>
                                    <p:cond delay="500"/>
                                  </p:stCondLst>
                                  <p:childTnLst>
                                    <p:set>
                                      <p:cBhvr>
                                        <p:cTn id="20" dur="1" fill="hold">
                                          <p:stCondLst>
                                            <p:cond delay="0"/>
                                          </p:stCondLst>
                                        </p:cTn>
                                        <p:tgtEl>
                                          <p:spTgt spid="67660"/>
                                        </p:tgtEl>
                                        <p:attrNameLst>
                                          <p:attrName>style.visibility</p:attrName>
                                        </p:attrNameLst>
                                      </p:cBhvr>
                                      <p:to>
                                        <p:strVal val="visible"/>
                                      </p:to>
                                    </p:set>
                                    <p:animEffect transition="in" filter="wipe(down)">
                                      <p:cBhvr>
                                        <p:cTn id="21" dur="500"/>
                                        <p:tgtEl>
                                          <p:spTgt spid="67660"/>
                                        </p:tgtEl>
                                      </p:cBhvr>
                                    </p:animEffect>
                                  </p:childTnLst>
                                </p:cTn>
                              </p:par>
                            </p:childTnLst>
                          </p:cTn>
                        </p:par>
                        <p:par>
                          <p:cTn id="22" fill="hold" nodeType="afterGroup">
                            <p:stCondLst>
                              <p:cond delay="3000"/>
                            </p:stCondLst>
                            <p:childTnLst>
                              <p:par>
                                <p:cTn id="23" presetID="22" presetClass="entr" presetSubtype="1" fill="hold" nodeType="afterEffect">
                                  <p:stCondLst>
                                    <p:cond delay="500"/>
                                  </p:stCondLst>
                                  <p:childTnLst>
                                    <p:set>
                                      <p:cBhvr>
                                        <p:cTn id="24" dur="1" fill="hold">
                                          <p:stCondLst>
                                            <p:cond delay="0"/>
                                          </p:stCondLst>
                                        </p:cTn>
                                        <p:tgtEl>
                                          <p:spTgt spid="67681"/>
                                        </p:tgtEl>
                                        <p:attrNameLst>
                                          <p:attrName>style.visibility</p:attrName>
                                        </p:attrNameLst>
                                      </p:cBhvr>
                                      <p:to>
                                        <p:strVal val="visible"/>
                                      </p:to>
                                    </p:set>
                                    <p:animEffect transition="in" filter="wipe(up)">
                                      <p:cBhvr>
                                        <p:cTn id="25" dur="500"/>
                                        <p:tgtEl>
                                          <p:spTgt spid="67681"/>
                                        </p:tgtEl>
                                      </p:cBhvr>
                                    </p:animEffect>
                                  </p:childTnLst>
                                </p:cTn>
                              </p:par>
                            </p:childTnLst>
                          </p:cTn>
                        </p:par>
                        <p:par>
                          <p:cTn id="26" fill="hold" nodeType="afterGroup">
                            <p:stCondLst>
                              <p:cond delay="4000"/>
                            </p:stCondLst>
                            <p:childTnLst>
                              <p:par>
                                <p:cTn id="27" presetID="22" presetClass="entr" presetSubtype="4" fill="hold" nodeType="afterEffect">
                                  <p:stCondLst>
                                    <p:cond delay="500"/>
                                  </p:stCondLst>
                                  <p:childTnLst>
                                    <p:set>
                                      <p:cBhvr>
                                        <p:cTn id="28" dur="1" fill="hold">
                                          <p:stCondLst>
                                            <p:cond delay="0"/>
                                          </p:stCondLst>
                                        </p:cTn>
                                        <p:tgtEl>
                                          <p:spTgt spid="67678"/>
                                        </p:tgtEl>
                                        <p:attrNameLst>
                                          <p:attrName>style.visibility</p:attrName>
                                        </p:attrNameLst>
                                      </p:cBhvr>
                                      <p:to>
                                        <p:strVal val="visible"/>
                                      </p:to>
                                    </p:set>
                                    <p:animEffect transition="in" filter="wipe(down)">
                                      <p:cBhvr>
                                        <p:cTn id="29" dur="500"/>
                                        <p:tgtEl>
                                          <p:spTgt spid="67678"/>
                                        </p:tgtEl>
                                      </p:cBhvr>
                                    </p:animEffect>
                                  </p:childTnLst>
                                </p:cTn>
                              </p:par>
                            </p:childTnLst>
                          </p:cTn>
                        </p:par>
                        <p:par>
                          <p:cTn id="30" fill="hold" nodeType="afterGroup">
                            <p:stCondLst>
                              <p:cond delay="5000"/>
                            </p:stCondLst>
                            <p:childTnLst>
                              <p:par>
                                <p:cTn id="31" presetID="22" presetClass="entr" presetSubtype="8" fill="hold" nodeType="afterEffect">
                                  <p:stCondLst>
                                    <p:cond delay="500"/>
                                  </p:stCondLst>
                                  <p:childTnLst>
                                    <p:set>
                                      <p:cBhvr>
                                        <p:cTn id="32" dur="1" fill="hold">
                                          <p:stCondLst>
                                            <p:cond delay="0"/>
                                          </p:stCondLst>
                                        </p:cTn>
                                        <p:tgtEl>
                                          <p:spTgt spid="67675"/>
                                        </p:tgtEl>
                                        <p:attrNameLst>
                                          <p:attrName>style.visibility</p:attrName>
                                        </p:attrNameLst>
                                      </p:cBhvr>
                                      <p:to>
                                        <p:strVal val="visible"/>
                                      </p:to>
                                    </p:set>
                                    <p:animEffect transition="in" filter="wipe(left)">
                                      <p:cBhvr>
                                        <p:cTn id="33" dur="500"/>
                                        <p:tgtEl>
                                          <p:spTgt spid="67675"/>
                                        </p:tgtEl>
                                      </p:cBhvr>
                                    </p:animEffect>
                                  </p:childTnLst>
                                </p:cTn>
                              </p:par>
                            </p:childTnLst>
                          </p:cTn>
                        </p:par>
                        <p:par>
                          <p:cTn id="34" fill="hold" nodeType="afterGroup">
                            <p:stCondLst>
                              <p:cond delay="6000"/>
                            </p:stCondLst>
                            <p:childTnLst>
                              <p:par>
                                <p:cTn id="35" presetID="22" presetClass="entr" presetSubtype="8" fill="hold" nodeType="afterEffect">
                                  <p:stCondLst>
                                    <p:cond delay="500"/>
                                  </p:stCondLst>
                                  <p:childTnLst>
                                    <p:set>
                                      <p:cBhvr>
                                        <p:cTn id="36" dur="1" fill="hold">
                                          <p:stCondLst>
                                            <p:cond delay="0"/>
                                          </p:stCondLst>
                                        </p:cTn>
                                        <p:tgtEl>
                                          <p:spTgt spid="67679"/>
                                        </p:tgtEl>
                                        <p:attrNameLst>
                                          <p:attrName>style.visibility</p:attrName>
                                        </p:attrNameLst>
                                      </p:cBhvr>
                                      <p:to>
                                        <p:strVal val="visible"/>
                                      </p:to>
                                    </p:set>
                                    <p:animEffect transition="in" filter="wipe(left)">
                                      <p:cBhvr>
                                        <p:cTn id="37" dur="500"/>
                                        <p:tgtEl>
                                          <p:spTgt spid="67679"/>
                                        </p:tgtEl>
                                      </p:cBhvr>
                                    </p:animEffect>
                                  </p:childTnLst>
                                </p:cTn>
                              </p:par>
                            </p:childTnLst>
                          </p:cTn>
                        </p:par>
                        <p:par>
                          <p:cTn id="38" fill="hold" nodeType="afterGroup">
                            <p:stCondLst>
                              <p:cond delay="7000"/>
                            </p:stCondLst>
                            <p:childTnLst>
                              <p:par>
                                <p:cTn id="39" presetID="22" presetClass="entr" presetSubtype="8" fill="hold" nodeType="afterEffect">
                                  <p:stCondLst>
                                    <p:cond delay="500"/>
                                  </p:stCondLst>
                                  <p:childTnLst>
                                    <p:set>
                                      <p:cBhvr>
                                        <p:cTn id="40" dur="1" fill="hold">
                                          <p:stCondLst>
                                            <p:cond delay="0"/>
                                          </p:stCondLst>
                                        </p:cTn>
                                        <p:tgtEl>
                                          <p:spTgt spid="67662"/>
                                        </p:tgtEl>
                                        <p:attrNameLst>
                                          <p:attrName>style.visibility</p:attrName>
                                        </p:attrNameLst>
                                      </p:cBhvr>
                                      <p:to>
                                        <p:strVal val="visible"/>
                                      </p:to>
                                    </p:set>
                                    <p:animEffect transition="in" filter="wipe(left)">
                                      <p:cBhvr>
                                        <p:cTn id="41" dur="500"/>
                                        <p:tgtEl>
                                          <p:spTgt spid="67662"/>
                                        </p:tgtEl>
                                      </p:cBhvr>
                                    </p:animEffect>
                                  </p:childTnLst>
                                </p:cTn>
                              </p:par>
                            </p:childTnLst>
                          </p:cTn>
                        </p:par>
                        <p:par>
                          <p:cTn id="42" fill="hold" nodeType="afterGroup">
                            <p:stCondLst>
                              <p:cond delay="8000"/>
                            </p:stCondLst>
                            <p:childTnLst>
                              <p:par>
                                <p:cTn id="43" presetID="22" presetClass="entr" presetSubtype="8" fill="hold" nodeType="afterEffect">
                                  <p:stCondLst>
                                    <p:cond delay="500"/>
                                  </p:stCondLst>
                                  <p:childTnLst>
                                    <p:set>
                                      <p:cBhvr>
                                        <p:cTn id="44" dur="1" fill="hold">
                                          <p:stCondLst>
                                            <p:cond delay="0"/>
                                          </p:stCondLst>
                                        </p:cTn>
                                        <p:tgtEl>
                                          <p:spTgt spid="67668"/>
                                        </p:tgtEl>
                                        <p:attrNameLst>
                                          <p:attrName>style.visibility</p:attrName>
                                        </p:attrNameLst>
                                      </p:cBhvr>
                                      <p:to>
                                        <p:strVal val="visible"/>
                                      </p:to>
                                    </p:set>
                                    <p:animEffect transition="in" filter="wipe(left)">
                                      <p:cBhvr>
                                        <p:cTn id="45" dur="500"/>
                                        <p:tgtEl>
                                          <p:spTgt spid="67668"/>
                                        </p:tgtEl>
                                      </p:cBhvr>
                                    </p:animEffect>
                                  </p:childTnLst>
                                </p:cTn>
                              </p:par>
                            </p:childTnLst>
                          </p:cTn>
                        </p:par>
                        <p:par>
                          <p:cTn id="46" fill="hold" nodeType="afterGroup">
                            <p:stCondLst>
                              <p:cond delay="9000"/>
                            </p:stCondLst>
                            <p:childTnLst>
                              <p:par>
                                <p:cTn id="47" presetID="22" presetClass="entr" presetSubtype="8" fill="hold" nodeType="afterEffect">
                                  <p:stCondLst>
                                    <p:cond delay="500"/>
                                  </p:stCondLst>
                                  <p:childTnLst>
                                    <p:set>
                                      <p:cBhvr>
                                        <p:cTn id="48" dur="1" fill="hold">
                                          <p:stCondLst>
                                            <p:cond delay="0"/>
                                          </p:stCondLst>
                                        </p:cTn>
                                        <p:tgtEl>
                                          <p:spTgt spid="67676"/>
                                        </p:tgtEl>
                                        <p:attrNameLst>
                                          <p:attrName>style.visibility</p:attrName>
                                        </p:attrNameLst>
                                      </p:cBhvr>
                                      <p:to>
                                        <p:strVal val="visible"/>
                                      </p:to>
                                    </p:set>
                                    <p:animEffect transition="in" filter="wipe(left)">
                                      <p:cBhvr>
                                        <p:cTn id="49" dur="500"/>
                                        <p:tgtEl>
                                          <p:spTgt spid="67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85" name="Rectangle 5"/>
          <p:cNvSpPr>
            <a:spLocks noChangeArrowheads="1"/>
          </p:cNvSpPr>
          <p:nvPr/>
        </p:nvSpPr>
        <p:spPr bwMode="auto">
          <a:xfrm>
            <a:off x="180000" y="1440000"/>
            <a:ext cx="4788000" cy="33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a:lnSpc>
                <a:spcPct val="150000"/>
              </a:lnSpc>
              <a:buClrTx/>
              <a:buSzTx/>
              <a:buFontTx/>
              <a:buNone/>
              <a:defRPr/>
            </a:pPr>
            <a:r>
              <a:rPr lang="en-GB" altLang="en-US" sz="2400" i="1" dirty="0" smtClean="0">
                <a:solidFill>
                  <a:srgbClr val="66FFFF"/>
                </a:solidFill>
                <a:latin typeface="Arial Rounded MT Bold" panose="020F0704030504030204" pitchFamily="34" charset="0"/>
              </a:rPr>
              <a:t>The target – Economical, highly profitable and environmentally friendly system to produce rubber and fibre sheets or continuous rolls from recycled car and truck tyres.</a:t>
            </a:r>
          </a:p>
        </p:txBody>
      </p:sp>
      <p:pic>
        <p:nvPicPr>
          <p:cNvPr id="68699" name="Picture 1030" descr="V:\EG-Verkauf\Verkauf TFK\MAI\Gummi Recycling\Tires01 quad_l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8113" y="1296000"/>
            <a:ext cx="3598862" cy="3598862"/>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9" name="Group 8"/>
          <p:cNvGrpSpPr>
            <a:grpSpLocks noChangeAspect="1"/>
          </p:cNvGrpSpPr>
          <p:nvPr/>
        </p:nvGrpSpPr>
        <p:grpSpPr bwMode="auto">
          <a:xfrm>
            <a:off x="144000" y="144000"/>
            <a:ext cx="1440001" cy="720000"/>
            <a:chOff x="972000" y="1008000"/>
            <a:chExt cx="2016000" cy="1008000"/>
          </a:xfrm>
        </p:grpSpPr>
        <p:pic>
          <p:nvPicPr>
            <p:cNvPr id="1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4"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Recycled Tyres Matt</a:t>
            </a:r>
            <a:endParaRPr lang="en-GB" altLang="en-US" sz="2400" i="1" dirty="0">
              <a:solidFill>
                <a:schemeClr val="bg1"/>
              </a:solidFill>
              <a:latin typeface="Arial Rounded MT Bold" panose="020F0704030504030204" pitchFamily="34" charset="0"/>
            </a:endParaRPr>
          </a:p>
        </p:txBody>
      </p:sp>
      <p:grpSp>
        <p:nvGrpSpPr>
          <p:cNvPr id="15" name="Group 14"/>
          <p:cNvGrpSpPr>
            <a:grpSpLocks noChangeAspect="1"/>
          </p:cNvGrpSpPr>
          <p:nvPr/>
        </p:nvGrpSpPr>
        <p:grpSpPr bwMode="auto">
          <a:xfrm>
            <a:off x="7524000" y="5976000"/>
            <a:ext cx="1440001" cy="720000"/>
            <a:chOff x="972000" y="1008000"/>
            <a:chExt cx="2016000" cy="1008000"/>
          </a:xfrm>
        </p:grpSpPr>
        <p:pic>
          <p:nvPicPr>
            <p:cNvPr id="1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8" name="Text Box 18"/>
          <p:cNvSpPr txBox="1">
            <a:spLocks noChangeArrowheads="1"/>
          </p:cNvSpPr>
          <p:nvPr/>
        </p:nvSpPr>
        <p:spPr bwMode="auto">
          <a:xfrm>
            <a:off x="72000" y="6120000"/>
            <a:ext cx="7380287" cy="432000"/>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Recycled Tyres Matt</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par>
                          <p:cTn id="18" fill="hold">
                            <p:stCondLst>
                              <p:cond delay="2000"/>
                            </p:stCondLst>
                            <p:childTnLst>
                              <p:par>
                                <p:cTn id="19" presetID="22" presetClass="entr" presetSubtype="8" fill="hold" grpId="0" nodeType="afterEffect">
                                  <p:stCondLst>
                                    <p:cond delay="500"/>
                                  </p:stCondLst>
                                  <p:iterate type="wd">
                                    <p:tmPct val="10000"/>
                                  </p:iterate>
                                  <p:childTnLst>
                                    <p:set>
                                      <p:cBhvr>
                                        <p:cTn id="20" dur="1" fill="hold">
                                          <p:stCondLst>
                                            <p:cond delay="0"/>
                                          </p:stCondLst>
                                        </p:cTn>
                                        <p:tgtEl>
                                          <p:spTgt spid="68685"/>
                                        </p:tgtEl>
                                        <p:attrNameLst>
                                          <p:attrName>style.visibility</p:attrName>
                                        </p:attrNameLst>
                                      </p:cBhvr>
                                      <p:to>
                                        <p:strVal val="visible"/>
                                      </p:to>
                                    </p:set>
                                    <p:animEffect transition="in" filter="wipe(left)">
                                      <p:cBhvr>
                                        <p:cTn id="21" dur="1000"/>
                                        <p:tgtEl>
                                          <p:spTgt spid="68685"/>
                                        </p:tgtEl>
                                      </p:cBhvr>
                                    </p:animEffect>
                                  </p:childTnLst>
                                </p:cTn>
                              </p:par>
                            </p:childTnLst>
                          </p:cTn>
                        </p:par>
                        <p:par>
                          <p:cTn id="22" fill="hold" nodeType="afterGroup">
                            <p:stCondLst>
                              <p:cond delay="6100"/>
                            </p:stCondLst>
                            <p:childTnLst>
                              <p:par>
                                <p:cTn id="23" presetID="22" presetClass="entr" presetSubtype="8" fill="hold" nodeType="afterEffect">
                                  <p:stCondLst>
                                    <p:cond delay="500"/>
                                  </p:stCondLst>
                                  <p:childTnLst>
                                    <p:set>
                                      <p:cBhvr>
                                        <p:cTn id="24" dur="1" fill="hold">
                                          <p:stCondLst>
                                            <p:cond delay="0"/>
                                          </p:stCondLst>
                                        </p:cTn>
                                        <p:tgtEl>
                                          <p:spTgt spid="68699"/>
                                        </p:tgtEl>
                                        <p:attrNameLst>
                                          <p:attrName>style.visibility</p:attrName>
                                        </p:attrNameLst>
                                      </p:cBhvr>
                                      <p:to>
                                        <p:strVal val="visible"/>
                                      </p:to>
                                    </p:set>
                                    <p:animEffect transition="in" filter="wipe(left)">
                                      <p:cBhvr>
                                        <p:cTn id="25" dur="1000"/>
                                        <p:tgtEl>
                                          <p:spTgt spid="68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85" grpId="0"/>
      <p:bldP spid="14" grpId="0"/>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252413" y="1643063"/>
            <a:ext cx="8639175" cy="3571875"/>
            <a:chOff x="159" y="1035"/>
            <a:chExt cx="5442" cy="2250"/>
          </a:xfrm>
        </p:grpSpPr>
        <p:pic>
          <p:nvPicPr>
            <p:cNvPr id="53265" name="Picture 20" descr="eMS + Reli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 y="1035"/>
              <a:ext cx="5442" cy="2250"/>
            </a:xfrm>
            <a:prstGeom prst="rect">
              <a:avLst/>
            </a:prstGeom>
            <a:noFill/>
            <a:ln w="38100" cmpd="dbl">
              <a:solidFill>
                <a:srgbClr val="00FFFF"/>
              </a:solidFill>
              <a:miter lim="800000"/>
              <a:headEnd/>
              <a:tailEnd/>
            </a:ln>
            <a:extLst>
              <a:ext uri="{909E8E84-426E-40DD-AFC4-6F175D3DCCD1}">
                <a14:hiddenFill xmlns:a14="http://schemas.microsoft.com/office/drawing/2010/main">
                  <a:solidFill>
                    <a:srgbClr val="FFFFFF"/>
                  </a:solidFill>
                </a14:hiddenFill>
              </a:ext>
            </a:extLst>
          </p:spPr>
        </p:pic>
        <p:pic>
          <p:nvPicPr>
            <p:cNvPr id="53266" name="Picture 21" descr="RELIANT LOGO Transparent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 y="2493"/>
              <a:ext cx="45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7" name="Picture 22" descr="RELIANT LOGO Transparent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9" y="2449"/>
              <a:ext cx="28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8" name="Picture 23" descr="RELIANT LOGO Transparent Backgr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7" y="2735"/>
              <a:ext cx="213"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14" name="TextBox 5"/>
          <p:cNvSpPr txBox="1">
            <a:spLocks noChangeArrowheads="1"/>
          </p:cNvSpPr>
          <p:nvPr/>
        </p:nvSpPr>
        <p:spPr bwMode="auto">
          <a:xfrm>
            <a:off x="3427413" y="4857750"/>
            <a:ext cx="32385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spcBef>
                <a:spcPct val="0"/>
              </a:spcBef>
              <a:buClrTx/>
              <a:buSzTx/>
              <a:buFontTx/>
              <a:buNone/>
              <a:defRPr/>
            </a:pPr>
            <a:r>
              <a:rPr lang="en-GB" altLang="en-US" sz="1800" i="1" smtClean="0">
                <a:solidFill>
                  <a:srgbClr val="000066"/>
                </a:solidFill>
                <a:latin typeface="Arial Rounded MT Bold" panose="020F0704030504030204" pitchFamily="34" charset="0"/>
              </a:rPr>
              <a:t>Powerbond HPC-RT  </a:t>
            </a:r>
          </a:p>
        </p:txBody>
      </p:sp>
      <p:sp>
        <p:nvSpPr>
          <p:cNvPr id="102415" name="TextBox 5"/>
          <p:cNvSpPr txBox="1">
            <a:spLocks noChangeArrowheads="1"/>
          </p:cNvSpPr>
          <p:nvPr/>
        </p:nvSpPr>
        <p:spPr bwMode="auto">
          <a:xfrm>
            <a:off x="215900" y="4857750"/>
            <a:ext cx="20161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spcBef>
                <a:spcPct val="0"/>
              </a:spcBef>
              <a:buClrTx/>
              <a:buSzTx/>
              <a:buFontTx/>
              <a:buNone/>
              <a:defRPr/>
            </a:pPr>
            <a:r>
              <a:rPr lang="en-GB" altLang="en-US" sz="1800" i="1" smtClean="0">
                <a:solidFill>
                  <a:srgbClr val="000066"/>
                </a:solidFill>
                <a:latin typeface="Arial Rounded MT Bold" panose="020F0704030504030204" pitchFamily="34" charset="0"/>
              </a:rPr>
              <a:t>Blending System  </a:t>
            </a:r>
          </a:p>
        </p:txBody>
      </p:sp>
      <p:sp>
        <p:nvSpPr>
          <p:cNvPr id="102418" name="TextBox 5"/>
          <p:cNvSpPr txBox="1">
            <a:spLocks noChangeArrowheads="1"/>
          </p:cNvSpPr>
          <p:nvPr/>
        </p:nvSpPr>
        <p:spPr bwMode="auto">
          <a:xfrm>
            <a:off x="7124700" y="1685925"/>
            <a:ext cx="17526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a:lnSpc>
                <a:spcPct val="80000"/>
              </a:lnSpc>
              <a:spcBef>
                <a:spcPct val="0"/>
              </a:spcBef>
              <a:buClrTx/>
              <a:buSzTx/>
              <a:buFontTx/>
              <a:buNone/>
              <a:defRPr/>
            </a:pPr>
            <a:r>
              <a:rPr lang="en-GB" altLang="en-US" sz="1800" i="1" smtClean="0">
                <a:solidFill>
                  <a:srgbClr val="000066"/>
                </a:solidFill>
                <a:latin typeface="Arial Rounded MT Bold" panose="020F0704030504030204" pitchFamily="34" charset="0"/>
              </a:rPr>
              <a:t>Optional</a:t>
            </a:r>
          </a:p>
          <a:p>
            <a:pPr algn="ctr">
              <a:lnSpc>
                <a:spcPct val="80000"/>
              </a:lnSpc>
              <a:spcBef>
                <a:spcPct val="0"/>
              </a:spcBef>
              <a:buClrTx/>
              <a:buSzTx/>
              <a:buFontTx/>
              <a:buNone/>
              <a:defRPr/>
            </a:pPr>
            <a:r>
              <a:rPr lang="en-US" altLang="en-US" sz="1800" i="1" smtClean="0">
                <a:solidFill>
                  <a:srgbClr val="000066"/>
                </a:solidFill>
                <a:latin typeface="Arial Rounded MT Bold" panose="020F0704030504030204" pitchFamily="34" charset="0"/>
              </a:rPr>
              <a:t>Sheet Cutting </a:t>
            </a:r>
          </a:p>
          <a:p>
            <a:pPr algn="ctr">
              <a:lnSpc>
                <a:spcPct val="80000"/>
              </a:lnSpc>
              <a:spcBef>
                <a:spcPct val="0"/>
              </a:spcBef>
              <a:buClrTx/>
              <a:buSzTx/>
              <a:buFontTx/>
              <a:buNone/>
              <a:defRPr/>
            </a:pPr>
            <a:r>
              <a:rPr lang="en-US" altLang="en-US" sz="1800" i="1" smtClean="0">
                <a:solidFill>
                  <a:srgbClr val="000066"/>
                </a:solidFill>
                <a:latin typeface="Arial Rounded MT Bold" panose="020F0704030504030204" pitchFamily="34" charset="0"/>
              </a:rPr>
              <a:t>and / or</a:t>
            </a:r>
          </a:p>
          <a:p>
            <a:pPr algn="ctr">
              <a:lnSpc>
                <a:spcPct val="80000"/>
              </a:lnSpc>
              <a:spcBef>
                <a:spcPct val="0"/>
              </a:spcBef>
              <a:buClrTx/>
              <a:buSzTx/>
              <a:buFontTx/>
              <a:buNone/>
              <a:defRPr/>
            </a:pPr>
            <a:r>
              <a:rPr lang="en-US" altLang="en-US" sz="1800" i="1" smtClean="0">
                <a:solidFill>
                  <a:srgbClr val="000066"/>
                </a:solidFill>
                <a:latin typeface="Arial Rounded MT Bold" panose="020F0704030504030204" pitchFamily="34" charset="0"/>
              </a:rPr>
              <a:t>Rewinder </a:t>
            </a:r>
            <a:endParaRPr lang="en-GB" altLang="en-US" sz="1800" i="1" smtClean="0">
              <a:solidFill>
                <a:srgbClr val="000066"/>
              </a:solidFill>
              <a:latin typeface="Arial Rounded MT Bold" panose="020F0704030504030204" pitchFamily="34" charset="0"/>
            </a:endParaRPr>
          </a:p>
        </p:txBody>
      </p:sp>
      <p:sp>
        <p:nvSpPr>
          <p:cNvPr id="102417" name="TextBox 5"/>
          <p:cNvSpPr txBox="1">
            <a:spLocks noChangeArrowheads="1"/>
          </p:cNvSpPr>
          <p:nvPr/>
        </p:nvSpPr>
        <p:spPr bwMode="auto">
          <a:xfrm>
            <a:off x="4895850" y="1627188"/>
            <a:ext cx="17526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a:spcBef>
                <a:spcPct val="0"/>
              </a:spcBef>
              <a:buClrTx/>
              <a:buSzTx/>
              <a:buFontTx/>
              <a:buNone/>
              <a:defRPr/>
            </a:pPr>
            <a:r>
              <a:rPr lang="en-GB" altLang="en-US" sz="1800" i="1" smtClean="0">
                <a:solidFill>
                  <a:srgbClr val="000066"/>
                </a:solidFill>
                <a:latin typeface="Arial Rounded MT Bold" panose="020F0704030504030204" pitchFamily="34" charset="0"/>
              </a:rPr>
              <a:t>Compression, Bonding and</a:t>
            </a:r>
            <a:br>
              <a:rPr lang="en-GB" altLang="en-US" sz="1800" i="1" smtClean="0">
                <a:solidFill>
                  <a:srgbClr val="000066"/>
                </a:solidFill>
                <a:latin typeface="Arial Rounded MT Bold" panose="020F0704030504030204" pitchFamily="34" charset="0"/>
              </a:rPr>
            </a:br>
            <a:r>
              <a:rPr lang="en-GB" altLang="en-US" sz="1800" i="1" smtClean="0">
                <a:solidFill>
                  <a:srgbClr val="000066"/>
                </a:solidFill>
                <a:latin typeface="Arial Rounded MT Bold" panose="020F0704030504030204" pitchFamily="34" charset="0"/>
              </a:rPr>
              <a:t>Laminating</a:t>
            </a:r>
          </a:p>
        </p:txBody>
      </p:sp>
      <p:sp>
        <p:nvSpPr>
          <p:cNvPr id="102416" name="TextBox 5"/>
          <p:cNvSpPr txBox="1">
            <a:spLocks noChangeArrowheads="1"/>
          </p:cNvSpPr>
          <p:nvPr/>
        </p:nvSpPr>
        <p:spPr bwMode="auto">
          <a:xfrm>
            <a:off x="2687638" y="1557338"/>
            <a:ext cx="1295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spcBef>
                <a:spcPct val="0"/>
              </a:spcBef>
              <a:buClrTx/>
              <a:buSzTx/>
              <a:buFontTx/>
              <a:buNone/>
              <a:defRPr/>
            </a:pPr>
            <a:r>
              <a:rPr lang="en-GB" altLang="en-US" sz="1800" i="1" smtClean="0">
                <a:solidFill>
                  <a:srgbClr val="000066"/>
                </a:solidFill>
                <a:latin typeface="Arial Rounded MT Bold" panose="020F0704030504030204" pitchFamily="34" charset="0"/>
              </a:rPr>
              <a:t>Scattering  </a:t>
            </a:r>
          </a:p>
        </p:txBody>
      </p:sp>
      <p:sp>
        <p:nvSpPr>
          <p:cNvPr id="102426" name="Line 26"/>
          <p:cNvSpPr>
            <a:spLocks noChangeShapeType="1"/>
          </p:cNvSpPr>
          <p:nvPr/>
        </p:nvSpPr>
        <p:spPr bwMode="auto">
          <a:xfrm flipH="1">
            <a:off x="3324225" y="2000250"/>
            <a:ext cx="47625" cy="973138"/>
          </a:xfrm>
          <a:prstGeom prst="line">
            <a:avLst/>
          </a:prstGeom>
          <a:noFill/>
          <a:ln w="19050">
            <a:solidFill>
              <a:srgbClr val="000066"/>
            </a:solidFill>
            <a:round/>
            <a:headEnd/>
            <a:tailEnd type="triangle" w="med" len="lg"/>
          </a:ln>
          <a:extLst>
            <a:ext uri="{909E8E84-426E-40DD-AFC4-6F175D3DCCD1}">
              <a14:hiddenFill xmlns:a14="http://schemas.microsoft.com/office/drawing/2010/main">
                <a:noFill/>
              </a14:hiddenFill>
            </a:ext>
          </a:extLst>
        </p:spPr>
        <p:txBody>
          <a:bodyPr/>
          <a:lstStyle/>
          <a:p>
            <a:pPr>
              <a:defRPr/>
            </a:pPr>
            <a:endParaRPr lang="en-GB" i="1">
              <a:latin typeface="Arial Rounded MT Bold" panose="020F0704030504030204" pitchFamily="34" charset="0"/>
            </a:endParaRPr>
          </a:p>
        </p:txBody>
      </p:sp>
      <p:sp>
        <p:nvSpPr>
          <p:cNvPr id="102427" name="Line 27"/>
          <p:cNvSpPr>
            <a:spLocks noChangeShapeType="1"/>
          </p:cNvSpPr>
          <p:nvPr/>
        </p:nvSpPr>
        <p:spPr bwMode="auto">
          <a:xfrm flipH="1">
            <a:off x="5302250" y="2540000"/>
            <a:ext cx="400050" cy="1238250"/>
          </a:xfrm>
          <a:prstGeom prst="line">
            <a:avLst/>
          </a:prstGeom>
          <a:noFill/>
          <a:ln w="19050">
            <a:solidFill>
              <a:srgbClr val="000066"/>
            </a:solidFill>
            <a:round/>
            <a:headEnd/>
            <a:tailEnd type="triangle" w="med" len="lg"/>
          </a:ln>
          <a:extLst>
            <a:ext uri="{909E8E84-426E-40DD-AFC4-6F175D3DCCD1}">
              <a14:hiddenFill xmlns:a14="http://schemas.microsoft.com/office/drawing/2010/main">
                <a:noFill/>
              </a14:hiddenFill>
            </a:ext>
          </a:extLst>
        </p:spPr>
        <p:txBody>
          <a:bodyPr/>
          <a:lstStyle/>
          <a:p>
            <a:pPr>
              <a:defRPr/>
            </a:pPr>
            <a:endParaRPr lang="en-GB" i="1">
              <a:latin typeface="Arial Rounded MT Bold" panose="020F0704030504030204" pitchFamily="34" charset="0"/>
            </a:endParaRPr>
          </a:p>
        </p:txBody>
      </p:sp>
      <p:sp>
        <p:nvSpPr>
          <p:cNvPr id="102428" name="Line 28"/>
          <p:cNvSpPr>
            <a:spLocks noChangeShapeType="1"/>
          </p:cNvSpPr>
          <p:nvPr/>
        </p:nvSpPr>
        <p:spPr bwMode="auto">
          <a:xfrm flipH="1">
            <a:off x="7232650" y="2679700"/>
            <a:ext cx="685800" cy="1466850"/>
          </a:xfrm>
          <a:prstGeom prst="line">
            <a:avLst/>
          </a:prstGeom>
          <a:noFill/>
          <a:ln w="19050">
            <a:solidFill>
              <a:srgbClr val="000066"/>
            </a:solidFill>
            <a:round/>
            <a:headEnd/>
            <a:tailEnd type="triangle" w="med" len="lg"/>
          </a:ln>
          <a:extLst>
            <a:ext uri="{909E8E84-426E-40DD-AFC4-6F175D3DCCD1}">
              <a14:hiddenFill xmlns:a14="http://schemas.microsoft.com/office/drawing/2010/main">
                <a:noFill/>
              </a14:hiddenFill>
            </a:ext>
          </a:extLst>
        </p:spPr>
        <p:txBody>
          <a:bodyPr/>
          <a:lstStyle/>
          <a:p>
            <a:pPr>
              <a:defRPr/>
            </a:pPr>
            <a:endParaRPr lang="en-GB" i="1">
              <a:latin typeface="Arial Rounded MT Bold" panose="020F0704030504030204" pitchFamily="34" charset="0"/>
            </a:endParaRPr>
          </a:p>
        </p:txBody>
      </p:sp>
      <p:sp>
        <p:nvSpPr>
          <p:cNvPr id="102429" name="Line 29"/>
          <p:cNvSpPr>
            <a:spLocks noChangeShapeType="1"/>
          </p:cNvSpPr>
          <p:nvPr/>
        </p:nvSpPr>
        <p:spPr bwMode="auto">
          <a:xfrm>
            <a:off x="7920038" y="2687638"/>
            <a:ext cx="398462" cy="1300162"/>
          </a:xfrm>
          <a:prstGeom prst="line">
            <a:avLst/>
          </a:prstGeom>
          <a:noFill/>
          <a:ln w="19050">
            <a:solidFill>
              <a:srgbClr val="000066"/>
            </a:solidFill>
            <a:round/>
            <a:headEnd/>
            <a:tailEnd type="triangle" w="med" len="lg"/>
          </a:ln>
          <a:extLst>
            <a:ext uri="{909E8E84-426E-40DD-AFC4-6F175D3DCCD1}">
              <a14:hiddenFill xmlns:a14="http://schemas.microsoft.com/office/drawing/2010/main">
                <a:noFill/>
              </a14:hiddenFill>
            </a:ext>
          </a:extLst>
        </p:spPr>
        <p:txBody>
          <a:bodyPr/>
          <a:lstStyle/>
          <a:p>
            <a:pPr>
              <a:defRPr/>
            </a:pPr>
            <a:endParaRPr lang="en-GB" i="1">
              <a:latin typeface="Arial Rounded MT Bold" panose="020F0704030504030204" pitchFamily="34" charset="0"/>
            </a:endParaRPr>
          </a:p>
        </p:txBody>
      </p:sp>
      <p:sp>
        <p:nvSpPr>
          <p:cNvPr id="102430" name="Line 30"/>
          <p:cNvSpPr>
            <a:spLocks noChangeShapeType="1"/>
          </p:cNvSpPr>
          <p:nvPr/>
        </p:nvSpPr>
        <p:spPr bwMode="auto">
          <a:xfrm flipV="1">
            <a:off x="1090613" y="4060825"/>
            <a:ext cx="112712" cy="782638"/>
          </a:xfrm>
          <a:prstGeom prst="line">
            <a:avLst/>
          </a:prstGeom>
          <a:noFill/>
          <a:ln w="19050">
            <a:solidFill>
              <a:srgbClr val="000066"/>
            </a:solidFill>
            <a:round/>
            <a:headEnd/>
            <a:tailEnd type="triangle" w="med" len="lg"/>
          </a:ln>
          <a:extLst>
            <a:ext uri="{909E8E84-426E-40DD-AFC4-6F175D3DCCD1}">
              <a14:hiddenFill xmlns:a14="http://schemas.microsoft.com/office/drawing/2010/main">
                <a:noFill/>
              </a14:hiddenFill>
            </a:ext>
          </a:extLst>
        </p:spPr>
        <p:txBody>
          <a:bodyPr/>
          <a:lstStyle/>
          <a:p>
            <a:pPr>
              <a:defRPr/>
            </a:pPr>
            <a:endParaRPr lang="en-GB" i="1">
              <a:latin typeface="Arial Rounded MT Bold" panose="020F0704030504030204" pitchFamily="34" charset="0"/>
            </a:endParaRPr>
          </a:p>
        </p:txBody>
      </p:sp>
      <p:grpSp>
        <p:nvGrpSpPr>
          <p:cNvPr id="22" name="Group 21"/>
          <p:cNvGrpSpPr>
            <a:grpSpLocks noChangeAspect="1"/>
          </p:cNvGrpSpPr>
          <p:nvPr/>
        </p:nvGrpSpPr>
        <p:grpSpPr bwMode="auto">
          <a:xfrm>
            <a:off x="144000" y="144000"/>
            <a:ext cx="1440001" cy="720000"/>
            <a:chOff x="972000" y="1008000"/>
            <a:chExt cx="2016000" cy="1008000"/>
          </a:xfrm>
        </p:grpSpPr>
        <p:pic>
          <p:nvPicPr>
            <p:cNvPr id="25"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7"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Rubber &amp; Fleece Bonding System</a:t>
            </a:r>
            <a:endParaRPr lang="en-GB" altLang="en-US" sz="2400" i="1" dirty="0">
              <a:solidFill>
                <a:schemeClr val="bg1"/>
              </a:solidFill>
              <a:latin typeface="Arial Rounded MT Bold" panose="020F0704030504030204" pitchFamily="34" charset="0"/>
            </a:endParaRPr>
          </a:p>
        </p:txBody>
      </p:sp>
      <p:grpSp>
        <p:nvGrpSpPr>
          <p:cNvPr id="28" name="Group 27"/>
          <p:cNvGrpSpPr>
            <a:grpSpLocks noChangeAspect="1"/>
          </p:cNvGrpSpPr>
          <p:nvPr/>
        </p:nvGrpSpPr>
        <p:grpSpPr bwMode="auto">
          <a:xfrm>
            <a:off x="7524000" y="5976000"/>
            <a:ext cx="1440001" cy="720000"/>
            <a:chOff x="972000" y="1008000"/>
            <a:chExt cx="2016000" cy="1008000"/>
          </a:xfrm>
        </p:grpSpPr>
        <p:pic>
          <p:nvPicPr>
            <p:cNvPr id="29"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31" name="Text Box 18"/>
          <p:cNvSpPr txBox="1">
            <a:spLocks noChangeArrowheads="1"/>
          </p:cNvSpPr>
          <p:nvPr/>
        </p:nvSpPr>
        <p:spPr bwMode="auto">
          <a:xfrm>
            <a:off x="72000" y="6120000"/>
            <a:ext cx="7380287" cy="432000"/>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Recycled Tyres Matt</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nodeType="withEffect">
                                  <p:stCondLst>
                                    <p:cond delay="50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500"/>
                                        <p:tgtEl>
                                          <p:spTgt spid="27"/>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par>
                          <p:cTn id="18" fill="hold">
                            <p:stCondLst>
                              <p:cond delay="2000"/>
                            </p:stCondLst>
                            <p:childTnLst>
                              <p:par>
                                <p:cTn id="19" presetID="22" presetClass="entr" presetSubtype="8" fill="hold" nodeType="afterEffect">
                                  <p:stCondLst>
                                    <p:cond delay="50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1000"/>
                                        <p:tgtEl>
                                          <p:spTgt spid="2"/>
                                        </p:tgtEl>
                                      </p:cBhvr>
                                    </p:animEffect>
                                  </p:childTnLst>
                                </p:cTn>
                              </p:par>
                            </p:childTnLst>
                          </p:cTn>
                        </p:par>
                        <p:par>
                          <p:cTn id="22" fill="hold" nodeType="afterGroup">
                            <p:stCondLst>
                              <p:cond delay="3500"/>
                            </p:stCondLst>
                            <p:childTnLst>
                              <p:par>
                                <p:cTn id="23" presetID="22" presetClass="entr" presetSubtype="8" fill="hold" grpId="0" nodeType="afterEffect">
                                  <p:stCondLst>
                                    <p:cond delay="1000"/>
                                  </p:stCondLst>
                                  <p:childTnLst>
                                    <p:set>
                                      <p:cBhvr>
                                        <p:cTn id="24" dur="1" fill="hold">
                                          <p:stCondLst>
                                            <p:cond delay="0"/>
                                          </p:stCondLst>
                                        </p:cTn>
                                        <p:tgtEl>
                                          <p:spTgt spid="102415"/>
                                        </p:tgtEl>
                                        <p:attrNameLst>
                                          <p:attrName>style.visibility</p:attrName>
                                        </p:attrNameLst>
                                      </p:cBhvr>
                                      <p:to>
                                        <p:strVal val="visible"/>
                                      </p:to>
                                    </p:set>
                                    <p:animEffect transition="in" filter="wipe(left)">
                                      <p:cBhvr>
                                        <p:cTn id="25" dur="500"/>
                                        <p:tgtEl>
                                          <p:spTgt spid="102415"/>
                                        </p:tgtEl>
                                      </p:cBhvr>
                                    </p:animEffect>
                                  </p:childTnLst>
                                </p:cTn>
                              </p:par>
                            </p:childTnLst>
                          </p:cTn>
                        </p:par>
                        <p:par>
                          <p:cTn id="26" fill="hold" nodeType="afterGroup">
                            <p:stCondLst>
                              <p:cond delay="5000"/>
                            </p:stCondLst>
                            <p:childTnLst>
                              <p:par>
                                <p:cTn id="27" presetID="22" presetClass="entr" presetSubtype="4" fill="hold" nodeType="afterEffect">
                                  <p:stCondLst>
                                    <p:cond delay="500"/>
                                  </p:stCondLst>
                                  <p:childTnLst>
                                    <p:set>
                                      <p:cBhvr>
                                        <p:cTn id="28" dur="1" fill="hold">
                                          <p:stCondLst>
                                            <p:cond delay="0"/>
                                          </p:stCondLst>
                                        </p:cTn>
                                        <p:tgtEl>
                                          <p:spTgt spid="102430"/>
                                        </p:tgtEl>
                                        <p:attrNameLst>
                                          <p:attrName>style.visibility</p:attrName>
                                        </p:attrNameLst>
                                      </p:cBhvr>
                                      <p:to>
                                        <p:strVal val="visible"/>
                                      </p:to>
                                    </p:set>
                                    <p:animEffect transition="in" filter="wipe(down)">
                                      <p:cBhvr>
                                        <p:cTn id="29" dur="500"/>
                                        <p:tgtEl>
                                          <p:spTgt spid="102430"/>
                                        </p:tgtEl>
                                      </p:cBhvr>
                                    </p:animEffect>
                                  </p:childTnLst>
                                </p:cTn>
                              </p:par>
                            </p:childTnLst>
                          </p:cTn>
                        </p:par>
                        <p:par>
                          <p:cTn id="30" fill="hold" nodeType="afterGroup">
                            <p:stCondLst>
                              <p:cond delay="6000"/>
                            </p:stCondLst>
                            <p:childTnLst>
                              <p:par>
                                <p:cTn id="31" presetID="22" presetClass="entr" presetSubtype="8" fill="hold" grpId="0" nodeType="afterEffect">
                                  <p:stCondLst>
                                    <p:cond delay="1000"/>
                                  </p:stCondLst>
                                  <p:childTnLst>
                                    <p:set>
                                      <p:cBhvr>
                                        <p:cTn id="32" dur="1" fill="hold">
                                          <p:stCondLst>
                                            <p:cond delay="0"/>
                                          </p:stCondLst>
                                        </p:cTn>
                                        <p:tgtEl>
                                          <p:spTgt spid="102416"/>
                                        </p:tgtEl>
                                        <p:attrNameLst>
                                          <p:attrName>style.visibility</p:attrName>
                                        </p:attrNameLst>
                                      </p:cBhvr>
                                      <p:to>
                                        <p:strVal val="visible"/>
                                      </p:to>
                                    </p:set>
                                    <p:animEffect transition="in" filter="wipe(left)">
                                      <p:cBhvr>
                                        <p:cTn id="33" dur="500"/>
                                        <p:tgtEl>
                                          <p:spTgt spid="102416"/>
                                        </p:tgtEl>
                                      </p:cBhvr>
                                    </p:animEffect>
                                  </p:childTnLst>
                                </p:cTn>
                              </p:par>
                            </p:childTnLst>
                          </p:cTn>
                        </p:par>
                        <p:par>
                          <p:cTn id="34" fill="hold" nodeType="afterGroup">
                            <p:stCondLst>
                              <p:cond delay="7500"/>
                            </p:stCondLst>
                            <p:childTnLst>
                              <p:par>
                                <p:cTn id="35" presetID="22" presetClass="entr" presetSubtype="1" fill="hold" nodeType="afterEffect">
                                  <p:stCondLst>
                                    <p:cond delay="500"/>
                                  </p:stCondLst>
                                  <p:childTnLst>
                                    <p:set>
                                      <p:cBhvr>
                                        <p:cTn id="36" dur="1" fill="hold">
                                          <p:stCondLst>
                                            <p:cond delay="0"/>
                                          </p:stCondLst>
                                        </p:cTn>
                                        <p:tgtEl>
                                          <p:spTgt spid="102426"/>
                                        </p:tgtEl>
                                        <p:attrNameLst>
                                          <p:attrName>style.visibility</p:attrName>
                                        </p:attrNameLst>
                                      </p:cBhvr>
                                      <p:to>
                                        <p:strVal val="visible"/>
                                      </p:to>
                                    </p:set>
                                    <p:animEffect transition="in" filter="wipe(up)">
                                      <p:cBhvr>
                                        <p:cTn id="37" dur="500"/>
                                        <p:tgtEl>
                                          <p:spTgt spid="102426"/>
                                        </p:tgtEl>
                                      </p:cBhvr>
                                    </p:animEffect>
                                  </p:childTnLst>
                                </p:cTn>
                              </p:par>
                            </p:childTnLst>
                          </p:cTn>
                        </p:par>
                        <p:par>
                          <p:cTn id="38" fill="hold" nodeType="afterGroup">
                            <p:stCondLst>
                              <p:cond delay="8500"/>
                            </p:stCondLst>
                            <p:childTnLst>
                              <p:par>
                                <p:cTn id="39" presetID="22" presetClass="entr" presetSubtype="8" fill="hold" grpId="0" nodeType="afterEffect">
                                  <p:stCondLst>
                                    <p:cond delay="1000"/>
                                  </p:stCondLst>
                                  <p:childTnLst>
                                    <p:set>
                                      <p:cBhvr>
                                        <p:cTn id="40" dur="1" fill="hold">
                                          <p:stCondLst>
                                            <p:cond delay="0"/>
                                          </p:stCondLst>
                                        </p:cTn>
                                        <p:tgtEl>
                                          <p:spTgt spid="102417"/>
                                        </p:tgtEl>
                                        <p:attrNameLst>
                                          <p:attrName>style.visibility</p:attrName>
                                        </p:attrNameLst>
                                      </p:cBhvr>
                                      <p:to>
                                        <p:strVal val="visible"/>
                                      </p:to>
                                    </p:set>
                                    <p:animEffect transition="in" filter="wipe(left)">
                                      <p:cBhvr>
                                        <p:cTn id="41" dur="500"/>
                                        <p:tgtEl>
                                          <p:spTgt spid="102417"/>
                                        </p:tgtEl>
                                      </p:cBhvr>
                                    </p:animEffect>
                                  </p:childTnLst>
                                </p:cTn>
                              </p:par>
                            </p:childTnLst>
                          </p:cTn>
                        </p:par>
                        <p:par>
                          <p:cTn id="42" fill="hold" nodeType="afterGroup">
                            <p:stCondLst>
                              <p:cond delay="10000"/>
                            </p:stCondLst>
                            <p:childTnLst>
                              <p:par>
                                <p:cTn id="43" presetID="22" presetClass="entr" presetSubtype="1" fill="hold" nodeType="afterEffect">
                                  <p:stCondLst>
                                    <p:cond delay="500"/>
                                  </p:stCondLst>
                                  <p:childTnLst>
                                    <p:set>
                                      <p:cBhvr>
                                        <p:cTn id="44" dur="1" fill="hold">
                                          <p:stCondLst>
                                            <p:cond delay="0"/>
                                          </p:stCondLst>
                                        </p:cTn>
                                        <p:tgtEl>
                                          <p:spTgt spid="102427"/>
                                        </p:tgtEl>
                                        <p:attrNameLst>
                                          <p:attrName>style.visibility</p:attrName>
                                        </p:attrNameLst>
                                      </p:cBhvr>
                                      <p:to>
                                        <p:strVal val="visible"/>
                                      </p:to>
                                    </p:set>
                                    <p:animEffect transition="in" filter="wipe(up)">
                                      <p:cBhvr>
                                        <p:cTn id="45" dur="500"/>
                                        <p:tgtEl>
                                          <p:spTgt spid="102427"/>
                                        </p:tgtEl>
                                      </p:cBhvr>
                                    </p:animEffect>
                                  </p:childTnLst>
                                </p:cTn>
                              </p:par>
                            </p:childTnLst>
                          </p:cTn>
                        </p:par>
                        <p:par>
                          <p:cTn id="46" fill="hold" nodeType="afterGroup">
                            <p:stCondLst>
                              <p:cond delay="11000"/>
                            </p:stCondLst>
                            <p:childTnLst>
                              <p:par>
                                <p:cTn id="47" presetID="22" presetClass="entr" presetSubtype="8" fill="hold" grpId="0" nodeType="afterEffect">
                                  <p:stCondLst>
                                    <p:cond delay="500"/>
                                  </p:stCondLst>
                                  <p:childTnLst>
                                    <p:set>
                                      <p:cBhvr>
                                        <p:cTn id="48" dur="1" fill="hold">
                                          <p:stCondLst>
                                            <p:cond delay="0"/>
                                          </p:stCondLst>
                                        </p:cTn>
                                        <p:tgtEl>
                                          <p:spTgt spid="102414"/>
                                        </p:tgtEl>
                                        <p:attrNameLst>
                                          <p:attrName>style.visibility</p:attrName>
                                        </p:attrNameLst>
                                      </p:cBhvr>
                                      <p:to>
                                        <p:strVal val="visible"/>
                                      </p:to>
                                    </p:set>
                                    <p:animEffect transition="in" filter="wipe(left)">
                                      <p:cBhvr>
                                        <p:cTn id="49" dur="500"/>
                                        <p:tgtEl>
                                          <p:spTgt spid="102414"/>
                                        </p:tgtEl>
                                      </p:cBhvr>
                                    </p:animEffect>
                                  </p:childTnLst>
                                </p:cTn>
                              </p:par>
                            </p:childTnLst>
                          </p:cTn>
                        </p:par>
                        <p:par>
                          <p:cTn id="50" fill="hold" nodeType="afterGroup">
                            <p:stCondLst>
                              <p:cond delay="12000"/>
                            </p:stCondLst>
                            <p:childTnLst>
                              <p:par>
                                <p:cTn id="51" presetID="22" presetClass="entr" presetSubtype="8" fill="hold" grpId="0" nodeType="afterEffect">
                                  <p:stCondLst>
                                    <p:cond delay="500"/>
                                  </p:stCondLst>
                                  <p:childTnLst>
                                    <p:set>
                                      <p:cBhvr>
                                        <p:cTn id="52" dur="1" fill="hold">
                                          <p:stCondLst>
                                            <p:cond delay="0"/>
                                          </p:stCondLst>
                                        </p:cTn>
                                        <p:tgtEl>
                                          <p:spTgt spid="102418"/>
                                        </p:tgtEl>
                                        <p:attrNameLst>
                                          <p:attrName>style.visibility</p:attrName>
                                        </p:attrNameLst>
                                      </p:cBhvr>
                                      <p:to>
                                        <p:strVal val="visible"/>
                                      </p:to>
                                    </p:set>
                                    <p:animEffect transition="in" filter="wipe(left)">
                                      <p:cBhvr>
                                        <p:cTn id="53" dur="500"/>
                                        <p:tgtEl>
                                          <p:spTgt spid="102418"/>
                                        </p:tgtEl>
                                      </p:cBhvr>
                                    </p:animEffect>
                                  </p:childTnLst>
                                </p:cTn>
                              </p:par>
                            </p:childTnLst>
                          </p:cTn>
                        </p:par>
                        <p:par>
                          <p:cTn id="54" fill="hold" nodeType="afterGroup">
                            <p:stCondLst>
                              <p:cond delay="13000"/>
                            </p:stCondLst>
                            <p:childTnLst>
                              <p:par>
                                <p:cTn id="55" presetID="22" presetClass="entr" presetSubtype="1" fill="hold" nodeType="afterEffect">
                                  <p:stCondLst>
                                    <p:cond delay="500"/>
                                  </p:stCondLst>
                                  <p:childTnLst>
                                    <p:set>
                                      <p:cBhvr>
                                        <p:cTn id="56" dur="1" fill="hold">
                                          <p:stCondLst>
                                            <p:cond delay="0"/>
                                          </p:stCondLst>
                                        </p:cTn>
                                        <p:tgtEl>
                                          <p:spTgt spid="102428"/>
                                        </p:tgtEl>
                                        <p:attrNameLst>
                                          <p:attrName>style.visibility</p:attrName>
                                        </p:attrNameLst>
                                      </p:cBhvr>
                                      <p:to>
                                        <p:strVal val="visible"/>
                                      </p:to>
                                    </p:set>
                                    <p:animEffect transition="in" filter="wipe(up)">
                                      <p:cBhvr>
                                        <p:cTn id="57" dur="500"/>
                                        <p:tgtEl>
                                          <p:spTgt spid="102428"/>
                                        </p:tgtEl>
                                      </p:cBhvr>
                                    </p:animEffect>
                                  </p:childTnLst>
                                </p:cTn>
                              </p:par>
                              <p:par>
                                <p:cTn id="58" presetID="22" presetClass="entr" presetSubtype="1" fill="hold" nodeType="withEffect">
                                  <p:stCondLst>
                                    <p:cond delay="500"/>
                                  </p:stCondLst>
                                  <p:childTnLst>
                                    <p:set>
                                      <p:cBhvr>
                                        <p:cTn id="59" dur="1" fill="hold">
                                          <p:stCondLst>
                                            <p:cond delay="0"/>
                                          </p:stCondLst>
                                        </p:cTn>
                                        <p:tgtEl>
                                          <p:spTgt spid="102429"/>
                                        </p:tgtEl>
                                        <p:attrNameLst>
                                          <p:attrName>style.visibility</p:attrName>
                                        </p:attrNameLst>
                                      </p:cBhvr>
                                      <p:to>
                                        <p:strVal val="visible"/>
                                      </p:to>
                                    </p:set>
                                    <p:animEffect transition="in" filter="wipe(up)">
                                      <p:cBhvr>
                                        <p:cTn id="60" dur="500"/>
                                        <p:tgtEl>
                                          <p:spTgt spid="10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4" grpId="0"/>
      <p:bldP spid="102415" grpId="0"/>
      <p:bldP spid="102418" grpId="0"/>
      <p:bldP spid="102417" grpId="0"/>
      <p:bldP spid="102416" grpId="0"/>
      <p:bldP spid="27" grpId="0"/>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47" name="Rectangle 5"/>
          <p:cNvSpPr>
            <a:spLocks noChangeArrowheads="1"/>
          </p:cNvSpPr>
          <p:nvPr/>
        </p:nvSpPr>
        <p:spPr bwMode="auto">
          <a:xfrm>
            <a:off x="180000" y="1260000"/>
            <a:ext cx="3656865" cy="41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563563"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lvl="1">
              <a:lnSpc>
                <a:spcPct val="150000"/>
              </a:lnSpc>
              <a:spcBef>
                <a:spcPct val="400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Highly flexible</a:t>
            </a:r>
          </a:p>
          <a:p>
            <a:pPr lvl="1">
              <a:lnSpc>
                <a:spcPct val="150000"/>
              </a:lnSpc>
              <a:spcBef>
                <a:spcPct val="400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Noise dampening</a:t>
            </a:r>
          </a:p>
          <a:p>
            <a:pPr lvl="1">
              <a:lnSpc>
                <a:spcPct val="150000"/>
              </a:lnSpc>
              <a:spcBef>
                <a:spcPct val="400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Shock absorbing</a:t>
            </a:r>
          </a:p>
          <a:p>
            <a:pPr lvl="1">
              <a:lnSpc>
                <a:spcPct val="150000"/>
              </a:lnSpc>
              <a:spcBef>
                <a:spcPct val="400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Insulating</a:t>
            </a:r>
          </a:p>
          <a:p>
            <a:pPr lvl="1">
              <a:lnSpc>
                <a:spcPct val="150000"/>
              </a:lnSpc>
              <a:spcBef>
                <a:spcPct val="400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Protecting</a:t>
            </a:r>
          </a:p>
          <a:p>
            <a:pPr lvl="1">
              <a:lnSpc>
                <a:spcPct val="150000"/>
              </a:lnSpc>
              <a:spcBef>
                <a:spcPct val="400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Sealing</a:t>
            </a:r>
          </a:p>
        </p:txBody>
      </p:sp>
      <p:pic>
        <p:nvPicPr>
          <p:cNvPr id="70775" name="Picture 1030" descr="V:\EG-Verkauf\Verkauf TFK\MAI\Gummi Recycling\Tires01 quad_l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6000" y="1224000"/>
            <a:ext cx="4320000" cy="4318413"/>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9" name="Group 8"/>
          <p:cNvGrpSpPr>
            <a:grpSpLocks noChangeAspect="1"/>
          </p:cNvGrpSpPr>
          <p:nvPr/>
        </p:nvGrpSpPr>
        <p:grpSpPr bwMode="auto">
          <a:xfrm>
            <a:off x="144000" y="144000"/>
            <a:ext cx="1440001" cy="720000"/>
            <a:chOff x="972000" y="1008000"/>
            <a:chExt cx="2016000" cy="1008000"/>
          </a:xfrm>
        </p:grpSpPr>
        <p:pic>
          <p:nvPicPr>
            <p:cNvPr id="1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4"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Recycled Tyres Matt – Advantages </a:t>
            </a:r>
            <a:endParaRPr lang="en-GB" altLang="en-US" sz="2400" i="1" dirty="0">
              <a:solidFill>
                <a:schemeClr val="bg1"/>
              </a:solidFill>
              <a:latin typeface="Arial Rounded MT Bold" panose="020F0704030504030204" pitchFamily="34" charset="0"/>
            </a:endParaRPr>
          </a:p>
        </p:txBody>
      </p:sp>
      <p:grpSp>
        <p:nvGrpSpPr>
          <p:cNvPr id="15" name="Group 14"/>
          <p:cNvGrpSpPr>
            <a:grpSpLocks noChangeAspect="1"/>
          </p:cNvGrpSpPr>
          <p:nvPr/>
        </p:nvGrpSpPr>
        <p:grpSpPr bwMode="auto">
          <a:xfrm>
            <a:off x="7524000" y="5976000"/>
            <a:ext cx="1440001" cy="720000"/>
            <a:chOff x="972000" y="1008000"/>
            <a:chExt cx="2016000" cy="1008000"/>
          </a:xfrm>
        </p:grpSpPr>
        <p:pic>
          <p:nvPicPr>
            <p:cNvPr id="1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8" name="Text Box 18"/>
          <p:cNvSpPr txBox="1">
            <a:spLocks noChangeArrowheads="1"/>
          </p:cNvSpPr>
          <p:nvPr/>
        </p:nvSpPr>
        <p:spPr bwMode="auto">
          <a:xfrm>
            <a:off x="72000" y="6120000"/>
            <a:ext cx="7380287" cy="432000"/>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Recycled Tyres Matt</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par>
                          <p:cTn id="18" fill="hold" nodeType="afterGroup">
                            <p:stCondLst>
                              <p:cond delay="2000"/>
                            </p:stCondLst>
                            <p:childTnLst>
                              <p:par>
                                <p:cTn id="19" presetID="22" presetClass="entr" presetSubtype="8" fill="hold" grpId="0" nodeType="afterEffect">
                                  <p:stCondLst>
                                    <p:cond delay="500"/>
                                  </p:stCondLst>
                                  <p:iterate type="wd">
                                    <p:tmPct val="10000"/>
                                  </p:iterate>
                                  <p:childTnLst>
                                    <p:set>
                                      <p:cBhvr>
                                        <p:cTn id="20" dur="1" fill="hold">
                                          <p:stCondLst>
                                            <p:cond delay="0"/>
                                          </p:stCondLst>
                                        </p:cTn>
                                        <p:tgtEl>
                                          <p:spTgt spid="70747"/>
                                        </p:tgtEl>
                                        <p:attrNameLst>
                                          <p:attrName>style.visibility</p:attrName>
                                        </p:attrNameLst>
                                      </p:cBhvr>
                                      <p:to>
                                        <p:strVal val="visible"/>
                                      </p:to>
                                    </p:set>
                                    <p:animEffect transition="in" filter="wipe(left)">
                                      <p:cBhvr>
                                        <p:cTn id="21" dur="500"/>
                                        <p:tgtEl>
                                          <p:spTgt spid="70747"/>
                                        </p:tgtEl>
                                      </p:cBhvr>
                                    </p:animEffect>
                                  </p:childTnLst>
                                </p:cTn>
                              </p:par>
                            </p:childTnLst>
                          </p:cTn>
                        </p:par>
                        <p:par>
                          <p:cTn id="22" fill="hold" nodeType="afterGroup">
                            <p:stCondLst>
                              <p:cond delay="3400"/>
                            </p:stCondLst>
                            <p:childTnLst>
                              <p:par>
                                <p:cTn id="23" presetID="22" presetClass="entr" presetSubtype="8" fill="hold" nodeType="afterEffect">
                                  <p:stCondLst>
                                    <p:cond delay="1000"/>
                                  </p:stCondLst>
                                  <p:childTnLst>
                                    <p:set>
                                      <p:cBhvr>
                                        <p:cTn id="24" dur="1" fill="hold">
                                          <p:stCondLst>
                                            <p:cond delay="0"/>
                                          </p:stCondLst>
                                        </p:cTn>
                                        <p:tgtEl>
                                          <p:spTgt spid="70775"/>
                                        </p:tgtEl>
                                        <p:attrNameLst>
                                          <p:attrName>style.visibility</p:attrName>
                                        </p:attrNameLst>
                                      </p:cBhvr>
                                      <p:to>
                                        <p:strVal val="visible"/>
                                      </p:to>
                                    </p:set>
                                    <p:animEffect transition="in" filter="wipe(left)">
                                      <p:cBhvr>
                                        <p:cTn id="25" dur="1000"/>
                                        <p:tgtEl>
                                          <p:spTgt spid="70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47" grpId="0"/>
      <p:bldP spid="14"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11" name="Picture 79" descr="Rubber Matt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00" y="1800000"/>
            <a:ext cx="3238500" cy="1020763"/>
          </a:xfrm>
          <a:prstGeom prst="rect">
            <a:avLst/>
          </a:prstGeom>
          <a:noFill/>
          <a:ln w="12700" cmpd="sng"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9708" name="Rectangle 76"/>
          <p:cNvSpPr>
            <a:spLocks noChangeArrowheads="1"/>
          </p:cNvSpPr>
          <p:nvPr/>
        </p:nvSpPr>
        <p:spPr bwMode="auto">
          <a:xfrm>
            <a:off x="179388" y="1080000"/>
            <a:ext cx="7462837" cy="48577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lstStyle>
            <a:lvl1pPr marL="342900" indent="-3429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lvl="1" eaLnBrk="1" hangingPunct="1">
              <a:spcBef>
                <a:spcPct val="0"/>
              </a:spcBef>
              <a:buClr>
                <a:srgbClr val="00FFFF"/>
              </a:buClr>
              <a:buFontTx/>
              <a:buNone/>
              <a:defRPr/>
            </a:pPr>
            <a:r>
              <a:rPr lang="en-GB" altLang="en-US" sz="2400" i="1" dirty="0" smtClean="0">
                <a:solidFill>
                  <a:srgbClr val="66FFFF"/>
                </a:solidFill>
                <a:latin typeface="Arial Rounded MT Bold" panose="020F0704030504030204" pitchFamily="34" charset="0"/>
              </a:rPr>
              <a:t>Some applications for rubber and fleece matt</a:t>
            </a:r>
          </a:p>
          <a:p>
            <a:pPr lvl="1" eaLnBrk="1" hangingPunct="1">
              <a:spcBef>
                <a:spcPct val="0"/>
              </a:spcBef>
              <a:buClr>
                <a:srgbClr val="00FFFF"/>
              </a:buClr>
              <a:buFontTx/>
              <a:buNone/>
              <a:defRPr/>
            </a:pPr>
            <a:endParaRPr lang="en-GB" altLang="en-US" sz="1200" i="1" dirty="0" smtClean="0">
              <a:solidFill>
                <a:srgbClr val="66FFFF"/>
              </a:solidFill>
              <a:latin typeface="Arial Rounded MT Bold" panose="020F0704030504030204" pitchFamily="34" charset="0"/>
            </a:endParaRPr>
          </a:p>
          <a:p>
            <a:pPr lvl="1" eaLnBrk="1" hangingPunct="1">
              <a:spcBef>
                <a:spcPct val="250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 Building</a:t>
            </a:r>
          </a:p>
          <a:p>
            <a:pPr lvl="1" eaLnBrk="1" hangingPunct="1">
              <a:spcBef>
                <a:spcPct val="250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 Roofing</a:t>
            </a:r>
          </a:p>
          <a:p>
            <a:pPr lvl="1" eaLnBrk="1" hangingPunct="1">
              <a:spcBef>
                <a:spcPct val="250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 Flooring</a:t>
            </a:r>
          </a:p>
          <a:p>
            <a:pPr lvl="1" eaLnBrk="1" hangingPunct="1">
              <a:spcBef>
                <a:spcPct val="250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 Plumbing</a:t>
            </a:r>
          </a:p>
          <a:p>
            <a:pPr lvl="1" eaLnBrk="1" hangingPunct="1">
              <a:spcBef>
                <a:spcPct val="250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 Civil engineering</a:t>
            </a:r>
          </a:p>
          <a:p>
            <a:pPr lvl="1" eaLnBrk="1" hangingPunct="1">
              <a:spcBef>
                <a:spcPct val="250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 Public transportation</a:t>
            </a:r>
          </a:p>
          <a:p>
            <a:pPr lvl="1" eaLnBrk="1" hangingPunct="1">
              <a:spcBef>
                <a:spcPct val="250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 Automotive</a:t>
            </a:r>
          </a:p>
          <a:p>
            <a:pPr lvl="1" eaLnBrk="1" hangingPunct="1">
              <a:spcBef>
                <a:spcPct val="250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 Packaging</a:t>
            </a:r>
          </a:p>
          <a:p>
            <a:pPr lvl="1" eaLnBrk="1" hangingPunct="1">
              <a:spcBef>
                <a:spcPct val="250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 Sports</a:t>
            </a:r>
          </a:p>
        </p:txBody>
      </p:sp>
      <p:pic>
        <p:nvPicPr>
          <p:cNvPr id="69710" name="Picture 78" descr="Rubber Matt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00" y="2988000"/>
            <a:ext cx="3238500" cy="947738"/>
          </a:xfrm>
          <a:prstGeom prst="rect">
            <a:avLst/>
          </a:prstGeom>
          <a:noFill/>
          <a:ln w="12700" cmpd="sng"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9729" name="Picture 97" descr="isolation Construction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000" y="4104000"/>
            <a:ext cx="3238500" cy="1593850"/>
          </a:xfrm>
          <a:prstGeom prst="rect">
            <a:avLst/>
          </a:prstGeom>
          <a:noFill/>
          <a:ln w="12700" cmpd="sng"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11" name="Group 10"/>
          <p:cNvGrpSpPr>
            <a:grpSpLocks noChangeAspect="1"/>
          </p:cNvGrpSpPr>
          <p:nvPr/>
        </p:nvGrpSpPr>
        <p:grpSpPr bwMode="auto">
          <a:xfrm>
            <a:off x="144000" y="144000"/>
            <a:ext cx="1440001" cy="720000"/>
            <a:chOff x="972000" y="1008000"/>
            <a:chExt cx="2016000" cy="1008000"/>
          </a:xfrm>
        </p:grpSpPr>
        <p:pic>
          <p:nvPicPr>
            <p:cNvPr id="14"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6"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Recycled Tyres Matt – Uses</a:t>
            </a:r>
            <a:endParaRPr lang="en-GB" altLang="en-US" sz="2400" i="1" dirty="0">
              <a:solidFill>
                <a:schemeClr val="bg1"/>
              </a:solidFill>
              <a:latin typeface="Arial Rounded MT Bold" panose="020F0704030504030204" pitchFamily="34" charset="0"/>
            </a:endParaRPr>
          </a:p>
        </p:txBody>
      </p:sp>
      <p:grpSp>
        <p:nvGrpSpPr>
          <p:cNvPr id="17" name="Group 16"/>
          <p:cNvGrpSpPr>
            <a:grpSpLocks noChangeAspect="1"/>
          </p:cNvGrpSpPr>
          <p:nvPr/>
        </p:nvGrpSpPr>
        <p:grpSpPr bwMode="auto">
          <a:xfrm>
            <a:off x="7524000" y="5976000"/>
            <a:ext cx="1440001" cy="720000"/>
            <a:chOff x="972000" y="1008000"/>
            <a:chExt cx="2016000" cy="1008000"/>
          </a:xfrm>
        </p:grpSpPr>
        <p:pic>
          <p:nvPicPr>
            <p:cNvPr id="18"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0" name="Text Box 18"/>
          <p:cNvSpPr txBox="1">
            <a:spLocks noChangeArrowheads="1"/>
          </p:cNvSpPr>
          <p:nvPr/>
        </p:nvSpPr>
        <p:spPr bwMode="auto">
          <a:xfrm>
            <a:off x="72000" y="6120000"/>
            <a:ext cx="7380287" cy="432000"/>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Recycled Tyres Matt</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par>
                          <p:cTn id="18" fill="hold">
                            <p:stCondLst>
                              <p:cond delay="2000"/>
                            </p:stCondLst>
                            <p:childTnLst>
                              <p:par>
                                <p:cTn id="19" presetID="22" presetClass="entr" presetSubtype="8" fill="hold" grpId="0" nodeType="afterEffect">
                                  <p:stCondLst>
                                    <p:cond delay="500"/>
                                  </p:stCondLst>
                                  <p:iterate type="wd">
                                    <p:tmPct val="10000"/>
                                  </p:iterate>
                                  <p:childTnLst>
                                    <p:set>
                                      <p:cBhvr>
                                        <p:cTn id="20" dur="1" fill="hold">
                                          <p:stCondLst>
                                            <p:cond delay="0"/>
                                          </p:stCondLst>
                                        </p:cTn>
                                        <p:tgtEl>
                                          <p:spTgt spid="69708"/>
                                        </p:tgtEl>
                                        <p:attrNameLst>
                                          <p:attrName>style.visibility</p:attrName>
                                        </p:attrNameLst>
                                      </p:cBhvr>
                                      <p:to>
                                        <p:strVal val="visible"/>
                                      </p:to>
                                    </p:set>
                                    <p:animEffect transition="in" filter="wipe(left)">
                                      <p:cBhvr>
                                        <p:cTn id="21" dur="500"/>
                                        <p:tgtEl>
                                          <p:spTgt spid="69708"/>
                                        </p:tgtEl>
                                      </p:cBhvr>
                                    </p:animEffect>
                                  </p:childTnLst>
                                </p:cTn>
                              </p:par>
                            </p:childTnLst>
                          </p:cTn>
                        </p:par>
                        <p:par>
                          <p:cTn id="22" fill="hold" nodeType="afterGroup">
                            <p:stCondLst>
                              <p:cond delay="4300"/>
                            </p:stCondLst>
                            <p:childTnLst>
                              <p:par>
                                <p:cTn id="23" presetID="22" presetClass="entr" presetSubtype="8" fill="hold" nodeType="afterEffect">
                                  <p:stCondLst>
                                    <p:cond delay="500"/>
                                  </p:stCondLst>
                                  <p:childTnLst>
                                    <p:set>
                                      <p:cBhvr>
                                        <p:cTn id="24" dur="1" fill="hold">
                                          <p:stCondLst>
                                            <p:cond delay="0"/>
                                          </p:stCondLst>
                                        </p:cTn>
                                        <p:tgtEl>
                                          <p:spTgt spid="69711"/>
                                        </p:tgtEl>
                                        <p:attrNameLst>
                                          <p:attrName>style.visibility</p:attrName>
                                        </p:attrNameLst>
                                      </p:cBhvr>
                                      <p:to>
                                        <p:strVal val="visible"/>
                                      </p:to>
                                    </p:set>
                                    <p:animEffect transition="in" filter="wipe(left)">
                                      <p:cBhvr>
                                        <p:cTn id="25" dur="500"/>
                                        <p:tgtEl>
                                          <p:spTgt spid="69711"/>
                                        </p:tgtEl>
                                      </p:cBhvr>
                                    </p:animEffect>
                                  </p:childTnLst>
                                </p:cTn>
                              </p:par>
                              <p:par>
                                <p:cTn id="26" presetID="22" presetClass="entr" presetSubtype="8" fill="hold" nodeType="withEffect">
                                  <p:stCondLst>
                                    <p:cond delay="500"/>
                                  </p:stCondLst>
                                  <p:childTnLst>
                                    <p:set>
                                      <p:cBhvr>
                                        <p:cTn id="27" dur="1" fill="hold">
                                          <p:stCondLst>
                                            <p:cond delay="0"/>
                                          </p:stCondLst>
                                        </p:cTn>
                                        <p:tgtEl>
                                          <p:spTgt spid="69710"/>
                                        </p:tgtEl>
                                        <p:attrNameLst>
                                          <p:attrName>style.visibility</p:attrName>
                                        </p:attrNameLst>
                                      </p:cBhvr>
                                      <p:to>
                                        <p:strVal val="visible"/>
                                      </p:to>
                                    </p:set>
                                    <p:animEffect transition="in" filter="wipe(left)">
                                      <p:cBhvr>
                                        <p:cTn id="28" dur="500"/>
                                        <p:tgtEl>
                                          <p:spTgt spid="69710"/>
                                        </p:tgtEl>
                                      </p:cBhvr>
                                    </p:animEffect>
                                  </p:childTnLst>
                                </p:cTn>
                              </p:par>
                              <p:par>
                                <p:cTn id="29" presetID="22" presetClass="entr" presetSubtype="8" fill="hold" nodeType="withEffect">
                                  <p:stCondLst>
                                    <p:cond delay="500"/>
                                  </p:stCondLst>
                                  <p:childTnLst>
                                    <p:set>
                                      <p:cBhvr>
                                        <p:cTn id="30" dur="1" fill="hold">
                                          <p:stCondLst>
                                            <p:cond delay="0"/>
                                          </p:stCondLst>
                                        </p:cTn>
                                        <p:tgtEl>
                                          <p:spTgt spid="69729"/>
                                        </p:tgtEl>
                                        <p:attrNameLst>
                                          <p:attrName>style.visibility</p:attrName>
                                        </p:attrNameLst>
                                      </p:cBhvr>
                                      <p:to>
                                        <p:strVal val="visible"/>
                                      </p:to>
                                    </p:set>
                                    <p:animEffect transition="in" filter="wipe(left)">
                                      <p:cBhvr>
                                        <p:cTn id="31" dur="500"/>
                                        <p:tgtEl>
                                          <p:spTgt spid="69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08" grpId="0"/>
      <p:bldP spid="16"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5"/>
          <p:cNvSpPr>
            <a:spLocks noChangeArrowheads="1"/>
          </p:cNvSpPr>
          <p:nvPr/>
        </p:nvSpPr>
        <p:spPr bwMode="auto">
          <a:xfrm>
            <a:off x="-228600" y="609600"/>
            <a:ext cx="3581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a:lnSpc>
                <a:spcPct val="90000"/>
              </a:lnSpc>
              <a:buClrTx/>
              <a:buSzTx/>
              <a:buFontTx/>
              <a:buNone/>
            </a:pPr>
            <a:r>
              <a:rPr lang="en-GB" altLang="en-US" sz="1400" b="1">
                <a:solidFill>
                  <a:srgbClr val="006699"/>
                </a:solidFill>
                <a:latin typeface="Calibri" pitchFamily="34" charset="0"/>
              </a:rPr>
              <a:t>         </a:t>
            </a:r>
            <a:endParaRPr lang="en-GB" altLang="en-US" sz="1200">
              <a:latin typeface="Calibri" pitchFamily="34" charset="0"/>
            </a:endParaRPr>
          </a:p>
        </p:txBody>
      </p:sp>
      <p:sp>
        <p:nvSpPr>
          <p:cNvPr id="33797" name="TextBox 85"/>
          <p:cNvSpPr txBox="1">
            <a:spLocks noChangeArrowheads="1"/>
          </p:cNvSpPr>
          <p:nvPr/>
        </p:nvSpPr>
        <p:spPr bwMode="auto">
          <a:xfrm>
            <a:off x="180000" y="1259999"/>
            <a:ext cx="4068000" cy="37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2857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marL="360000" lvl="1" indent="-360000">
              <a:lnSpc>
                <a:spcPct val="150000"/>
              </a:lnSpc>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Wall and divider panelling </a:t>
            </a:r>
          </a:p>
          <a:p>
            <a:pPr marL="360000" lvl="1" indent="-360000">
              <a:lnSpc>
                <a:spcPct val="150000"/>
              </a:lnSpc>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Chairs </a:t>
            </a:r>
          </a:p>
          <a:p>
            <a:pPr marL="360000" lvl="1" indent="-360000">
              <a:lnSpc>
                <a:spcPct val="150000"/>
              </a:lnSpc>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Carpeting </a:t>
            </a:r>
          </a:p>
          <a:p>
            <a:pPr marL="360000" lvl="1" indent="-360000">
              <a:lnSpc>
                <a:spcPct val="150000"/>
              </a:lnSpc>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Window and divider blinds </a:t>
            </a:r>
          </a:p>
        </p:txBody>
      </p:sp>
      <p:pic>
        <p:nvPicPr>
          <p:cNvPr id="10" name="Picture 1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0000" y="1403997"/>
            <a:ext cx="4500000"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a:grpSpLocks noChangeAspect="1"/>
          </p:cNvGrpSpPr>
          <p:nvPr/>
        </p:nvGrpSpPr>
        <p:grpSpPr bwMode="auto">
          <a:xfrm>
            <a:off x="144000" y="144000"/>
            <a:ext cx="1440001" cy="720000"/>
            <a:chOff x="972000" y="1008000"/>
            <a:chExt cx="2016000" cy="1008000"/>
          </a:xfrm>
        </p:grpSpPr>
        <p:pic>
          <p:nvPicPr>
            <p:cNvPr id="14"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6"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Office Furniture</a:t>
            </a:r>
            <a:endParaRPr lang="en-GB" altLang="en-US" sz="2400" i="1" dirty="0">
              <a:solidFill>
                <a:schemeClr val="bg1"/>
              </a:solidFill>
              <a:latin typeface="Arial Rounded MT Bold" panose="020F0704030504030204" pitchFamily="34" charset="0"/>
            </a:endParaRPr>
          </a:p>
        </p:txBody>
      </p:sp>
      <p:grpSp>
        <p:nvGrpSpPr>
          <p:cNvPr id="17" name="Group 16"/>
          <p:cNvGrpSpPr>
            <a:grpSpLocks noChangeAspect="1"/>
          </p:cNvGrpSpPr>
          <p:nvPr/>
        </p:nvGrpSpPr>
        <p:grpSpPr bwMode="auto">
          <a:xfrm>
            <a:off x="7524000" y="5976000"/>
            <a:ext cx="1440001" cy="720000"/>
            <a:chOff x="972000" y="1008000"/>
            <a:chExt cx="2016000" cy="1008000"/>
          </a:xfrm>
        </p:grpSpPr>
        <p:pic>
          <p:nvPicPr>
            <p:cNvPr id="1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0" name="Text Box 18"/>
          <p:cNvSpPr txBox="1">
            <a:spLocks noChangeArrowheads="1"/>
          </p:cNvSpPr>
          <p:nvPr/>
        </p:nvSpPr>
        <p:spPr bwMode="auto">
          <a:xfrm>
            <a:off x="72000" y="6120000"/>
            <a:ext cx="7380287" cy="432000"/>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Where Reliant Machines Is Used</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par>
                          <p:cTn id="18" fill="hold">
                            <p:stCondLst>
                              <p:cond delay="2000"/>
                            </p:stCondLst>
                            <p:childTnLst>
                              <p:par>
                                <p:cTn id="19" presetID="22" presetClass="entr" presetSubtype="8" fill="hold" grpId="0" nodeType="afterEffect">
                                  <p:stCondLst>
                                    <p:cond delay="500"/>
                                  </p:stCondLst>
                                  <p:iterate type="wd">
                                    <p:tmPct val="5000"/>
                                  </p:iterate>
                                  <p:childTnLst>
                                    <p:set>
                                      <p:cBhvr>
                                        <p:cTn id="20" dur="1" fill="hold">
                                          <p:stCondLst>
                                            <p:cond delay="0"/>
                                          </p:stCondLst>
                                        </p:cTn>
                                        <p:tgtEl>
                                          <p:spTgt spid="33797"/>
                                        </p:tgtEl>
                                        <p:attrNameLst>
                                          <p:attrName>style.visibility</p:attrName>
                                        </p:attrNameLst>
                                      </p:cBhvr>
                                      <p:to>
                                        <p:strVal val="visible"/>
                                      </p:to>
                                    </p:set>
                                    <p:animEffect transition="in" filter="wipe(left)">
                                      <p:cBhvr>
                                        <p:cTn id="21" dur="1000"/>
                                        <p:tgtEl>
                                          <p:spTgt spid="33797"/>
                                        </p:tgtEl>
                                      </p:cBhvr>
                                    </p:animEffect>
                                  </p:childTnLst>
                                </p:cTn>
                              </p:par>
                            </p:childTnLst>
                          </p:cTn>
                        </p:par>
                        <p:par>
                          <p:cTn id="22" fill="hold">
                            <p:stCondLst>
                              <p:cond delay="3950"/>
                            </p:stCondLst>
                            <p:childTnLst>
                              <p:par>
                                <p:cTn id="23" presetID="22" presetClass="entr" presetSubtype="8" fill="hold" nodeType="afterEffect">
                                  <p:stCondLst>
                                    <p:cond delay="50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P spid="16" grpId="0"/>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5"/>
          <p:cNvSpPr>
            <a:spLocks noChangeArrowheads="1"/>
          </p:cNvSpPr>
          <p:nvPr/>
        </p:nvSpPr>
        <p:spPr bwMode="auto">
          <a:xfrm>
            <a:off x="-228600" y="609600"/>
            <a:ext cx="3581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a:lnSpc>
                <a:spcPct val="90000"/>
              </a:lnSpc>
              <a:buClrTx/>
              <a:buSzTx/>
              <a:buFontTx/>
              <a:buNone/>
            </a:pPr>
            <a:r>
              <a:rPr lang="en-GB" altLang="en-US" sz="1400" b="1">
                <a:solidFill>
                  <a:srgbClr val="006699"/>
                </a:solidFill>
                <a:latin typeface="Calibri" pitchFamily="34" charset="0"/>
              </a:rPr>
              <a:t>         </a:t>
            </a:r>
            <a:endParaRPr lang="en-GB" altLang="en-US" sz="1200">
              <a:latin typeface="Calibri" pitchFamily="34" charset="0"/>
            </a:endParaRPr>
          </a:p>
        </p:txBody>
      </p:sp>
      <p:sp>
        <p:nvSpPr>
          <p:cNvPr id="34821" name="TextBox 85"/>
          <p:cNvSpPr txBox="1">
            <a:spLocks noChangeArrowheads="1"/>
          </p:cNvSpPr>
          <p:nvPr/>
        </p:nvSpPr>
        <p:spPr bwMode="auto">
          <a:xfrm>
            <a:off x="266700" y="1097191"/>
            <a:ext cx="4295775"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2857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lvl="1">
              <a:spcBef>
                <a:spcPts val="6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Curtains and blinds </a:t>
            </a:r>
          </a:p>
          <a:p>
            <a:pPr lvl="1">
              <a:spcBef>
                <a:spcPts val="6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Underlay backing for carpets </a:t>
            </a:r>
          </a:p>
          <a:p>
            <a:pPr lvl="1">
              <a:spcBef>
                <a:spcPts val="6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Tuft lock for carpets </a:t>
            </a:r>
          </a:p>
          <a:p>
            <a:pPr lvl="1">
              <a:spcBef>
                <a:spcPts val="6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Floor tiles </a:t>
            </a:r>
          </a:p>
          <a:p>
            <a:pPr lvl="1">
              <a:spcBef>
                <a:spcPts val="6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Waterbeds and beds upholstery </a:t>
            </a:r>
          </a:p>
          <a:p>
            <a:pPr lvl="1">
              <a:spcBef>
                <a:spcPts val="6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Mattress Ticking </a:t>
            </a:r>
          </a:p>
          <a:p>
            <a:pPr lvl="1">
              <a:spcBef>
                <a:spcPts val="6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Cleaning cloth </a:t>
            </a:r>
          </a:p>
          <a:p>
            <a:pPr lvl="1">
              <a:spcBef>
                <a:spcPts val="6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Table mats </a:t>
            </a:r>
          </a:p>
          <a:p>
            <a:pPr lvl="1">
              <a:spcBef>
                <a:spcPts val="600"/>
              </a:spcBef>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Luggage linings and dividers </a:t>
            </a:r>
          </a:p>
        </p:txBody>
      </p:sp>
      <p:grpSp>
        <p:nvGrpSpPr>
          <p:cNvPr id="9" name="Group 8"/>
          <p:cNvGrpSpPr>
            <a:grpSpLocks noChangeAspect="1"/>
          </p:cNvGrpSpPr>
          <p:nvPr/>
        </p:nvGrpSpPr>
        <p:grpSpPr bwMode="auto">
          <a:xfrm>
            <a:off x="179388" y="179388"/>
            <a:ext cx="1439862" cy="720725"/>
            <a:chOff x="972000" y="1008000"/>
            <a:chExt cx="2016000" cy="1008000"/>
          </a:xfrm>
        </p:grpSpPr>
        <p:pic>
          <p:nvPicPr>
            <p:cNvPr id="5735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prstClr val="white"/>
                </a:solidFill>
                <a:latin typeface="Calibri"/>
              </a:endParaRPr>
            </a:p>
          </p:txBody>
        </p:sp>
      </p:grpSp>
      <p:sp>
        <p:nvSpPr>
          <p:cNvPr id="12" name="Text Box 18"/>
          <p:cNvSpPr txBox="1">
            <a:spLocks noChangeArrowheads="1"/>
          </p:cNvSpPr>
          <p:nvPr/>
        </p:nvSpPr>
        <p:spPr bwMode="auto">
          <a:xfrm>
            <a:off x="1728788" y="215900"/>
            <a:ext cx="73802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a:solidFill>
                  <a:schemeClr val="bg1"/>
                </a:solidFill>
                <a:latin typeface="Arial Rounded MT Bold" panose="020F0704030504030204" pitchFamily="34" charset="0"/>
              </a:rPr>
              <a:t>Household</a:t>
            </a:r>
            <a:r>
              <a:rPr lang="en-GB" altLang="en-US" sz="2800" dirty="0">
                <a:latin typeface="Arial" charset="0"/>
              </a:rPr>
              <a:t> </a:t>
            </a:r>
          </a:p>
        </p:txBody>
      </p:sp>
      <p:grpSp>
        <p:nvGrpSpPr>
          <p:cNvPr id="10" name="Group 9"/>
          <p:cNvGrpSpPr>
            <a:grpSpLocks/>
          </p:cNvGrpSpPr>
          <p:nvPr/>
        </p:nvGrpSpPr>
        <p:grpSpPr>
          <a:xfrm>
            <a:off x="4032000" y="1260000"/>
            <a:ext cx="4824000" cy="3240000"/>
            <a:chOff x="7200000" y="1080000"/>
            <a:chExt cx="1800000" cy="1224326"/>
          </a:xfrm>
        </p:grpSpPr>
        <p:pic>
          <p:nvPicPr>
            <p:cNvPr id="13"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0000" y="1080000"/>
              <a:ext cx="1800000" cy="122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7200000" y="1080000"/>
              <a:ext cx="1800000" cy="1224326"/>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a:grpSpLocks noChangeAspect="1"/>
          </p:cNvGrpSpPr>
          <p:nvPr/>
        </p:nvGrpSpPr>
        <p:grpSpPr bwMode="auto">
          <a:xfrm>
            <a:off x="7524000" y="5976000"/>
            <a:ext cx="1440001" cy="720000"/>
            <a:chOff x="972000" y="1008000"/>
            <a:chExt cx="2016000" cy="1008000"/>
          </a:xfrm>
        </p:grpSpPr>
        <p:pic>
          <p:nvPicPr>
            <p:cNvPr id="1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8" name="Text Box 18"/>
          <p:cNvSpPr txBox="1">
            <a:spLocks noChangeArrowheads="1"/>
          </p:cNvSpPr>
          <p:nvPr/>
        </p:nvSpPr>
        <p:spPr bwMode="auto">
          <a:xfrm>
            <a:off x="72000" y="6120000"/>
            <a:ext cx="7380287" cy="432000"/>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Recycled Tyres Matt</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nodeType="afterGroup">
                            <p:stCondLst>
                              <p:cond delay="2000"/>
                            </p:stCondLst>
                            <p:childTnLst>
                              <p:par>
                                <p:cTn id="13" presetID="22" presetClass="entr" presetSubtype="8" fill="hold" grpId="0" nodeType="afterEffect">
                                  <p:stCondLst>
                                    <p:cond delay="500"/>
                                  </p:stCondLst>
                                  <p:iterate type="wd">
                                    <p:tmPct val="5000"/>
                                  </p:iterate>
                                  <p:childTnLst>
                                    <p:set>
                                      <p:cBhvr>
                                        <p:cTn id="14" dur="1" fill="hold">
                                          <p:stCondLst>
                                            <p:cond delay="0"/>
                                          </p:stCondLst>
                                        </p:cTn>
                                        <p:tgtEl>
                                          <p:spTgt spid="34821"/>
                                        </p:tgtEl>
                                        <p:attrNameLst>
                                          <p:attrName>style.visibility</p:attrName>
                                        </p:attrNameLst>
                                      </p:cBhvr>
                                      <p:to>
                                        <p:strVal val="visible"/>
                                      </p:to>
                                    </p:set>
                                    <p:animEffect transition="in" filter="wipe(left)">
                                      <p:cBhvr>
                                        <p:cTn id="15" dur="500"/>
                                        <p:tgtEl>
                                          <p:spTgt spid="34821"/>
                                        </p:tgtEl>
                                      </p:cBhvr>
                                    </p:animEffect>
                                  </p:childTnLst>
                                </p:cTn>
                              </p:par>
                            </p:childTnLst>
                          </p:cTn>
                        </p:par>
                        <p:par>
                          <p:cTn id="16" fill="hold">
                            <p:stCondLst>
                              <p:cond delay="3650"/>
                            </p:stCondLst>
                            <p:childTnLst>
                              <p:par>
                                <p:cTn id="17" presetID="22" presetClass="entr" presetSubtype="8" fill="hold" nodeType="after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nodeType="withEffect">
                                  <p:stCondLst>
                                    <p:cond delay="50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8" fill="hold" grpId="0" nodeType="withEffect">
                                  <p:stCondLst>
                                    <p:cond delay="50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P spid="12" grpId="0"/>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5"/>
          <p:cNvSpPr>
            <a:spLocks noChangeArrowheads="1"/>
          </p:cNvSpPr>
          <p:nvPr/>
        </p:nvSpPr>
        <p:spPr bwMode="auto">
          <a:xfrm>
            <a:off x="142875" y="1076325"/>
            <a:ext cx="4459288"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a:lnSpc>
                <a:spcPct val="90000"/>
              </a:lnSpc>
              <a:buClrTx/>
              <a:buSzTx/>
              <a:buFontTx/>
              <a:buNone/>
            </a:pPr>
            <a:r>
              <a:rPr lang="en-GB" altLang="en-US" sz="2400" b="1">
                <a:solidFill>
                  <a:srgbClr val="006699"/>
                </a:solidFill>
                <a:latin typeface="Calibri" pitchFamily="34" charset="0"/>
              </a:rPr>
              <a:t>         </a:t>
            </a:r>
            <a:endParaRPr lang="en-GB" altLang="en-US" sz="2000">
              <a:latin typeface="Calibri" pitchFamily="34" charset="0"/>
            </a:endParaRPr>
          </a:p>
        </p:txBody>
      </p:sp>
      <p:sp>
        <p:nvSpPr>
          <p:cNvPr id="35845" name="TextBox 87"/>
          <p:cNvSpPr txBox="1">
            <a:spLocks noChangeArrowheads="1"/>
          </p:cNvSpPr>
          <p:nvPr/>
        </p:nvSpPr>
        <p:spPr bwMode="auto">
          <a:xfrm>
            <a:off x="179999" y="1260000"/>
            <a:ext cx="4320000" cy="438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nchorCtr="0">
            <a:spAutoFit/>
          </a:bodyPr>
          <a:lstStyle>
            <a:lvl1pPr marL="342900" indent="-3429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2857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lvl="1">
              <a:spcBef>
                <a:spcPts val="800"/>
              </a:spcBef>
              <a:buClr>
                <a:srgbClr val="00FFFF"/>
              </a:buClr>
              <a:buFont typeface="Wingdings" pitchFamily="2" charset="2"/>
              <a:buChar char="ü"/>
              <a:defRPr/>
            </a:pPr>
            <a:r>
              <a:rPr lang="en-GB" altLang="en-US" sz="2200" i="1" dirty="0" smtClean="0">
                <a:solidFill>
                  <a:srgbClr val="66FFFF"/>
                </a:solidFill>
                <a:latin typeface="Arial Rounded MT Bold" panose="020F0704030504030204" pitchFamily="34" charset="0"/>
              </a:rPr>
              <a:t>Compounds for air filtration </a:t>
            </a:r>
          </a:p>
          <a:p>
            <a:pPr lvl="1">
              <a:spcBef>
                <a:spcPts val="800"/>
              </a:spcBef>
              <a:buClr>
                <a:srgbClr val="00FFFF"/>
              </a:buClr>
              <a:buFont typeface="Wingdings" pitchFamily="2" charset="2"/>
              <a:buChar char="ü"/>
              <a:defRPr/>
            </a:pPr>
            <a:r>
              <a:rPr lang="en-GB" altLang="en-US" sz="2200" i="1" dirty="0" smtClean="0">
                <a:solidFill>
                  <a:srgbClr val="66FFFF"/>
                </a:solidFill>
                <a:latin typeface="Arial Rounded MT Bold" panose="020F0704030504030204" pitchFamily="34" charset="0"/>
              </a:rPr>
              <a:t>Compounds for liquid filtration </a:t>
            </a:r>
          </a:p>
          <a:p>
            <a:pPr lvl="1">
              <a:spcBef>
                <a:spcPts val="800"/>
              </a:spcBef>
              <a:buClr>
                <a:srgbClr val="00FFFF"/>
              </a:buClr>
              <a:buFont typeface="Wingdings" pitchFamily="2" charset="2"/>
              <a:buChar char="ü"/>
              <a:defRPr/>
            </a:pPr>
            <a:r>
              <a:rPr lang="en-GB" altLang="en-US" sz="2200" i="1" dirty="0" smtClean="0">
                <a:solidFill>
                  <a:srgbClr val="66FFFF"/>
                </a:solidFill>
                <a:latin typeface="Arial Rounded MT Bold" panose="020F0704030504030204" pitchFamily="34" charset="0"/>
              </a:rPr>
              <a:t>NBC defence materials </a:t>
            </a:r>
          </a:p>
          <a:p>
            <a:pPr lvl="1">
              <a:spcBef>
                <a:spcPts val="800"/>
              </a:spcBef>
              <a:buClr>
                <a:srgbClr val="00FFFF"/>
              </a:buClr>
              <a:buFont typeface="Wingdings" pitchFamily="2" charset="2"/>
              <a:buChar char="ü"/>
              <a:defRPr/>
            </a:pPr>
            <a:r>
              <a:rPr lang="en-GB" altLang="en-US" sz="2200" i="1" dirty="0" smtClean="0">
                <a:solidFill>
                  <a:srgbClr val="66FFFF"/>
                </a:solidFill>
                <a:latin typeface="Arial Rounded MT Bold" panose="020F0704030504030204" pitchFamily="34" charset="0"/>
              </a:rPr>
              <a:t>Hydraulic, fuel, lubrication and air systems </a:t>
            </a:r>
          </a:p>
          <a:p>
            <a:pPr lvl="1">
              <a:spcBef>
                <a:spcPts val="800"/>
              </a:spcBef>
              <a:buClr>
                <a:srgbClr val="00FFFF"/>
              </a:buClr>
              <a:buFont typeface="Wingdings" pitchFamily="2" charset="2"/>
              <a:buChar char="ü"/>
              <a:defRPr/>
            </a:pPr>
            <a:r>
              <a:rPr lang="en-GB" altLang="en-US" sz="2200" i="1" dirty="0" smtClean="0">
                <a:solidFill>
                  <a:srgbClr val="66FFFF"/>
                </a:solidFill>
                <a:latin typeface="Arial Rounded MT Bold" panose="020F0704030504030204" pitchFamily="34" charset="0"/>
              </a:rPr>
              <a:t>Medical devices, filtration papers, purification, wicking and emanation </a:t>
            </a:r>
          </a:p>
          <a:p>
            <a:pPr lvl="1">
              <a:spcBef>
                <a:spcPts val="800"/>
              </a:spcBef>
              <a:buClr>
                <a:srgbClr val="00FFFF"/>
              </a:buClr>
              <a:buFont typeface="Wingdings" pitchFamily="2" charset="2"/>
              <a:buChar char="ü"/>
              <a:defRPr/>
            </a:pPr>
            <a:r>
              <a:rPr lang="en-GB" altLang="en-US" sz="2200" i="1" dirty="0" smtClean="0">
                <a:solidFill>
                  <a:srgbClr val="66FFFF"/>
                </a:solidFill>
                <a:latin typeface="Arial Rounded MT Bold" panose="020F0704030504030204" pitchFamily="34" charset="0"/>
              </a:rPr>
              <a:t>Electronics and pharmaceutical </a:t>
            </a:r>
          </a:p>
        </p:txBody>
      </p:sp>
      <p:grpSp>
        <p:nvGrpSpPr>
          <p:cNvPr id="10" name="Group 9"/>
          <p:cNvGrpSpPr>
            <a:grpSpLocks noChangeAspect="1"/>
          </p:cNvGrpSpPr>
          <p:nvPr/>
        </p:nvGrpSpPr>
        <p:grpSpPr>
          <a:xfrm>
            <a:off x="4500000" y="1980000"/>
            <a:ext cx="4500000" cy="3034878"/>
            <a:chOff x="2880000" y="2916000"/>
            <a:chExt cx="3600000" cy="2448000"/>
          </a:xfrm>
        </p:grpSpPr>
        <p:grpSp>
          <p:nvGrpSpPr>
            <p:cNvPr id="13" name="Group 12"/>
            <p:cNvGrpSpPr/>
            <p:nvPr/>
          </p:nvGrpSpPr>
          <p:grpSpPr>
            <a:xfrm>
              <a:off x="2880000" y="2916000"/>
              <a:ext cx="3600000" cy="2448000"/>
              <a:chOff x="2880000" y="2916000"/>
              <a:chExt cx="3600000" cy="2448000"/>
            </a:xfrm>
          </p:grpSpPr>
          <p:pic>
            <p:nvPicPr>
              <p:cNvPr id="15" name="Picture 18" descr="C:\Users\WilsonOricchio.RELIANT\Pictures\Air Filter 1.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000" y="4140000"/>
                <a:ext cx="1800000" cy="1224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0000" y="4140000"/>
                <a:ext cx="1800000" cy="12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4680000" y="2916000"/>
                <a:ext cx="1800000" cy="1224000"/>
                <a:chOff x="4716000" y="2880000"/>
                <a:chExt cx="1800000" cy="1224000"/>
              </a:xfrm>
            </p:grpSpPr>
            <p:sp>
              <p:nvSpPr>
                <p:cNvPr id="19" name="Rectangle 18"/>
                <p:cNvSpPr/>
                <p:nvPr/>
              </p:nvSpPr>
              <p:spPr>
                <a:xfrm>
                  <a:off x="4716000" y="2880000"/>
                  <a:ext cx="1800000" cy="1224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6"/>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00" y="2916000"/>
                  <a:ext cx="1116000" cy="11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 name="Picture 1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2880000" y="2916000"/>
                <a:ext cx="1800000" cy="1224000"/>
              </a:xfrm>
              <a:prstGeom prst="rect">
                <a:avLst/>
              </a:prstGeom>
            </p:spPr>
          </p:pic>
        </p:grpSp>
        <p:sp>
          <p:nvSpPr>
            <p:cNvPr id="14" name="Rectangle 13"/>
            <p:cNvSpPr/>
            <p:nvPr/>
          </p:nvSpPr>
          <p:spPr>
            <a:xfrm>
              <a:off x="2880000" y="2916000"/>
              <a:ext cx="3600000" cy="244800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p:cNvGrpSpPr>
            <a:grpSpLocks noChangeAspect="1"/>
          </p:cNvGrpSpPr>
          <p:nvPr/>
        </p:nvGrpSpPr>
        <p:grpSpPr bwMode="auto">
          <a:xfrm>
            <a:off x="7524000" y="5976000"/>
            <a:ext cx="1440001" cy="720000"/>
            <a:chOff x="972000" y="1008000"/>
            <a:chExt cx="2016000" cy="1008000"/>
          </a:xfrm>
        </p:grpSpPr>
        <p:pic>
          <p:nvPicPr>
            <p:cNvPr id="22" name="Picture 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4" name="Text Box 18"/>
          <p:cNvSpPr txBox="1">
            <a:spLocks noChangeArrowheads="1"/>
          </p:cNvSpPr>
          <p:nvPr/>
        </p:nvSpPr>
        <p:spPr bwMode="auto">
          <a:xfrm>
            <a:off x="72000" y="6120000"/>
            <a:ext cx="7380287" cy="432000"/>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Where Reliant Machines Is Used</a:t>
            </a:r>
            <a:endParaRPr lang="en-GB" altLang="en-US" sz="2400" i="1" dirty="0">
              <a:solidFill>
                <a:schemeClr val="bg1"/>
              </a:solidFill>
              <a:latin typeface="Arial Rounded MT Bold" panose="020F0704030504030204" pitchFamily="34" charset="0"/>
            </a:endParaRPr>
          </a:p>
        </p:txBody>
      </p:sp>
      <p:grpSp>
        <p:nvGrpSpPr>
          <p:cNvPr id="25" name="Group 24"/>
          <p:cNvGrpSpPr>
            <a:grpSpLocks noChangeAspect="1"/>
          </p:cNvGrpSpPr>
          <p:nvPr/>
        </p:nvGrpSpPr>
        <p:grpSpPr bwMode="auto">
          <a:xfrm>
            <a:off x="144000" y="144000"/>
            <a:ext cx="1440001" cy="720000"/>
            <a:chOff x="972000" y="1008000"/>
            <a:chExt cx="2016000" cy="1008000"/>
          </a:xfrm>
        </p:grpSpPr>
        <p:pic>
          <p:nvPicPr>
            <p:cNvPr id="26" name="Picture 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8"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Filtration</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par>
                          <p:cTn id="18" fill="hold" nodeType="afterGroup">
                            <p:stCondLst>
                              <p:cond delay="2000"/>
                            </p:stCondLst>
                            <p:childTnLst>
                              <p:par>
                                <p:cTn id="19" presetID="22" presetClass="entr" presetSubtype="8" fill="hold" grpId="0" nodeType="afterEffect">
                                  <p:stCondLst>
                                    <p:cond delay="500"/>
                                  </p:stCondLst>
                                  <p:childTnLst>
                                    <p:set>
                                      <p:cBhvr>
                                        <p:cTn id="20" dur="1" fill="hold">
                                          <p:stCondLst>
                                            <p:cond delay="0"/>
                                          </p:stCondLst>
                                        </p:cTn>
                                        <p:tgtEl>
                                          <p:spTgt spid="35845"/>
                                        </p:tgtEl>
                                        <p:attrNameLst>
                                          <p:attrName>style.visibility</p:attrName>
                                        </p:attrNameLst>
                                      </p:cBhvr>
                                      <p:to>
                                        <p:strVal val="visible"/>
                                      </p:to>
                                    </p:set>
                                    <p:animEffect transition="in" filter="wipe(left)">
                                      <p:cBhvr>
                                        <p:cTn id="21" dur="500"/>
                                        <p:tgtEl>
                                          <p:spTgt spid="35845"/>
                                        </p:tgtEl>
                                      </p:cBhvr>
                                    </p:animEffect>
                                  </p:childTnLst>
                                </p:cTn>
                              </p:par>
                              <p:par>
                                <p:cTn id="22" presetID="22" presetClass="entr" presetSubtype="8"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p:bldP spid="24"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2" name="Text Box 154"/>
          <p:cNvSpPr txBox="1">
            <a:spLocks noChangeArrowheads="1"/>
          </p:cNvSpPr>
          <p:nvPr/>
        </p:nvSpPr>
        <p:spPr bwMode="auto">
          <a:xfrm>
            <a:off x="6984000" y="2844000"/>
            <a:ext cx="1980000"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nchor="ctr" anchorCtr="1"/>
          <a:lstStyle>
            <a:defPPr>
              <a:defRPr lang="en-GB"/>
            </a:defPPr>
            <a:lvl1pPr marL="0" indent="0" eaLnBrk="0" hangingPunct="0">
              <a:spcBef>
                <a:spcPts val="0"/>
              </a:spcBef>
              <a:buClrTx/>
              <a:buSzTx/>
              <a:buFontTx/>
              <a:buNone/>
              <a:defRPr sz="1400">
                <a:solidFill>
                  <a:srgbClr val="66FFFF"/>
                </a:solidFill>
                <a:latin typeface="Arial Rounded MT Bold" panose="020F0704030504030204" pitchFamily="34" charset="0"/>
              </a:defRPr>
            </a:lvl1pPr>
            <a:lvl2pPr marL="742950" indent="-285750" algn="l" eaLnBrk="0" hangingPunct="0">
              <a:spcBef>
                <a:spcPct val="20000"/>
              </a:spcBef>
              <a:buClr>
                <a:schemeClr val="tx1"/>
              </a:buClr>
              <a:buChar char="•"/>
              <a:defRPr sz="2800"/>
            </a:lvl2pPr>
            <a:lvl3pPr marL="1143000" indent="-228600" algn="l" eaLnBrk="0" hangingPunct="0">
              <a:spcBef>
                <a:spcPct val="20000"/>
              </a:spcBef>
              <a:buClr>
                <a:schemeClr val="accent2"/>
              </a:buClr>
              <a:buSzPct val="60000"/>
              <a:buFont typeface="Wingdings" pitchFamily="2" charset="2"/>
              <a:buChar char="n"/>
              <a:defRPr sz="2400"/>
            </a:lvl3pPr>
            <a:lvl4pPr marL="1600200" indent="-228600" algn="l" eaLnBrk="0" hangingPunct="0">
              <a:spcBef>
                <a:spcPct val="20000"/>
              </a:spcBef>
              <a:buClr>
                <a:schemeClr val="tx2"/>
              </a:buClr>
              <a:buChar char="•"/>
              <a:defRPr sz="2000"/>
            </a:lvl4pPr>
            <a:lvl5pPr marL="2057400" indent="-228600" algn="l" eaLnBrk="0" hangingPunct="0">
              <a:spcBef>
                <a:spcPct val="20000"/>
              </a:spcBef>
              <a:buClr>
                <a:schemeClr val="folHlink"/>
              </a:buClr>
              <a:buSzPct val="60000"/>
              <a:buFont typeface="Wingdings" pitchFamily="2" charset="2"/>
              <a:buChar char="n"/>
              <a:defRPr sz="2000"/>
            </a:lvl5pPr>
            <a:lvl6pPr marL="2514600" indent="-228600" eaLnBrk="0" fontAlgn="base" hangingPunct="0">
              <a:spcBef>
                <a:spcPct val="20000"/>
              </a:spcBef>
              <a:spcAft>
                <a:spcPct val="0"/>
              </a:spcAft>
              <a:buClr>
                <a:schemeClr val="folHlink"/>
              </a:buClr>
              <a:buSzPct val="60000"/>
              <a:buFont typeface="Wingdings" pitchFamily="2" charset="2"/>
              <a:buChar char="n"/>
              <a:defRPr sz="2000"/>
            </a:lvl6pPr>
            <a:lvl7pPr marL="2971800" indent="-228600" eaLnBrk="0" fontAlgn="base" hangingPunct="0">
              <a:spcBef>
                <a:spcPct val="20000"/>
              </a:spcBef>
              <a:spcAft>
                <a:spcPct val="0"/>
              </a:spcAft>
              <a:buClr>
                <a:schemeClr val="folHlink"/>
              </a:buClr>
              <a:buSzPct val="60000"/>
              <a:buFont typeface="Wingdings" pitchFamily="2" charset="2"/>
              <a:buChar char="n"/>
              <a:defRPr sz="2000"/>
            </a:lvl7pPr>
            <a:lvl8pPr marL="3429000" indent="-228600" eaLnBrk="0" fontAlgn="base" hangingPunct="0">
              <a:spcBef>
                <a:spcPct val="20000"/>
              </a:spcBef>
              <a:spcAft>
                <a:spcPct val="0"/>
              </a:spcAft>
              <a:buClr>
                <a:schemeClr val="folHlink"/>
              </a:buClr>
              <a:buSzPct val="60000"/>
              <a:buFont typeface="Wingdings" pitchFamily="2" charset="2"/>
              <a:buChar char="n"/>
              <a:defRPr sz="2000"/>
            </a:lvl8pPr>
            <a:lvl9pPr marL="3886200" indent="-228600" eaLnBrk="0" fontAlgn="base" hangingPunct="0">
              <a:spcBef>
                <a:spcPct val="20000"/>
              </a:spcBef>
              <a:spcAft>
                <a:spcPct val="0"/>
              </a:spcAft>
              <a:buClr>
                <a:schemeClr val="folHlink"/>
              </a:buClr>
              <a:buSzPct val="60000"/>
              <a:buFont typeface="Wingdings" pitchFamily="2" charset="2"/>
              <a:buChar char="n"/>
              <a:defRPr sz="2000"/>
            </a:lvl9pPr>
          </a:lstStyle>
          <a:p>
            <a:r>
              <a:rPr lang="en-GB" altLang="en-US" i="1" dirty="0"/>
              <a:t>Light  Weight </a:t>
            </a:r>
            <a:r>
              <a:rPr lang="en-GB" altLang="en-US" i="1" dirty="0" err="1"/>
              <a:t>Rewinders</a:t>
            </a:r>
            <a:endParaRPr lang="en-GB" altLang="en-US" i="1" dirty="0"/>
          </a:p>
        </p:txBody>
      </p:sp>
      <p:pic>
        <p:nvPicPr>
          <p:cNvPr id="44233" name="Picture 155" descr="S:\PHOTOS\PERIPHERALS PHOTOS\LL Centre Driven 27_01_05.jpg"/>
          <p:cNvPicPr preferRelativeResize="0">
            <a:picLocks noChangeArrowheads="1"/>
          </p:cNvPicPr>
          <p:nvPr/>
        </p:nvPicPr>
        <p:blipFill>
          <a:blip r:embed="rId3">
            <a:extLst>
              <a:ext uri="{28A0092B-C50C-407E-A947-70E740481C1C}">
                <a14:useLocalDpi xmlns:a14="http://schemas.microsoft.com/office/drawing/2010/main" val="0"/>
              </a:ext>
            </a:extLst>
          </a:blip>
          <a:srcRect l="18037" t="9219" r="15601" b="15042"/>
          <a:stretch>
            <a:fillRect/>
          </a:stretch>
        </p:blipFill>
        <p:spPr bwMode="auto">
          <a:xfrm>
            <a:off x="6984000" y="1080000"/>
            <a:ext cx="1980000" cy="1728000"/>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234" name="Picture 157" descr="S:\PHOTOS\PERIPHERALS PHOTOS\3 Stage HL_ UW 27_01_05.jpg"/>
          <p:cNvPicPr preferRelativeResize="0">
            <a:picLocks noChangeArrowheads="1"/>
          </p:cNvPicPr>
          <p:nvPr/>
        </p:nvPicPr>
        <p:blipFill>
          <a:blip r:embed="rId4">
            <a:extLst>
              <a:ext uri="{BEBA8EAE-BF5A-486C-A8C5-ECC9F3942E4B}">
                <a14:imgProps xmlns:a14="http://schemas.microsoft.com/office/drawing/2010/main">
                  <a14:imgLayer r:embed="rId5">
                    <a14:imgEffect>
                      <a14:brightnessContrast contrast="21000"/>
                    </a14:imgEffect>
                  </a14:imgLayer>
                </a14:imgProps>
              </a:ext>
              <a:ext uri="{28A0092B-C50C-407E-A947-70E740481C1C}">
                <a14:useLocalDpi xmlns:a14="http://schemas.microsoft.com/office/drawing/2010/main" val="0"/>
              </a:ext>
            </a:extLst>
          </a:blip>
          <a:srcRect l="15276" t="12880" r="14449"/>
          <a:stretch>
            <a:fillRect/>
          </a:stretch>
        </p:blipFill>
        <p:spPr bwMode="auto">
          <a:xfrm>
            <a:off x="180000" y="1080000"/>
            <a:ext cx="1980000" cy="1728000"/>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235" name="Text Box 158"/>
          <p:cNvSpPr txBox="1">
            <a:spLocks noChangeArrowheads="1"/>
          </p:cNvSpPr>
          <p:nvPr/>
        </p:nvSpPr>
        <p:spPr bwMode="auto">
          <a:xfrm>
            <a:off x="180000" y="2844000"/>
            <a:ext cx="198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a:lnSpc>
                <a:spcPct val="70000"/>
              </a:lnSpc>
              <a:buClrTx/>
              <a:buSzTx/>
              <a:buFontTx/>
              <a:buNone/>
              <a:defRPr/>
            </a:pPr>
            <a:r>
              <a:rPr lang="en-GB" altLang="en-US" sz="1400" i="1" kern="100" dirty="0" smtClean="0">
                <a:solidFill>
                  <a:srgbClr val="66FFFF"/>
                </a:solidFill>
                <a:latin typeface="Arial Rounded MT Bold" panose="020F0704030504030204" pitchFamily="34" charset="0"/>
              </a:rPr>
              <a:t>Light Weight Winders</a:t>
            </a:r>
          </a:p>
        </p:txBody>
      </p:sp>
      <p:pic>
        <p:nvPicPr>
          <p:cNvPr id="44236" name="Picture 79" descr="infrared2 jan 08.png"/>
          <p:cNvPicPr preferRelativeResize="0">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80000" y="3600000"/>
            <a:ext cx="1980000" cy="1728000"/>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237" name="Text Box 158"/>
          <p:cNvSpPr txBox="1">
            <a:spLocks noChangeArrowheads="1"/>
          </p:cNvSpPr>
          <p:nvPr/>
        </p:nvSpPr>
        <p:spPr bwMode="auto">
          <a:xfrm>
            <a:off x="180000" y="5364000"/>
            <a:ext cx="198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a:lnSpc>
                <a:spcPct val="70000"/>
              </a:lnSpc>
              <a:buClrTx/>
              <a:buSzTx/>
              <a:buFontTx/>
              <a:buNone/>
              <a:defRPr/>
            </a:pPr>
            <a:r>
              <a:rPr lang="en-GB" altLang="en-US" sz="1400" i="1" dirty="0" smtClean="0">
                <a:solidFill>
                  <a:srgbClr val="66FFFF"/>
                </a:solidFill>
                <a:latin typeface="Arial Rounded MT Bold" panose="020F0704030504030204" pitchFamily="34" charset="0"/>
              </a:rPr>
              <a:t>Infrared Hoods</a:t>
            </a:r>
            <a:endParaRPr lang="en-GB" altLang="en-US" sz="1400" b="1" i="1" dirty="0" smtClean="0">
              <a:solidFill>
                <a:srgbClr val="66FFFF"/>
              </a:solidFill>
              <a:latin typeface="Arial Rounded MT Bold" panose="020F0704030504030204" pitchFamily="34" charset="0"/>
            </a:endParaRPr>
          </a:p>
        </p:txBody>
      </p:sp>
      <p:pic>
        <p:nvPicPr>
          <p:cNvPr id="44238" name="Picture 79" descr="powerlinesurfacerewind JAn 08.jpg"/>
          <p:cNvPicPr preferRelativeResize="0">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4716000" y="1080000"/>
            <a:ext cx="1980000" cy="1728000"/>
          </a:xfrm>
          <a:prstGeom prst="rect">
            <a:avLst/>
          </a:prstGeom>
          <a:noFill/>
          <a:ln w="12700" cmpd="dbl">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44239" name="Text Box 154"/>
          <p:cNvSpPr txBox="1">
            <a:spLocks noChangeArrowheads="1"/>
          </p:cNvSpPr>
          <p:nvPr/>
        </p:nvSpPr>
        <p:spPr bwMode="auto">
          <a:xfrm>
            <a:off x="4716000" y="2844000"/>
            <a:ext cx="1980000"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a:spcBef>
                <a:spcPts val="0"/>
              </a:spcBef>
              <a:buClrTx/>
              <a:buSzTx/>
              <a:buFontTx/>
              <a:buNone/>
              <a:defRPr/>
            </a:pPr>
            <a:r>
              <a:rPr lang="en-GB" altLang="en-US" sz="1400" i="1" dirty="0">
                <a:solidFill>
                  <a:srgbClr val="66FFFF"/>
                </a:solidFill>
                <a:latin typeface="Arial Rounded MT Bold" panose="020F0704030504030204" pitchFamily="34" charset="0"/>
              </a:rPr>
              <a:t>Heavy Weight Winders</a:t>
            </a:r>
          </a:p>
        </p:txBody>
      </p:sp>
      <p:pic>
        <p:nvPicPr>
          <p:cNvPr id="44240" name="Picture 78" descr="cantileveredunwind Jan 08.jpg"/>
          <p:cNvPicPr preferRelativeResize="0">
            <a:picLocks/>
          </p:cNvPicPr>
          <p:nvPr/>
        </p:nvPicPr>
        <p:blipFill>
          <a:blip r:embed="rId8">
            <a:extLst>
              <a:ext uri="{BEBA8EAE-BF5A-486C-A8C5-ECC9F3942E4B}">
                <a14:imgProps xmlns:a14="http://schemas.microsoft.com/office/drawing/2010/main">
                  <a14:imgLayer r:embed="rId9">
                    <a14:imgEffect>
                      <a14:brightnessContrast bright="10000" contrast="5000"/>
                    </a14:imgEffect>
                  </a14:imgLayer>
                </a14:imgProps>
              </a:ext>
              <a:ext uri="{28A0092B-C50C-407E-A947-70E740481C1C}">
                <a14:useLocalDpi xmlns:a14="http://schemas.microsoft.com/office/drawing/2010/main" val="0"/>
              </a:ext>
            </a:extLst>
          </a:blip>
          <a:srcRect/>
          <a:stretch>
            <a:fillRect/>
          </a:stretch>
        </p:blipFill>
        <p:spPr bwMode="auto">
          <a:xfrm>
            <a:off x="2448000" y="1080000"/>
            <a:ext cx="1980000" cy="1728000"/>
          </a:xfrm>
          <a:prstGeom prst="rect">
            <a:avLst/>
          </a:prstGeom>
          <a:noFill/>
          <a:ln w="12700" cmpd="dbl">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44242" name="Text Box 158"/>
          <p:cNvSpPr txBox="1">
            <a:spLocks noChangeArrowheads="1"/>
          </p:cNvSpPr>
          <p:nvPr/>
        </p:nvSpPr>
        <p:spPr bwMode="auto">
          <a:xfrm>
            <a:off x="2448000" y="2844000"/>
            <a:ext cx="198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a:lnSpc>
                <a:spcPct val="70000"/>
              </a:lnSpc>
              <a:buClrTx/>
              <a:buSzTx/>
              <a:buFontTx/>
              <a:buNone/>
              <a:defRPr/>
            </a:pPr>
            <a:r>
              <a:rPr lang="en-GB" altLang="en-US" sz="1400" i="1" kern="100" dirty="0" smtClean="0">
                <a:solidFill>
                  <a:srgbClr val="66FFFF"/>
                </a:solidFill>
                <a:latin typeface="Arial Rounded MT Bold" panose="020F0704030504030204" pitchFamily="34" charset="0"/>
              </a:rPr>
              <a:t>Cantilevered Winders</a:t>
            </a:r>
          </a:p>
        </p:txBody>
      </p:sp>
      <p:pic>
        <p:nvPicPr>
          <p:cNvPr id="44243" name="Picture 78" descr="S:\Photos\Powder Coater BIT MAP.BMP"/>
          <p:cNvPicPr preferRelativeResize="0">
            <a:picLocks noChangeArrowheads="1"/>
          </p:cNvPicPr>
          <p:nvPr/>
        </p:nvPicPr>
        <p:blipFill>
          <a:blip r:embed="rId10">
            <a:extLst>
              <a:ext uri="{BEBA8EAE-BF5A-486C-A8C5-ECC9F3942E4B}">
                <a14:imgProps xmlns:a14="http://schemas.microsoft.com/office/drawing/2010/main">
                  <a14:imgLayer r:embed="rId11">
                    <a14:imgEffect>
                      <a14:brightnessContrast bright="15000" contrast="5000"/>
                    </a14:imgEffect>
                  </a14:imgLayer>
                </a14:imgProps>
              </a:ext>
              <a:ext uri="{28A0092B-C50C-407E-A947-70E740481C1C}">
                <a14:useLocalDpi xmlns:a14="http://schemas.microsoft.com/office/drawing/2010/main" val="0"/>
              </a:ext>
            </a:extLst>
          </a:blip>
          <a:srcRect l="21918" t="10150" r="21010" b="6316"/>
          <a:stretch>
            <a:fillRect/>
          </a:stretch>
        </p:blipFill>
        <p:spPr bwMode="auto">
          <a:xfrm>
            <a:off x="2448000" y="3600000"/>
            <a:ext cx="1980000" cy="1728000"/>
          </a:xfrm>
          <a:prstGeom prst="rect">
            <a:avLst/>
          </a:prstGeom>
          <a:noFill/>
          <a:ln w="12700" cmpd="dbl">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44244" name="Text Box 89"/>
          <p:cNvSpPr txBox="1">
            <a:spLocks noChangeArrowheads="1"/>
          </p:cNvSpPr>
          <p:nvPr/>
        </p:nvSpPr>
        <p:spPr bwMode="auto">
          <a:xfrm>
            <a:off x="2448000" y="5364000"/>
            <a:ext cx="198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a:lnSpc>
                <a:spcPct val="70000"/>
              </a:lnSpc>
              <a:buClrTx/>
              <a:buSzTx/>
              <a:buFontTx/>
              <a:buNone/>
              <a:defRPr/>
            </a:pPr>
            <a:r>
              <a:rPr lang="en-GB" altLang="en-US" sz="1400" i="1" kern="100" dirty="0" smtClean="0">
                <a:solidFill>
                  <a:srgbClr val="66FFFF"/>
                </a:solidFill>
                <a:latin typeface="Arial Rounded MT Bold" panose="020F0704030504030204" pitchFamily="34" charset="0"/>
              </a:rPr>
              <a:t>Powder Coater</a:t>
            </a:r>
            <a:endParaRPr lang="en-GB" altLang="en-US" sz="1400" b="1" i="1" kern="100" dirty="0" smtClean="0">
              <a:solidFill>
                <a:srgbClr val="66FFFF"/>
              </a:solidFill>
              <a:latin typeface="Arial Rounded MT Bold" panose="020F0704030504030204" pitchFamily="34" charset="0"/>
            </a:endParaRPr>
          </a:p>
        </p:txBody>
      </p:sp>
      <p:sp>
        <p:nvSpPr>
          <p:cNvPr id="44246" name="Rectangle 78"/>
          <p:cNvSpPr>
            <a:spLocks noChangeArrowheads="1"/>
          </p:cNvSpPr>
          <p:nvPr/>
        </p:nvSpPr>
        <p:spPr bwMode="auto">
          <a:xfrm>
            <a:off x="6984000" y="5364000"/>
            <a:ext cx="1980000"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nchor="ctr" anchorCtr="1"/>
          <a:lstStyle>
            <a:lvl1pPr marL="342900" indent="-3429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marL="0" indent="0" algn="ctr">
              <a:spcBef>
                <a:spcPts val="0"/>
              </a:spcBef>
              <a:buClrTx/>
              <a:buSzTx/>
              <a:buFontTx/>
              <a:buNone/>
              <a:defRPr/>
            </a:pPr>
            <a:r>
              <a:rPr lang="en-GB" altLang="en-US" sz="1400" i="1" dirty="0" smtClean="0">
                <a:solidFill>
                  <a:srgbClr val="66FFFF"/>
                </a:solidFill>
                <a:latin typeface="Arial Rounded MT Bold" panose="020F0704030504030204" pitchFamily="34" charset="0"/>
              </a:rPr>
              <a:t>Slitting &amp; Cross Cutting Systems</a:t>
            </a:r>
          </a:p>
        </p:txBody>
      </p:sp>
      <p:pic>
        <p:nvPicPr>
          <p:cNvPr id="44247" name="Picture 84" descr="C:\My Documents\9 laminating photo\scanned image + drawings + colour copies\AUTOSTAK.JPG"/>
          <p:cNvPicPr preferRelativeResize="0">
            <a:picLocks noChangeArrowheads="1"/>
          </p:cNvPicPr>
          <p:nvPr/>
        </p:nvPicPr>
        <p:blipFill>
          <a:blip r:embed="rId12">
            <a:extLst>
              <a:ext uri="{BEBA8EAE-BF5A-486C-A8C5-ECC9F3942E4B}">
                <a14:imgProps xmlns:a14="http://schemas.microsoft.com/office/drawing/2010/main">
                  <a14:imgLayer r:embed="rId13">
                    <a14:imgEffect>
                      <a14:brightnessContrast bright="35000" contrast="5000"/>
                    </a14:imgEffect>
                  </a14:imgLayer>
                </a14:imgProps>
              </a:ext>
              <a:ext uri="{28A0092B-C50C-407E-A947-70E740481C1C}">
                <a14:useLocalDpi xmlns:a14="http://schemas.microsoft.com/office/drawing/2010/main" val="0"/>
              </a:ext>
            </a:extLst>
          </a:blip>
          <a:srcRect/>
          <a:stretch>
            <a:fillRect/>
          </a:stretch>
        </p:blipFill>
        <p:spPr bwMode="auto">
          <a:xfrm>
            <a:off x="4716000" y="3600000"/>
            <a:ext cx="1980000" cy="1728000"/>
          </a:xfrm>
          <a:prstGeom prst="rect">
            <a:avLst/>
          </a:prstGeom>
          <a:noFill/>
          <a:ln w="12700" cmpd="dbl">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44248" name="Text Box 93"/>
          <p:cNvSpPr txBox="1">
            <a:spLocks noChangeArrowheads="1"/>
          </p:cNvSpPr>
          <p:nvPr/>
        </p:nvSpPr>
        <p:spPr bwMode="auto">
          <a:xfrm>
            <a:off x="4716000" y="5364000"/>
            <a:ext cx="198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a:lnSpc>
                <a:spcPct val="70000"/>
              </a:lnSpc>
              <a:buClrTx/>
              <a:buSzTx/>
              <a:buFontTx/>
              <a:buNone/>
              <a:defRPr/>
            </a:pPr>
            <a:r>
              <a:rPr lang="en-GB" altLang="en-US" sz="1400" i="1" dirty="0" smtClean="0">
                <a:solidFill>
                  <a:srgbClr val="66FFFF"/>
                </a:solidFill>
                <a:latin typeface="Arial Rounded MT Bold" panose="020F0704030504030204" pitchFamily="34" charset="0"/>
              </a:rPr>
              <a:t>Auto-stack units</a:t>
            </a:r>
            <a:endParaRPr lang="en-GB" altLang="en-US" sz="1400" b="1" i="1" dirty="0" smtClean="0">
              <a:solidFill>
                <a:srgbClr val="66FFFF"/>
              </a:solidFill>
              <a:latin typeface="Arial Rounded MT Bold" panose="020F0704030504030204" pitchFamily="34" charset="0"/>
            </a:endParaRPr>
          </a:p>
        </p:txBody>
      </p:sp>
      <p:grpSp>
        <p:nvGrpSpPr>
          <p:cNvPr id="23" name="Group 22"/>
          <p:cNvGrpSpPr>
            <a:grpSpLocks noChangeAspect="1"/>
          </p:cNvGrpSpPr>
          <p:nvPr/>
        </p:nvGrpSpPr>
        <p:grpSpPr bwMode="auto">
          <a:xfrm>
            <a:off x="144000" y="144000"/>
            <a:ext cx="1440001" cy="720000"/>
            <a:chOff x="972000" y="1008000"/>
            <a:chExt cx="2016000" cy="1008000"/>
          </a:xfrm>
        </p:grpSpPr>
        <p:pic>
          <p:nvPicPr>
            <p:cNvPr id="26" name="Picture 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8"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Production Range – Peripherals </a:t>
            </a:r>
            <a:endParaRPr lang="en-GB" altLang="en-US" sz="2400" i="1" dirty="0">
              <a:solidFill>
                <a:schemeClr val="bg1"/>
              </a:solidFill>
              <a:latin typeface="Arial Rounded MT Bold" panose="020F0704030504030204" pitchFamily="34" charset="0"/>
            </a:endParaRPr>
          </a:p>
        </p:txBody>
      </p:sp>
      <p:grpSp>
        <p:nvGrpSpPr>
          <p:cNvPr id="22" name="Group 21"/>
          <p:cNvGrpSpPr>
            <a:grpSpLocks noChangeAspect="1"/>
          </p:cNvGrpSpPr>
          <p:nvPr/>
        </p:nvGrpSpPr>
        <p:grpSpPr bwMode="auto">
          <a:xfrm>
            <a:off x="7524000" y="5976000"/>
            <a:ext cx="1440001" cy="720000"/>
            <a:chOff x="972000" y="1008000"/>
            <a:chExt cx="2016000" cy="1008000"/>
          </a:xfrm>
        </p:grpSpPr>
        <p:pic>
          <p:nvPicPr>
            <p:cNvPr id="24" name="Picture 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9"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Company Profile</a:t>
            </a:r>
            <a:endParaRPr lang="en-GB" altLang="en-US" sz="2400" i="1" dirty="0">
              <a:solidFill>
                <a:schemeClr val="bg1"/>
              </a:solidFill>
              <a:latin typeface="Arial Rounded MT Bold" panose="020F0704030504030204" pitchFamily="34" charset="0"/>
            </a:endParaRPr>
          </a:p>
        </p:txBody>
      </p:sp>
      <p:grpSp>
        <p:nvGrpSpPr>
          <p:cNvPr id="3" name="Group 2"/>
          <p:cNvGrpSpPr/>
          <p:nvPr/>
        </p:nvGrpSpPr>
        <p:grpSpPr>
          <a:xfrm>
            <a:off x="6984001" y="3600000"/>
            <a:ext cx="1980000" cy="1728000"/>
            <a:chOff x="-6480000" y="-1908000"/>
            <a:chExt cx="1980000" cy="1728000"/>
          </a:xfrm>
        </p:grpSpPr>
        <p:sp>
          <p:nvSpPr>
            <p:cNvPr id="2" name="Rectangle 1"/>
            <p:cNvSpPr/>
            <p:nvPr/>
          </p:nvSpPr>
          <p:spPr>
            <a:xfrm>
              <a:off x="-6480000" y="-1908000"/>
              <a:ext cx="1980000" cy="172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latin typeface="Arial Rounded MT Bold" panose="020F0704030504030204" pitchFamily="34" charset="0"/>
              </a:endParaRPr>
            </a:p>
          </p:txBody>
        </p:sp>
        <p:pic>
          <p:nvPicPr>
            <p:cNvPr id="35842" name="Picture 2" descr="P:\Eldorado\IMAG0302.jpg"/>
            <p:cNvPicPr>
              <a:picLocks noChangeArrowheads="1"/>
            </p:cNvPicPr>
            <p:nvPr/>
          </p:nvPicPr>
          <p:blipFill rotWithShape="1">
            <a:blip r:embed="rId15" cstate="print">
              <a:extLst>
                <a:ext uri="{28A0092B-C50C-407E-A947-70E740481C1C}">
                  <a14:useLocalDpi xmlns:a14="http://schemas.microsoft.com/office/drawing/2010/main" val="0"/>
                </a:ext>
              </a:extLst>
            </a:blip>
            <a:srcRect l="12144" r="15825"/>
            <a:stretch/>
          </p:blipFill>
          <p:spPr bwMode="auto">
            <a:xfrm>
              <a:off x="-6466032" y="-1894033"/>
              <a:ext cx="1954800" cy="1706400"/>
            </a:xfrm>
            <a:prstGeom prst="rect">
              <a:avLst/>
            </a:prstGeom>
            <a:noFill/>
            <a:ln w="127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50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par>
                          <p:cTn id="18" fill="hold">
                            <p:stCondLst>
                              <p:cond delay="2000"/>
                            </p:stCondLst>
                            <p:childTnLst>
                              <p:par>
                                <p:cTn id="19" presetID="22" presetClass="entr" presetSubtype="8" fill="hold" nodeType="afterEffect">
                                  <p:stCondLst>
                                    <p:cond delay="500"/>
                                  </p:stCondLst>
                                  <p:childTnLst>
                                    <p:set>
                                      <p:cBhvr>
                                        <p:cTn id="20" dur="1" fill="hold">
                                          <p:stCondLst>
                                            <p:cond delay="0"/>
                                          </p:stCondLst>
                                        </p:cTn>
                                        <p:tgtEl>
                                          <p:spTgt spid="44234"/>
                                        </p:tgtEl>
                                        <p:attrNameLst>
                                          <p:attrName>style.visibility</p:attrName>
                                        </p:attrNameLst>
                                      </p:cBhvr>
                                      <p:to>
                                        <p:strVal val="visible"/>
                                      </p:to>
                                    </p:set>
                                    <p:animEffect transition="in" filter="wipe(left)">
                                      <p:cBhvr>
                                        <p:cTn id="21" dur="500"/>
                                        <p:tgtEl>
                                          <p:spTgt spid="44234"/>
                                        </p:tgtEl>
                                      </p:cBhvr>
                                    </p:animEffect>
                                  </p:childTnLst>
                                </p:cTn>
                              </p:par>
                            </p:childTnLst>
                          </p:cTn>
                        </p:par>
                        <p:par>
                          <p:cTn id="22" fill="hold" nodeType="afterGroup">
                            <p:stCondLst>
                              <p:cond delay="3000"/>
                            </p:stCondLst>
                            <p:childTnLst>
                              <p:par>
                                <p:cTn id="23" presetID="22" presetClass="entr" presetSubtype="8" fill="hold" grpId="0" nodeType="afterEffect">
                                  <p:stCondLst>
                                    <p:cond delay="500"/>
                                  </p:stCondLst>
                                  <p:childTnLst>
                                    <p:set>
                                      <p:cBhvr>
                                        <p:cTn id="24" dur="1" fill="hold">
                                          <p:stCondLst>
                                            <p:cond delay="0"/>
                                          </p:stCondLst>
                                        </p:cTn>
                                        <p:tgtEl>
                                          <p:spTgt spid="44235"/>
                                        </p:tgtEl>
                                        <p:attrNameLst>
                                          <p:attrName>style.visibility</p:attrName>
                                        </p:attrNameLst>
                                      </p:cBhvr>
                                      <p:to>
                                        <p:strVal val="visible"/>
                                      </p:to>
                                    </p:set>
                                    <p:animEffect transition="in" filter="wipe(left)">
                                      <p:cBhvr>
                                        <p:cTn id="25" dur="500"/>
                                        <p:tgtEl>
                                          <p:spTgt spid="44235"/>
                                        </p:tgtEl>
                                      </p:cBhvr>
                                    </p:animEffect>
                                  </p:childTnLst>
                                </p:cTn>
                              </p:par>
                            </p:childTnLst>
                          </p:cTn>
                        </p:par>
                        <p:par>
                          <p:cTn id="26" fill="hold" nodeType="afterGroup">
                            <p:stCondLst>
                              <p:cond delay="4000"/>
                            </p:stCondLst>
                            <p:childTnLst>
                              <p:par>
                                <p:cTn id="27" presetID="22" presetClass="entr" presetSubtype="8" fill="hold" nodeType="afterEffect">
                                  <p:stCondLst>
                                    <p:cond delay="500"/>
                                  </p:stCondLst>
                                  <p:childTnLst>
                                    <p:set>
                                      <p:cBhvr>
                                        <p:cTn id="28" dur="1" fill="hold">
                                          <p:stCondLst>
                                            <p:cond delay="0"/>
                                          </p:stCondLst>
                                        </p:cTn>
                                        <p:tgtEl>
                                          <p:spTgt spid="44240"/>
                                        </p:tgtEl>
                                        <p:attrNameLst>
                                          <p:attrName>style.visibility</p:attrName>
                                        </p:attrNameLst>
                                      </p:cBhvr>
                                      <p:to>
                                        <p:strVal val="visible"/>
                                      </p:to>
                                    </p:set>
                                    <p:animEffect transition="in" filter="wipe(left)">
                                      <p:cBhvr>
                                        <p:cTn id="29" dur="500"/>
                                        <p:tgtEl>
                                          <p:spTgt spid="44240"/>
                                        </p:tgtEl>
                                      </p:cBhvr>
                                    </p:animEffect>
                                  </p:childTnLst>
                                </p:cTn>
                              </p:par>
                            </p:childTnLst>
                          </p:cTn>
                        </p:par>
                        <p:par>
                          <p:cTn id="30" fill="hold" nodeType="afterGroup">
                            <p:stCondLst>
                              <p:cond delay="5000"/>
                            </p:stCondLst>
                            <p:childTnLst>
                              <p:par>
                                <p:cTn id="31" presetID="22" presetClass="entr" presetSubtype="8" fill="hold" grpId="0" nodeType="afterEffect">
                                  <p:stCondLst>
                                    <p:cond delay="500"/>
                                  </p:stCondLst>
                                  <p:childTnLst>
                                    <p:set>
                                      <p:cBhvr>
                                        <p:cTn id="32" dur="1" fill="hold">
                                          <p:stCondLst>
                                            <p:cond delay="0"/>
                                          </p:stCondLst>
                                        </p:cTn>
                                        <p:tgtEl>
                                          <p:spTgt spid="44242"/>
                                        </p:tgtEl>
                                        <p:attrNameLst>
                                          <p:attrName>style.visibility</p:attrName>
                                        </p:attrNameLst>
                                      </p:cBhvr>
                                      <p:to>
                                        <p:strVal val="visible"/>
                                      </p:to>
                                    </p:set>
                                    <p:animEffect transition="in" filter="wipe(left)">
                                      <p:cBhvr>
                                        <p:cTn id="33" dur="500"/>
                                        <p:tgtEl>
                                          <p:spTgt spid="44242"/>
                                        </p:tgtEl>
                                      </p:cBhvr>
                                    </p:animEffect>
                                  </p:childTnLst>
                                </p:cTn>
                              </p:par>
                            </p:childTnLst>
                          </p:cTn>
                        </p:par>
                        <p:par>
                          <p:cTn id="34" fill="hold" nodeType="afterGroup">
                            <p:stCondLst>
                              <p:cond delay="6000"/>
                            </p:stCondLst>
                            <p:childTnLst>
                              <p:par>
                                <p:cTn id="35" presetID="22" presetClass="entr" presetSubtype="8" fill="hold" nodeType="afterEffect">
                                  <p:stCondLst>
                                    <p:cond delay="500"/>
                                  </p:stCondLst>
                                  <p:childTnLst>
                                    <p:set>
                                      <p:cBhvr>
                                        <p:cTn id="36" dur="1" fill="hold">
                                          <p:stCondLst>
                                            <p:cond delay="0"/>
                                          </p:stCondLst>
                                        </p:cTn>
                                        <p:tgtEl>
                                          <p:spTgt spid="44238"/>
                                        </p:tgtEl>
                                        <p:attrNameLst>
                                          <p:attrName>style.visibility</p:attrName>
                                        </p:attrNameLst>
                                      </p:cBhvr>
                                      <p:to>
                                        <p:strVal val="visible"/>
                                      </p:to>
                                    </p:set>
                                    <p:animEffect transition="in" filter="wipe(left)">
                                      <p:cBhvr>
                                        <p:cTn id="37" dur="500"/>
                                        <p:tgtEl>
                                          <p:spTgt spid="44238"/>
                                        </p:tgtEl>
                                      </p:cBhvr>
                                    </p:animEffect>
                                  </p:childTnLst>
                                </p:cTn>
                              </p:par>
                            </p:childTnLst>
                          </p:cTn>
                        </p:par>
                        <p:par>
                          <p:cTn id="38" fill="hold">
                            <p:stCondLst>
                              <p:cond delay="7000"/>
                            </p:stCondLst>
                            <p:childTnLst>
                              <p:par>
                                <p:cTn id="39" presetID="22" presetClass="entr" presetSubtype="8" fill="hold" grpId="0" nodeType="afterEffect">
                                  <p:stCondLst>
                                    <p:cond delay="500"/>
                                  </p:stCondLst>
                                  <p:childTnLst>
                                    <p:set>
                                      <p:cBhvr>
                                        <p:cTn id="40" dur="1" fill="hold">
                                          <p:stCondLst>
                                            <p:cond delay="0"/>
                                          </p:stCondLst>
                                        </p:cTn>
                                        <p:tgtEl>
                                          <p:spTgt spid="44239"/>
                                        </p:tgtEl>
                                        <p:attrNameLst>
                                          <p:attrName>style.visibility</p:attrName>
                                        </p:attrNameLst>
                                      </p:cBhvr>
                                      <p:to>
                                        <p:strVal val="visible"/>
                                      </p:to>
                                    </p:set>
                                    <p:animEffect transition="in" filter="wipe(left)">
                                      <p:cBhvr>
                                        <p:cTn id="41" dur="500"/>
                                        <p:tgtEl>
                                          <p:spTgt spid="44239"/>
                                        </p:tgtEl>
                                      </p:cBhvr>
                                    </p:animEffect>
                                  </p:childTnLst>
                                </p:cTn>
                              </p:par>
                            </p:childTnLst>
                          </p:cTn>
                        </p:par>
                        <p:par>
                          <p:cTn id="42" fill="hold">
                            <p:stCondLst>
                              <p:cond delay="8000"/>
                            </p:stCondLst>
                            <p:childTnLst>
                              <p:par>
                                <p:cTn id="43" presetID="22" presetClass="entr" presetSubtype="8" fill="hold" nodeType="afterEffect">
                                  <p:stCondLst>
                                    <p:cond delay="500"/>
                                  </p:stCondLst>
                                  <p:childTnLst>
                                    <p:set>
                                      <p:cBhvr>
                                        <p:cTn id="44" dur="1" fill="hold">
                                          <p:stCondLst>
                                            <p:cond delay="0"/>
                                          </p:stCondLst>
                                        </p:cTn>
                                        <p:tgtEl>
                                          <p:spTgt spid="44233"/>
                                        </p:tgtEl>
                                        <p:attrNameLst>
                                          <p:attrName>style.visibility</p:attrName>
                                        </p:attrNameLst>
                                      </p:cBhvr>
                                      <p:to>
                                        <p:strVal val="visible"/>
                                      </p:to>
                                    </p:set>
                                    <p:animEffect transition="in" filter="wipe(left)">
                                      <p:cBhvr>
                                        <p:cTn id="45" dur="500"/>
                                        <p:tgtEl>
                                          <p:spTgt spid="44233"/>
                                        </p:tgtEl>
                                      </p:cBhvr>
                                    </p:animEffect>
                                  </p:childTnLst>
                                </p:cTn>
                              </p:par>
                            </p:childTnLst>
                          </p:cTn>
                        </p:par>
                        <p:par>
                          <p:cTn id="46" fill="hold">
                            <p:stCondLst>
                              <p:cond delay="9000"/>
                            </p:stCondLst>
                            <p:childTnLst>
                              <p:par>
                                <p:cTn id="47" presetID="22" presetClass="entr" presetSubtype="8" fill="hold" grpId="0" nodeType="afterEffect">
                                  <p:stCondLst>
                                    <p:cond delay="500"/>
                                  </p:stCondLst>
                                  <p:childTnLst>
                                    <p:set>
                                      <p:cBhvr>
                                        <p:cTn id="48" dur="1" fill="hold">
                                          <p:stCondLst>
                                            <p:cond delay="0"/>
                                          </p:stCondLst>
                                        </p:cTn>
                                        <p:tgtEl>
                                          <p:spTgt spid="44232"/>
                                        </p:tgtEl>
                                        <p:attrNameLst>
                                          <p:attrName>style.visibility</p:attrName>
                                        </p:attrNameLst>
                                      </p:cBhvr>
                                      <p:to>
                                        <p:strVal val="visible"/>
                                      </p:to>
                                    </p:set>
                                    <p:animEffect transition="in" filter="wipe(left)">
                                      <p:cBhvr>
                                        <p:cTn id="49" dur="500"/>
                                        <p:tgtEl>
                                          <p:spTgt spid="44232"/>
                                        </p:tgtEl>
                                      </p:cBhvr>
                                    </p:animEffect>
                                  </p:childTnLst>
                                </p:cTn>
                              </p:par>
                            </p:childTnLst>
                          </p:cTn>
                        </p:par>
                        <p:par>
                          <p:cTn id="50" fill="hold">
                            <p:stCondLst>
                              <p:cond delay="10000"/>
                            </p:stCondLst>
                            <p:childTnLst>
                              <p:par>
                                <p:cTn id="51" presetID="22" presetClass="entr" presetSubtype="8" fill="hold" nodeType="afterEffect">
                                  <p:stCondLst>
                                    <p:cond delay="500"/>
                                  </p:stCondLst>
                                  <p:childTnLst>
                                    <p:set>
                                      <p:cBhvr>
                                        <p:cTn id="52" dur="1" fill="hold">
                                          <p:stCondLst>
                                            <p:cond delay="0"/>
                                          </p:stCondLst>
                                        </p:cTn>
                                        <p:tgtEl>
                                          <p:spTgt spid="44236"/>
                                        </p:tgtEl>
                                        <p:attrNameLst>
                                          <p:attrName>style.visibility</p:attrName>
                                        </p:attrNameLst>
                                      </p:cBhvr>
                                      <p:to>
                                        <p:strVal val="visible"/>
                                      </p:to>
                                    </p:set>
                                    <p:animEffect transition="in" filter="wipe(left)">
                                      <p:cBhvr>
                                        <p:cTn id="53" dur="500"/>
                                        <p:tgtEl>
                                          <p:spTgt spid="44236"/>
                                        </p:tgtEl>
                                      </p:cBhvr>
                                    </p:animEffect>
                                  </p:childTnLst>
                                </p:cTn>
                              </p:par>
                            </p:childTnLst>
                          </p:cTn>
                        </p:par>
                        <p:par>
                          <p:cTn id="54" fill="hold">
                            <p:stCondLst>
                              <p:cond delay="11000"/>
                            </p:stCondLst>
                            <p:childTnLst>
                              <p:par>
                                <p:cTn id="55" presetID="22" presetClass="entr" presetSubtype="8" fill="hold" grpId="0" nodeType="afterEffect">
                                  <p:stCondLst>
                                    <p:cond delay="500"/>
                                  </p:stCondLst>
                                  <p:childTnLst>
                                    <p:set>
                                      <p:cBhvr>
                                        <p:cTn id="56" dur="1" fill="hold">
                                          <p:stCondLst>
                                            <p:cond delay="0"/>
                                          </p:stCondLst>
                                        </p:cTn>
                                        <p:tgtEl>
                                          <p:spTgt spid="44237"/>
                                        </p:tgtEl>
                                        <p:attrNameLst>
                                          <p:attrName>style.visibility</p:attrName>
                                        </p:attrNameLst>
                                      </p:cBhvr>
                                      <p:to>
                                        <p:strVal val="visible"/>
                                      </p:to>
                                    </p:set>
                                    <p:animEffect transition="in" filter="wipe(left)">
                                      <p:cBhvr>
                                        <p:cTn id="57" dur="500"/>
                                        <p:tgtEl>
                                          <p:spTgt spid="44237"/>
                                        </p:tgtEl>
                                      </p:cBhvr>
                                    </p:animEffect>
                                  </p:childTnLst>
                                </p:cTn>
                              </p:par>
                            </p:childTnLst>
                          </p:cTn>
                        </p:par>
                        <p:par>
                          <p:cTn id="58" fill="hold">
                            <p:stCondLst>
                              <p:cond delay="12000"/>
                            </p:stCondLst>
                            <p:childTnLst>
                              <p:par>
                                <p:cTn id="59" presetID="22" presetClass="entr" presetSubtype="8" fill="hold" nodeType="afterEffect">
                                  <p:stCondLst>
                                    <p:cond delay="500"/>
                                  </p:stCondLst>
                                  <p:childTnLst>
                                    <p:set>
                                      <p:cBhvr>
                                        <p:cTn id="60" dur="1" fill="hold">
                                          <p:stCondLst>
                                            <p:cond delay="0"/>
                                          </p:stCondLst>
                                        </p:cTn>
                                        <p:tgtEl>
                                          <p:spTgt spid="44243"/>
                                        </p:tgtEl>
                                        <p:attrNameLst>
                                          <p:attrName>style.visibility</p:attrName>
                                        </p:attrNameLst>
                                      </p:cBhvr>
                                      <p:to>
                                        <p:strVal val="visible"/>
                                      </p:to>
                                    </p:set>
                                    <p:animEffect transition="in" filter="wipe(left)">
                                      <p:cBhvr>
                                        <p:cTn id="61" dur="500"/>
                                        <p:tgtEl>
                                          <p:spTgt spid="44243"/>
                                        </p:tgtEl>
                                      </p:cBhvr>
                                    </p:animEffect>
                                  </p:childTnLst>
                                </p:cTn>
                              </p:par>
                            </p:childTnLst>
                          </p:cTn>
                        </p:par>
                        <p:par>
                          <p:cTn id="62" fill="hold" nodeType="afterGroup">
                            <p:stCondLst>
                              <p:cond delay="13000"/>
                            </p:stCondLst>
                            <p:childTnLst>
                              <p:par>
                                <p:cTn id="63" presetID="22" presetClass="entr" presetSubtype="8" fill="hold" grpId="0" nodeType="afterEffect">
                                  <p:stCondLst>
                                    <p:cond delay="500"/>
                                  </p:stCondLst>
                                  <p:childTnLst>
                                    <p:set>
                                      <p:cBhvr>
                                        <p:cTn id="64" dur="1" fill="hold">
                                          <p:stCondLst>
                                            <p:cond delay="0"/>
                                          </p:stCondLst>
                                        </p:cTn>
                                        <p:tgtEl>
                                          <p:spTgt spid="44244"/>
                                        </p:tgtEl>
                                        <p:attrNameLst>
                                          <p:attrName>style.visibility</p:attrName>
                                        </p:attrNameLst>
                                      </p:cBhvr>
                                      <p:to>
                                        <p:strVal val="visible"/>
                                      </p:to>
                                    </p:set>
                                    <p:animEffect transition="in" filter="wipe(left)">
                                      <p:cBhvr>
                                        <p:cTn id="65" dur="500"/>
                                        <p:tgtEl>
                                          <p:spTgt spid="44244"/>
                                        </p:tgtEl>
                                      </p:cBhvr>
                                    </p:animEffect>
                                  </p:childTnLst>
                                </p:cTn>
                              </p:par>
                            </p:childTnLst>
                          </p:cTn>
                        </p:par>
                        <p:par>
                          <p:cTn id="66" fill="hold" nodeType="afterGroup">
                            <p:stCondLst>
                              <p:cond delay="14000"/>
                            </p:stCondLst>
                            <p:childTnLst>
                              <p:par>
                                <p:cTn id="67" presetID="22" presetClass="entr" presetSubtype="8" fill="hold" nodeType="afterEffect">
                                  <p:stCondLst>
                                    <p:cond delay="500"/>
                                  </p:stCondLst>
                                  <p:childTnLst>
                                    <p:set>
                                      <p:cBhvr>
                                        <p:cTn id="68" dur="1" fill="hold">
                                          <p:stCondLst>
                                            <p:cond delay="0"/>
                                          </p:stCondLst>
                                        </p:cTn>
                                        <p:tgtEl>
                                          <p:spTgt spid="44247"/>
                                        </p:tgtEl>
                                        <p:attrNameLst>
                                          <p:attrName>style.visibility</p:attrName>
                                        </p:attrNameLst>
                                      </p:cBhvr>
                                      <p:to>
                                        <p:strVal val="visible"/>
                                      </p:to>
                                    </p:set>
                                    <p:animEffect transition="in" filter="wipe(left)">
                                      <p:cBhvr>
                                        <p:cTn id="69" dur="500"/>
                                        <p:tgtEl>
                                          <p:spTgt spid="44247"/>
                                        </p:tgtEl>
                                      </p:cBhvr>
                                    </p:animEffect>
                                  </p:childTnLst>
                                </p:cTn>
                              </p:par>
                            </p:childTnLst>
                          </p:cTn>
                        </p:par>
                        <p:par>
                          <p:cTn id="70" fill="hold" nodeType="afterGroup">
                            <p:stCondLst>
                              <p:cond delay="15000"/>
                            </p:stCondLst>
                            <p:childTnLst>
                              <p:par>
                                <p:cTn id="71" presetID="22" presetClass="entr" presetSubtype="8" fill="hold" grpId="0" nodeType="afterEffect">
                                  <p:stCondLst>
                                    <p:cond delay="500"/>
                                  </p:stCondLst>
                                  <p:childTnLst>
                                    <p:set>
                                      <p:cBhvr>
                                        <p:cTn id="72" dur="1" fill="hold">
                                          <p:stCondLst>
                                            <p:cond delay="0"/>
                                          </p:stCondLst>
                                        </p:cTn>
                                        <p:tgtEl>
                                          <p:spTgt spid="44248"/>
                                        </p:tgtEl>
                                        <p:attrNameLst>
                                          <p:attrName>style.visibility</p:attrName>
                                        </p:attrNameLst>
                                      </p:cBhvr>
                                      <p:to>
                                        <p:strVal val="visible"/>
                                      </p:to>
                                    </p:set>
                                    <p:animEffect transition="in" filter="wipe(left)">
                                      <p:cBhvr>
                                        <p:cTn id="73" dur="500"/>
                                        <p:tgtEl>
                                          <p:spTgt spid="44248"/>
                                        </p:tgtEl>
                                      </p:cBhvr>
                                    </p:animEffect>
                                  </p:childTnLst>
                                </p:cTn>
                              </p:par>
                            </p:childTnLst>
                          </p:cTn>
                        </p:par>
                        <p:par>
                          <p:cTn id="74" fill="hold" nodeType="afterGroup">
                            <p:stCondLst>
                              <p:cond delay="16000"/>
                            </p:stCondLst>
                            <p:childTnLst>
                              <p:par>
                                <p:cTn id="75" presetID="22" presetClass="entr" presetSubtype="8" fill="hold" nodeType="afterEffect">
                                  <p:stCondLst>
                                    <p:cond delay="500"/>
                                  </p:stCondLst>
                                  <p:childTnLst>
                                    <p:set>
                                      <p:cBhvr>
                                        <p:cTn id="76" dur="1" fill="hold">
                                          <p:stCondLst>
                                            <p:cond delay="0"/>
                                          </p:stCondLst>
                                        </p:cTn>
                                        <p:tgtEl>
                                          <p:spTgt spid="3"/>
                                        </p:tgtEl>
                                        <p:attrNameLst>
                                          <p:attrName>style.visibility</p:attrName>
                                        </p:attrNameLst>
                                      </p:cBhvr>
                                      <p:to>
                                        <p:strVal val="visible"/>
                                      </p:to>
                                    </p:set>
                                    <p:animEffect transition="in" filter="wipe(left)">
                                      <p:cBhvr>
                                        <p:cTn id="77" dur="500"/>
                                        <p:tgtEl>
                                          <p:spTgt spid="3"/>
                                        </p:tgtEl>
                                      </p:cBhvr>
                                    </p:animEffect>
                                  </p:childTnLst>
                                </p:cTn>
                              </p:par>
                            </p:childTnLst>
                          </p:cTn>
                        </p:par>
                        <p:par>
                          <p:cTn id="78" fill="hold">
                            <p:stCondLst>
                              <p:cond delay="17000"/>
                            </p:stCondLst>
                            <p:childTnLst>
                              <p:par>
                                <p:cTn id="79" presetID="22" presetClass="entr" presetSubtype="8" fill="hold" grpId="0" nodeType="afterEffect">
                                  <p:stCondLst>
                                    <p:cond delay="500"/>
                                  </p:stCondLst>
                                  <p:childTnLst>
                                    <p:set>
                                      <p:cBhvr>
                                        <p:cTn id="80" dur="1" fill="hold">
                                          <p:stCondLst>
                                            <p:cond delay="0"/>
                                          </p:stCondLst>
                                        </p:cTn>
                                        <p:tgtEl>
                                          <p:spTgt spid="44246"/>
                                        </p:tgtEl>
                                        <p:attrNameLst>
                                          <p:attrName>style.visibility</p:attrName>
                                        </p:attrNameLst>
                                      </p:cBhvr>
                                      <p:to>
                                        <p:strVal val="visible"/>
                                      </p:to>
                                    </p:set>
                                    <p:animEffect transition="in" filter="wipe(left)">
                                      <p:cBhvr>
                                        <p:cTn id="81" dur="500"/>
                                        <p:tgtEl>
                                          <p:spTgt spid="44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2" grpId="0"/>
      <p:bldP spid="44235" grpId="0"/>
      <p:bldP spid="44237" grpId="0"/>
      <p:bldP spid="44239" grpId="0"/>
      <p:bldP spid="44242" grpId="0"/>
      <p:bldP spid="44244" grpId="0"/>
      <p:bldP spid="44246" grpId="0"/>
      <p:bldP spid="44248" grpId="0"/>
      <p:bldP spid="28" grpId="0"/>
      <p:bldP spid="2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5"/>
          <p:cNvSpPr>
            <a:spLocks noChangeArrowheads="1"/>
          </p:cNvSpPr>
          <p:nvPr/>
        </p:nvSpPr>
        <p:spPr bwMode="auto">
          <a:xfrm>
            <a:off x="-228600" y="609600"/>
            <a:ext cx="3581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a:lnSpc>
                <a:spcPct val="90000"/>
              </a:lnSpc>
              <a:buClrTx/>
              <a:buSzTx/>
              <a:buFontTx/>
              <a:buNone/>
            </a:pPr>
            <a:r>
              <a:rPr lang="en-GB" altLang="en-US" sz="1400" b="1">
                <a:solidFill>
                  <a:srgbClr val="006699"/>
                </a:solidFill>
                <a:latin typeface="Calibri" pitchFamily="34" charset="0"/>
              </a:rPr>
              <a:t>         </a:t>
            </a:r>
            <a:endParaRPr lang="en-GB" altLang="en-US" sz="1200">
              <a:latin typeface="Calibri" pitchFamily="34" charset="0"/>
            </a:endParaRPr>
          </a:p>
        </p:txBody>
      </p:sp>
      <p:sp>
        <p:nvSpPr>
          <p:cNvPr id="36868" name="TextBox 78"/>
          <p:cNvSpPr txBox="1">
            <a:spLocks noChangeArrowheads="1"/>
          </p:cNvSpPr>
          <p:nvPr/>
        </p:nvSpPr>
        <p:spPr bwMode="auto">
          <a:xfrm>
            <a:off x="180000" y="1080000"/>
            <a:ext cx="4847419" cy="492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72000" rIns="72000" bIns="72000" anchor="ctr" anchorCtr="0">
            <a:spAutoFit/>
          </a:bodyPr>
          <a:lstStyle>
            <a:lvl1pPr marL="342900" indent="-3429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2857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lvl="1">
              <a:lnSpc>
                <a:spcPct val="150000"/>
              </a:lnSpc>
              <a:spcBef>
                <a:spcPts val="200"/>
              </a:spcBef>
              <a:buClr>
                <a:srgbClr val="00FFFF"/>
              </a:buClr>
              <a:buFont typeface="Wingdings" pitchFamily="2" charset="2"/>
              <a:buChar char="ü"/>
              <a:defRPr/>
            </a:pPr>
            <a:r>
              <a:rPr lang="en-GB" altLang="en-US" sz="2200" i="1" dirty="0" smtClean="0">
                <a:solidFill>
                  <a:srgbClr val="66FFFF"/>
                </a:solidFill>
                <a:latin typeface="Arial" panose="020B0604020202020204" pitchFamily="34" charset="0"/>
                <a:cs typeface="Arial" panose="020B0604020202020204" pitchFamily="34" charset="0"/>
              </a:rPr>
              <a:t>Reflective tape </a:t>
            </a:r>
          </a:p>
          <a:p>
            <a:pPr lvl="1">
              <a:lnSpc>
                <a:spcPct val="150000"/>
              </a:lnSpc>
              <a:spcBef>
                <a:spcPts val="200"/>
              </a:spcBef>
              <a:buClr>
                <a:srgbClr val="00FFFF"/>
              </a:buClr>
              <a:buFont typeface="Wingdings" pitchFamily="2" charset="2"/>
              <a:buChar char="ü"/>
              <a:defRPr/>
            </a:pPr>
            <a:r>
              <a:rPr lang="en-GB" altLang="en-US" sz="2200" i="1" dirty="0" smtClean="0">
                <a:solidFill>
                  <a:srgbClr val="66FFFF"/>
                </a:solidFill>
                <a:latin typeface="Arial" panose="020B0604020202020204" pitchFamily="34" charset="0"/>
                <a:cs typeface="Arial" panose="020B0604020202020204" pitchFamily="34" charset="0"/>
              </a:rPr>
              <a:t>Lining fabrics </a:t>
            </a:r>
          </a:p>
          <a:p>
            <a:pPr lvl="1">
              <a:lnSpc>
                <a:spcPct val="150000"/>
              </a:lnSpc>
              <a:spcBef>
                <a:spcPts val="200"/>
              </a:spcBef>
              <a:buClr>
                <a:srgbClr val="00FFFF"/>
              </a:buClr>
              <a:buFont typeface="Wingdings" pitchFamily="2" charset="2"/>
              <a:buChar char="ü"/>
              <a:defRPr/>
            </a:pPr>
            <a:r>
              <a:rPr lang="en-GB" altLang="en-US" sz="2200" i="1" dirty="0" smtClean="0">
                <a:solidFill>
                  <a:srgbClr val="66FFFF"/>
                </a:solidFill>
                <a:latin typeface="Arial" panose="020B0604020202020204" pitchFamily="34" charset="0"/>
                <a:cs typeface="Arial" panose="020B0604020202020204" pitchFamily="34" charset="0"/>
              </a:rPr>
              <a:t>Foams (PU, PE’s, Polystyrene, etc. </a:t>
            </a:r>
          </a:p>
          <a:p>
            <a:pPr lvl="1">
              <a:lnSpc>
                <a:spcPct val="150000"/>
              </a:lnSpc>
              <a:spcBef>
                <a:spcPts val="200"/>
              </a:spcBef>
              <a:buClr>
                <a:srgbClr val="00FFFF"/>
              </a:buClr>
              <a:buFont typeface="Wingdings" pitchFamily="2" charset="2"/>
              <a:buChar char="ü"/>
              <a:defRPr/>
            </a:pPr>
            <a:r>
              <a:rPr lang="en-GB" altLang="en-US" sz="2200" i="1" dirty="0" smtClean="0">
                <a:solidFill>
                  <a:srgbClr val="66FFFF"/>
                </a:solidFill>
                <a:latin typeface="Arial" panose="020B0604020202020204" pitchFamily="34" charset="0"/>
                <a:cs typeface="Arial" panose="020B0604020202020204" pitchFamily="34" charset="0"/>
              </a:rPr>
              <a:t>Leather </a:t>
            </a:r>
          </a:p>
          <a:p>
            <a:pPr lvl="1">
              <a:lnSpc>
                <a:spcPct val="150000"/>
              </a:lnSpc>
              <a:spcBef>
                <a:spcPts val="200"/>
              </a:spcBef>
              <a:buClr>
                <a:srgbClr val="00FFFF"/>
              </a:buClr>
              <a:buFont typeface="Wingdings" pitchFamily="2" charset="2"/>
              <a:buChar char="ü"/>
              <a:defRPr/>
            </a:pPr>
            <a:r>
              <a:rPr lang="en-GB" altLang="en-US" sz="2200" i="1" dirty="0" smtClean="0">
                <a:solidFill>
                  <a:srgbClr val="66FFFF"/>
                </a:solidFill>
                <a:latin typeface="Arial" panose="020B0604020202020204" pitchFamily="34" charset="0"/>
                <a:cs typeface="Arial" panose="020B0604020202020204" pitchFamily="34" charset="0"/>
              </a:rPr>
              <a:t>Padding </a:t>
            </a:r>
          </a:p>
          <a:p>
            <a:pPr lvl="1">
              <a:lnSpc>
                <a:spcPct val="150000"/>
              </a:lnSpc>
              <a:spcBef>
                <a:spcPts val="200"/>
              </a:spcBef>
              <a:buClr>
                <a:srgbClr val="00FFFF"/>
              </a:buClr>
              <a:buFont typeface="Wingdings" pitchFamily="2" charset="2"/>
              <a:buChar char="ü"/>
              <a:defRPr/>
            </a:pPr>
            <a:r>
              <a:rPr lang="en-GB" altLang="en-US" sz="2200" i="1" dirty="0" smtClean="0">
                <a:solidFill>
                  <a:srgbClr val="66FFFF"/>
                </a:solidFill>
                <a:latin typeface="Arial" panose="020B0604020202020204" pitchFamily="34" charset="0"/>
                <a:cs typeface="Arial" panose="020B0604020202020204" pitchFamily="34" charset="0"/>
              </a:rPr>
              <a:t>PP woven and nonwovens </a:t>
            </a:r>
          </a:p>
          <a:p>
            <a:pPr lvl="1">
              <a:lnSpc>
                <a:spcPct val="150000"/>
              </a:lnSpc>
              <a:spcBef>
                <a:spcPts val="200"/>
              </a:spcBef>
              <a:buClr>
                <a:srgbClr val="00FFFF"/>
              </a:buClr>
              <a:buFont typeface="Wingdings" pitchFamily="2" charset="2"/>
              <a:buChar char="ü"/>
              <a:defRPr/>
            </a:pPr>
            <a:r>
              <a:rPr lang="en-GB" altLang="en-US" sz="2200" i="1" dirty="0" smtClean="0">
                <a:solidFill>
                  <a:srgbClr val="66FFFF"/>
                </a:solidFill>
                <a:latin typeface="Arial" panose="020B0604020202020204" pitchFamily="34" charset="0"/>
                <a:cs typeface="Arial" panose="020B0604020202020204" pitchFamily="34" charset="0"/>
              </a:rPr>
              <a:t>Knitted fabrics </a:t>
            </a:r>
          </a:p>
          <a:p>
            <a:pPr lvl="1">
              <a:lnSpc>
                <a:spcPct val="150000"/>
              </a:lnSpc>
              <a:spcBef>
                <a:spcPts val="200"/>
              </a:spcBef>
              <a:buClr>
                <a:srgbClr val="00FFFF"/>
              </a:buClr>
              <a:buFont typeface="Wingdings" pitchFamily="2" charset="2"/>
              <a:buChar char="ü"/>
              <a:defRPr/>
            </a:pPr>
            <a:r>
              <a:rPr lang="en-GB" altLang="en-US" sz="2200" i="1" dirty="0" smtClean="0">
                <a:solidFill>
                  <a:srgbClr val="66FFFF"/>
                </a:solidFill>
                <a:latin typeface="Arial" panose="020B0604020202020204" pitchFamily="34" charset="0"/>
                <a:cs typeface="Arial" panose="020B0604020202020204" pitchFamily="34" charset="0"/>
              </a:rPr>
              <a:t>Lycra, nylon </a:t>
            </a:r>
          </a:p>
          <a:p>
            <a:pPr lvl="1">
              <a:lnSpc>
                <a:spcPct val="150000"/>
              </a:lnSpc>
              <a:spcBef>
                <a:spcPts val="200"/>
              </a:spcBef>
              <a:buClr>
                <a:srgbClr val="00FFFF"/>
              </a:buClr>
              <a:buFont typeface="Wingdings" pitchFamily="2" charset="2"/>
              <a:buChar char="ü"/>
              <a:defRPr/>
            </a:pPr>
            <a:r>
              <a:rPr lang="en-GB" altLang="en-US" sz="2200" i="1" dirty="0" smtClean="0">
                <a:solidFill>
                  <a:srgbClr val="66FFFF"/>
                </a:solidFill>
                <a:latin typeface="Arial" panose="020B0604020202020204" pitchFamily="34" charset="0"/>
                <a:cs typeface="Arial" panose="020B0604020202020204" pitchFamily="34" charset="0"/>
              </a:rPr>
              <a:t>Breathable films and fabrics </a:t>
            </a:r>
          </a:p>
        </p:txBody>
      </p:sp>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392000" y="1908000"/>
            <a:ext cx="4680000" cy="3156274"/>
          </a:xfrm>
          <a:prstGeom prst="rect">
            <a:avLst/>
          </a:prstGeom>
          <a:noFill/>
          <a:ln w="12700">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grpSp>
        <p:nvGrpSpPr>
          <p:cNvPr id="13" name="Group 12"/>
          <p:cNvGrpSpPr>
            <a:grpSpLocks noChangeAspect="1"/>
          </p:cNvGrpSpPr>
          <p:nvPr/>
        </p:nvGrpSpPr>
        <p:grpSpPr bwMode="auto">
          <a:xfrm>
            <a:off x="144000" y="144000"/>
            <a:ext cx="1440001" cy="720000"/>
            <a:chOff x="972000" y="1008000"/>
            <a:chExt cx="2016000" cy="1008000"/>
          </a:xfrm>
        </p:grpSpPr>
        <p:pic>
          <p:nvPicPr>
            <p:cNvPr id="14"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6"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Technical Textiles</a:t>
            </a:r>
            <a:endParaRPr lang="en-GB" altLang="en-US" sz="2400" i="1" dirty="0">
              <a:solidFill>
                <a:schemeClr val="bg1"/>
              </a:solidFill>
              <a:latin typeface="Arial Rounded MT Bold" panose="020F0704030504030204" pitchFamily="34" charset="0"/>
            </a:endParaRPr>
          </a:p>
        </p:txBody>
      </p:sp>
      <p:grpSp>
        <p:nvGrpSpPr>
          <p:cNvPr id="17" name="Group 16"/>
          <p:cNvGrpSpPr>
            <a:grpSpLocks noChangeAspect="1"/>
          </p:cNvGrpSpPr>
          <p:nvPr/>
        </p:nvGrpSpPr>
        <p:grpSpPr bwMode="auto">
          <a:xfrm>
            <a:off x="7524000" y="5976000"/>
            <a:ext cx="1440001" cy="720000"/>
            <a:chOff x="972000" y="1008000"/>
            <a:chExt cx="2016000" cy="1008000"/>
          </a:xfrm>
        </p:grpSpPr>
        <p:pic>
          <p:nvPicPr>
            <p:cNvPr id="1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0" name="Text Box 18"/>
          <p:cNvSpPr txBox="1">
            <a:spLocks noChangeArrowheads="1"/>
          </p:cNvSpPr>
          <p:nvPr/>
        </p:nvSpPr>
        <p:spPr bwMode="auto">
          <a:xfrm>
            <a:off x="72000" y="6120000"/>
            <a:ext cx="7380287" cy="432000"/>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Where Reliant Machines Is Used</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par>
                          <p:cTn id="18" fill="hold">
                            <p:stCondLst>
                              <p:cond delay="2000"/>
                            </p:stCondLst>
                            <p:childTnLst>
                              <p:par>
                                <p:cTn id="19" presetID="22" presetClass="entr" presetSubtype="8" fill="hold" grpId="0" nodeType="afterEffect">
                                  <p:stCondLst>
                                    <p:cond delay="500"/>
                                  </p:stCondLst>
                                  <p:iterate type="wd">
                                    <p:tmPct val="5000"/>
                                  </p:iterate>
                                  <p:childTnLst>
                                    <p:set>
                                      <p:cBhvr>
                                        <p:cTn id="20" dur="1" fill="hold">
                                          <p:stCondLst>
                                            <p:cond delay="0"/>
                                          </p:stCondLst>
                                        </p:cTn>
                                        <p:tgtEl>
                                          <p:spTgt spid="36868"/>
                                        </p:tgtEl>
                                        <p:attrNameLst>
                                          <p:attrName>style.visibility</p:attrName>
                                        </p:attrNameLst>
                                      </p:cBhvr>
                                      <p:to>
                                        <p:strVal val="visible"/>
                                      </p:to>
                                    </p:set>
                                    <p:animEffect transition="in" filter="wipe(left)">
                                      <p:cBhvr>
                                        <p:cTn id="21" dur="500"/>
                                        <p:tgtEl>
                                          <p:spTgt spid="36868"/>
                                        </p:tgtEl>
                                      </p:cBhvr>
                                    </p:animEffect>
                                  </p:childTnLst>
                                </p:cTn>
                              </p:par>
                            </p:childTnLst>
                          </p:cTn>
                        </p:par>
                        <p:par>
                          <p:cTn id="22" fill="hold">
                            <p:stCondLst>
                              <p:cond delay="3700"/>
                            </p:stCondLst>
                            <p:childTnLst>
                              <p:par>
                                <p:cTn id="23" presetID="22" presetClass="entr" presetSubtype="8" fill="hold" nodeType="afterEffect">
                                  <p:stCondLst>
                                    <p:cond delay="50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16" grpId="0"/>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5"/>
          <p:cNvSpPr>
            <a:spLocks noChangeArrowheads="1"/>
          </p:cNvSpPr>
          <p:nvPr/>
        </p:nvSpPr>
        <p:spPr bwMode="auto">
          <a:xfrm>
            <a:off x="7938" y="609600"/>
            <a:ext cx="3581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a:lnSpc>
                <a:spcPct val="90000"/>
              </a:lnSpc>
              <a:buClrTx/>
              <a:buSzTx/>
              <a:buFontTx/>
              <a:buNone/>
            </a:pPr>
            <a:r>
              <a:rPr lang="en-GB" altLang="en-US" sz="1400" b="1">
                <a:solidFill>
                  <a:srgbClr val="006699"/>
                </a:solidFill>
                <a:latin typeface="Calibri" pitchFamily="34" charset="0"/>
              </a:rPr>
              <a:t>         </a:t>
            </a:r>
            <a:endParaRPr lang="en-GB" altLang="en-US" sz="1200">
              <a:latin typeface="Calibri" pitchFamily="34" charset="0"/>
            </a:endParaRPr>
          </a:p>
        </p:txBody>
      </p:sp>
      <p:sp>
        <p:nvSpPr>
          <p:cNvPr id="37893" name="TextBox 83"/>
          <p:cNvSpPr txBox="1">
            <a:spLocks noChangeArrowheads="1"/>
          </p:cNvSpPr>
          <p:nvPr/>
        </p:nvSpPr>
        <p:spPr bwMode="auto">
          <a:xfrm>
            <a:off x="179388" y="1260000"/>
            <a:ext cx="4968000"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72000" rIns="72000" bIns="72000" anchor="ctr" anchorCtr="0">
            <a:spAutoFit/>
          </a:bodyPr>
          <a:lstStyle>
            <a:lvl1pPr marL="342900" indent="-3429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2857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lvl="1">
              <a:spcBef>
                <a:spcPts val="1200"/>
              </a:spcBef>
              <a:buClr>
                <a:srgbClr val="00FFFF"/>
              </a:buClr>
              <a:buFont typeface="Wingdings" pitchFamily="2" charset="2"/>
              <a:buChar char="ü"/>
              <a:defRPr/>
            </a:pPr>
            <a:r>
              <a:rPr lang="en-GB" altLang="en-US" sz="2200" i="1" dirty="0" smtClean="0">
                <a:solidFill>
                  <a:srgbClr val="66FFFF"/>
                </a:solidFill>
                <a:latin typeface="Arial Rounded MT Bold" panose="020F0704030504030204" pitchFamily="34" charset="0"/>
              </a:rPr>
              <a:t>Porous and non-porous plasters and bandages </a:t>
            </a:r>
          </a:p>
          <a:p>
            <a:pPr lvl="1">
              <a:spcBef>
                <a:spcPts val="1200"/>
              </a:spcBef>
              <a:buClr>
                <a:srgbClr val="00FFFF"/>
              </a:buClr>
              <a:buFont typeface="Wingdings" pitchFamily="2" charset="2"/>
              <a:buChar char="ü"/>
              <a:defRPr/>
            </a:pPr>
            <a:r>
              <a:rPr lang="en-GB" altLang="en-US" sz="2200" i="1" dirty="0" smtClean="0">
                <a:solidFill>
                  <a:srgbClr val="66FFFF"/>
                </a:solidFill>
                <a:latin typeface="Arial Rounded MT Bold" panose="020F0704030504030204" pitchFamily="34" charset="0"/>
              </a:rPr>
              <a:t>Breathable fabrics and elastics </a:t>
            </a:r>
          </a:p>
          <a:p>
            <a:pPr lvl="1">
              <a:spcBef>
                <a:spcPts val="1200"/>
              </a:spcBef>
              <a:buClr>
                <a:srgbClr val="00FFFF"/>
              </a:buClr>
              <a:buFont typeface="Wingdings" pitchFamily="2" charset="2"/>
              <a:buChar char="ü"/>
              <a:defRPr/>
            </a:pPr>
            <a:r>
              <a:rPr lang="en-GB" altLang="en-US" sz="2200" i="1" dirty="0" smtClean="0">
                <a:solidFill>
                  <a:srgbClr val="66FFFF"/>
                </a:solidFill>
                <a:latin typeface="Arial Rounded MT Bold" panose="020F0704030504030204" pitchFamily="34" charset="0"/>
              </a:rPr>
              <a:t>Foot padding, supports and mouldings </a:t>
            </a:r>
          </a:p>
          <a:p>
            <a:pPr lvl="1">
              <a:spcBef>
                <a:spcPts val="1200"/>
              </a:spcBef>
              <a:buClr>
                <a:srgbClr val="00FFFF"/>
              </a:buClr>
              <a:buFont typeface="Wingdings" pitchFamily="2" charset="2"/>
              <a:buChar char="ü"/>
              <a:defRPr/>
            </a:pPr>
            <a:r>
              <a:rPr lang="en-GB" altLang="en-US" sz="2200" i="1" dirty="0" smtClean="0">
                <a:solidFill>
                  <a:srgbClr val="66FFFF"/>
                </a:solidFill>
                <a:latin typeface="Arial Rounded MT Bold" panose="020F0704030504030204" pitchFamily="34" charset="0"/>
              </a:rPr>
              <a:t>Filters </a:t>
            </a:r>
          </a:p>
          <a:p>
            <a:pPr lvl="1">
              <a:spcBef>
                <a:spcPts val="1200"/>
              </a:spcBef>
              <a:buClr>
                <a:srgbClr val="00FFFF"/>
              </a:buClr>
              <a:buFont typeface="Wingdings" pitchFamily="2" charset="2"/>
              <a:buChar char="ü"/>
              <a:defRPr/>
            </a:pPr>
            <a:r>
              <a:rPr lang="en-GB" altLang="en-US" sz="2200" i="1" dirty="0" smtClean="0">
                <a:solidFill>
                  <a:srgbClr val="66FFFF"/>
                </a:solidFill>
                <a:latin typeface="Arial Rounded MT Bold" panose="020F0704030504030204" pitchFamily="34" charset="0"/>
              </a:rPr>
              <a:t>Hydrophilic and hydrophobic laminates </a:t>
            </a:r>
          </a:p>
          <a:p>
            <a:pPr lvl="1">
              <a:spcBef>
                <a:spcPts val="1200"/>
              </a:spcBef>
              <a:buClr>
                <a:srgbClr val="00FFFF"/>
              </a:buClr>
              <a:buFont typeface="Wingdings" pitchFamily="2" charset="2"/>
              <a:buChar char="ü"/>
              <a:defRPr/>
            </a:pPr>
            <a:r>
              <a:rPr lang="en-GB" altLang="en-US" sz="2200" i="1" dirty="0" smtClean="0">
                <a:solidFill>
                  <a:srgbClr val="66FFFF"/>
                </a:solidFill>
                <a:latin typeface="Arial Rounded MT Bold" panose="020F0704030504030204" pitchFamily="34" charset="0"/>
              </a:rPr>
              <a:t>Breathable films and membranes </a:t>
            </a:r>
          </a:p>
          <a:p>
            <a:pPr lvl="1">
              <a:spcBef>
                <a:spcPts val="1200"/>
              </a:spcBef>
              <a:buClr>
                <a:srgbClr val="00FFFF"/>
              </a:buClr>
              <a:buFont typeface="Wingdings" pitchFamily="2" charset="2"/>
              <a:buChar char="ü"/>
              <a:defRPr/>
            </a:pPr>
            <a:r>
              <a:rPr lang="en-GB" altLang="en-US" sz="2200" i="1" dirty="0" smtClean="0">
                <a:solidFill>
                  <a:srgbClr val="66FFFF"/>
                </a:solidFill>
                <a:latin typeface="Arial Rounded MT Bold" panose="020F0704030504030204" pitchFamily="34" charset="0"/>
              </a:rPr>
              <a:t>Anti-microbial dressings</a:t>
            </a:r>
          </a:p>
        </p:txBody>
      </p:sp>
      <p:grpSp>
        <p:nvGrpSpPr>
          <p:cNvPr id="10" name="Group 9"/>
          <p:cNvGrpSpPr>
            <a:grpSpLocks noChangeAspect="1"/>
          </p:cNvGrpSpPr>
          <p:nvPr/>
        </p:nvGrpSpPr>
        <p:grpSpPr>
          <a:xfrm rot="5400000">
            <a:off x="5112000" y="1908000"/>
            <a:ext cx="4320000" cy="2901025"/>
            <a:chOff x="2770188" y="2374900"/>
            <a:chExt cx="3603625" cy="2448000"/>
          </a:xfrm>
        </p:grpSpPr>
        <p:pic>
          <p:nvPicPr>
            <p:cNvPr id="1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0188" y="2374900"/>
              <a:ext cx="3603625"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2770188" y="2374900"/>
              <a:ext cx="3600000" cy="244800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a:grpSpLocks noChangeAspect="1"/>
          </p:cNvGrpSpPr>
          <p:nvPr/>
        </p:nvGrpSpPr>
        <p:grpSpPr bwMode="auto">
          <a:xfrm>
            <a:off x="144000" y="144000"/>
            <a:ext cx="1440001" cy="720000"/>
            <a:chOff x="972000" y="1008000"/>
            <a:chExt cx="2016000" cy="1008000"/>
          </a:xfrm>
        </p:grpSpPr>
        <p:pic>
          <p:nvPicPr>
            <p:cNvPr id="1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8"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Medical</a:t>
            </a:r>
            <a:endParaRPr lang="en-GB" altLang="en-US" sz="2400" i="1" dirty="0">
              <a:solidFill>
                <a:schemeClr val="bg1"/>
              </a:solidFill>
              <a:latin typeface="Arial Rounded MT Bold" panose="020F0704030504030204" pitchFamily="34" charset="0"/>
            </a:endParaRPr>
          </a:p>
        </p:txBody>
      </p:sp>
      <p:grpSp>
        <p:nvGrpSpPr>
          <p:cNvPr id="19" name="Group 18"/>
          <p:cNvGrpSpPr>
            <a:grpSpLocks noChangeAspect="1"/>
          </p:cNvGrpSpPr>
          <p:nvPr/>
        </p:nvGrpSpPr>
        <p:grpSpPr bwMode="auto">
          <a:xfrm>
            <a:off x="7524000" y="5976000"/>
            <a:ext cx="1440001" cy="720000"/>
            <a:chOff x="972000" y="1008000"/>
            <a:chExt cx="2016000" cy="1008000"/>
          </a:xfrm>
        </p:grpSpPr>
        <p:pic>
          <p:nvPicPr>
            <p:cNvPr id="2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2" name="Text Box 18"/>
          <p:cNvSpPr txBox="1">
            <a:spLocks noChangeArrowheads="1"/>
          </p:cNvSpPr>
          <p:nvPr/>
        </p:nvSpPr>
        <p:spPr bwMode="auto">
          <a:xfrm>
            <a:off x="72000" y="6120000"/>
            <a:ext cx="7380287" cy="432000"/>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Where Reliant Machines Is Used</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2000"/>
                            </p:stCondLst>
                            <p:childTnLst>
                              <p:par>
                                <p:cTn id="19" presetID="22" presetClass="entr" presetSubtype="8" fill="hold" grpId="0" nodeType="afterEffect">
                                  <p:stCondLst>
                                    <p:cond delay="500"/>
                                  </p:stCondLst>
                                  <p:iterate type="wd">
                                    <p:tmPct val="5000"/>
                                  </p:iterate>
                                  <p:childTnLst>
                                    <p:set>
                                      <p:cBhvr>
                                        <p:cTn id="20" dur="1" fill="hold">
                                          <p:stCondLst>
                                            <p:cond delay="0"/>
                                          </p:stCondLst>
                                        </p:cTn>
                                        <p:tgtEl>
                                          <p:spTgt spid="37893"/>
                                        </p:tgtEl>
                                        <p:attrNameLst>
                                          <p:attrName>style.visibility</p:attrName>
                                        </p:attrNameLst>
                                      </p:cBhvr>
                                      <p:to>
                                        <p:strVal val="visible"/>
                                      </p:to>
                                    </p:set>
                                    <p:animEffect transition="in" filter="wipe(left)">
                                      <p:cBhvr>
                                        <p:cTn id="21" dur="500"/>
                                        <p:tgtEl>
                                          <p:spTgt spid="37893"/>
                                        </p:tgtEl>
                                      </p:cBhvr>
                                    </p:animEffect>
                                  </p:childTnLst>
                                </p:cTn>
                              </p:par>
                            </p:childTnLst>
                          </p:cTn>
                        </p:par>
                        <p:par>
                          <p:cTn id="22" fill="hold">
                            <p:stCondLst>
                              <p:cond delay="3650"/>
                            </p:stCondLst>
                            <p:childTnLst>
                              <p:par>
                                <p:cTn id="23" presetID="22" presetClass="entr" presetSubtype="8" fill="hold" nodeType="afterEffect">
                                  <p:stCondLst>
                                    <p:cond delay="50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p:bldP spid="18" grpId="0"/>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5"/>
          <p:cNvSpPr>
            <a:spLocks noChangeArrowheads="1"/>
          </p:cNvSpPr>
          <p:nvPr/>
        </p:nvSpPr>
        <p:spPr bwMode="auto">
          <a:xfrm>
            <a:off x="-228600" y="609600"/>
            <a:ext cx="3581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a:lnSpc>
                <a:spcPct val="90000"/>
              </a:lnSpc>
              <a:buClrTx/>
              <a:buSzTx/>
              <a:buFontTx/>
              <a:buNone/>
            </a:pPr>
            <a:r>
              <a:rPr lang="en-GB" altLang="en-US" sz="1400" b="1">
                <a:solidFill>
                  <a:srgbClr val="006699"/>
                </a:solidFill>
                <a:latin typeface="Calibri" pitchFamily="34" charset="0"/>
              </a:rPr>
              <a:t>         </a:t>
            </a:r>
            <a:endParaRPr lang="en-GB" altLang="en-US" sz="1200">
              <a:latin typeface="Calibri" pitchFamily="34" charset="0"/>
            </a:endParaRPr>
          </a:p>
        </p:txBody>
      </p:sp>
      <p:sp>
        <p:nvSpPr>
          <p:cNvPr id="38917" name="TextBox 83"/>
          <p:cNvSpPr txBox="1">
            <a:spLocks noChangeArrowheads="1"/>
          </p:cNvSpPr>
          <p:nvPr/>
        </p:nvSpPr>
        <p:spPr bwMode="auto">
          <a:xfrm>
            <a:off x="180000" y="2088000"/>
            <a:ext cx="4695659"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2857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lvl="1">
              <a:lnSpc>
                <a:spcPct val="150000"/>
              </a:lnSpc>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Diving suits and board bags </a:t>
            </a:r>
          </a:p>
          <a:p>
            <a:pPr lvl="1">
              <a:lnSpc>
                <a:spcPct val="150000"/>
              </a:lnSpc>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Breathable sportswear </a:t>
            </a:r>
          </a:p>
          <a:p>
            <a:pPr lvl="1">
              <a:lnSpc>
                <a:spcPct val="150000"/>
              </a:lnSpc>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Body and head protectors </a:t>
            </a:r>
          </a:p>
          <a:p>
            <a:pPr lvl="1">
              <a:lnSpc>
                <a:spcPct val="150000"/>
              </a:lnSpc>
              <a:buClr>
                <a:srgbClr val="00FFFF"/>
              </a:buClr>
              <a:buFont typeface="Wingdings" pitchFamily="2" charset="2"/>
              <a:buChar char="ü"/>
              <a:defRPr/>
            </a:pPr>
            <a:r>
              <a:rPr lang="en-GB" altLang="en-US" sz="2400" i="1" dirty="0" smtClean="0">
                <a:solidFill>
                  <a:srgbClr val="66FFFF"/>
                </a:solidFill>
                <a:latin typeface="Arial Rounded MT Bold" panose="020F0704030504030204" pitchFamily="34" charset="0"/>
              </a:rPr>
              <a:t>Floor Mats </a:t>
            </a:r>
          </a:p>
        </p:txBody>
      </p:sp>
      <p:pic>
        <p:nvPicPr>
          <p:cNvPr id="9"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0000" y="2088000"/>
            <a:ext cx="3852000" cy="259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a:grpSpLocks noChangeAspect="1"/>
          </p:cNvGrpSpPr>
          <p:nvPr/>
        </p:nvGrpSpPr>
        <p:grpSpPr bwMode="auto">
          <a:xfrm>
            <a:off x="7524000" y="5976000"/>
            <a:ext cx="1440001" cy="720000"/>
            <a:chOff x="972000" y="1008000"/>
            <a:chExt cx="2016000" cy="1008000"/>
          </a:xfrm>
        </p:grpSpPr>
        <p:pic>
          <p:nvPicPr>
            <p:cNvPr id="14"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6" name="Text Box 18"/>
          <p:cNvSpPr txBox="1">
            <a:spLocks noChangeArrowheads="1"/>
          </p:cNvSpPr>
          <p:nvPr/>
        </p:nvSpPr>
        <p:spPr bwMode="auto">
          <a:xfrm>
            <a:off x="72000" y="6120000"/>
            <a:ext cx="7380287" cy="432000"/>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Where Reliant Machines Is Used</a:t>
            </a:r>
            <a:endParaRPr lang="en-GB" altLang="en-US" sz="2400" i="1" dirty="0">
              <a:solidFill>
                <a:schemeClr val="bg1"/>
              </a:solidFill>
              <a:latin typeface="Arial Rounded MT Bold" panose="020F0704030504030204" pitchFamily="34" charset="0"/>
            </a:endParaRPr>
          </a:p>
        </p:txBody>
      </p:sp>
      <p:grpSp>
        <p:nvGrpSpPr>
          <p:cNvPr id="17" name="Group 16"/>
          <p:cNvGrpSpPr>
            <a:grpSpLocks noChangeAspect="1"/>
          </p:cNvGrpSpPr>
          <p:nvPr/>
        </p:nvGrpSpPr>
        <p:grpSpPr bwMode="auto">
          <a:xfrm>
            <a:off x="144000" y="144000"/>
            <a:ext cx="1440001" cy="720000"/>
            <a:chOff x="972000" y="1008000"/>
            <a:chExt cx="2016000" cy="1008000"/>
          </a:xfrm>
        </p:grpSpPr>
        <p:pic>
          <p:nvPicPr>
            <p:cNvPr id="1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0"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Leisure Industry</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par>
                          <p:cTn id="18" fill="hold">
                            <p:stCondLst>
                              <p:cond delay="2000"/>
                            </p:stCondLst>
                            <p:childTnLst>
                              <p:par>
                                <p:cTn id="19" presetID="22" presetClass="entr" presetSubtype="8" fill="hold" grpId="0" nodeType="afterEffect">
                                  <p:stCondLst>
                                    <p:cond delay="500"/>
                                  </p:stCondLst>
                                  <p:iterate type="wd">
                                    <p:tmPct val="5000"/>
                                  </p:iterate>
                                  <p:childTnLst>
                                    <p:set>
                                      <p:cBhvr>
                                        <p:cTn id="20" dur="1" fill="hold">
                                          <p:stCondLst>
                                            <p:cond delay="0"/>
                                          </p:stCondLst>
                                        </p:cTn>
                                        <p:tgtEl>
                                          <p:spTgt spid="38917"/>
                                        </p:tgtEl>
                                        <p:attrNameLst>
                                          <p:attrName>style.visibility</p:attrName>
                                        </p:attrNameLst>
                                      </p:cBhvr>
                                      <p:to>
                                        <p:strVal val="visible"/>
                                      </p:to>
                                    </p:set>
                                    <p:animEffect transition="in" filter="wipe(left)">
                                      <p:cBhvr>
                                        <p:cTn id="21" dur="500"/>
                                        <p:tgtEl>
                                          <p:spTgt spid="38917"/>
                                        </p:tgtEl>
                                      </p:cBhvr>
                                    </p:animEffect>
                                  </p:childTnLst>
                                </p:cTn>
                              </p:par>
                            </p:childTnLst>
                          </p:cTn>
                        </p:par>
                        <p:par>
                          <p:cTn id="22" fill="hold">
                            <p:stCondLst>
                              <p:cond delay="3300"/>
                            </p:stCondLst>
                            <p:childTnLst>
                              <p:par>
                                <p:cTn id="23" presetID="22" presetClass="entr" presetSubtype="8"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P spid="16" grpId="0"/>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5"/>
          <p:cNvSpPr>
            <a:spLocks noChangeArrowheads="1"/>
          </p:cNvSpPr>
          <p:nvPr/>
        </p:nvSpPr>
        <p:spPr bwMode="auto">
          <a:xfrm>
            <a:off x="-228600" y="609600"/>
            <a:ext cx="3581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a:lnSpc>
                <a:spcPct val="90000"/>
              </a:lnSpc>
              <a:buClrTx/>
              <a:buSzTx/>
              <a:buFontTx/>
              <a:buNone/>
            </a:pPr>
            <a:r>
              <a:rPr lang="en-GB" altLang="en-US" sz="1400" b="1">
                <a:solidFill>
                  <a:srgbClr val="006699"/>
                </a:solidFill>
                <a:latin typeface="Calibri" pitchFamily="34" charset="0"/>
              </a:rPr>
              <a:t>         </a:t>
            </a:r>
            <a:endParaRPr lang="en-GB" altLang="en-US" sz="1200">
              <a:latin typeface="Calibri" pitchFamily="34" charset="0"/>
            </a:endParaRPr>
          </a:p>
        </p:txBody>
      </p:sp>
      <p:sp>
        <p:nvSpPr>
          <p:cNvPr id="39941" name="TextBox 83"/>
          <p:cNvSpPr txBox="1">
            <a:spLocks noChangeArrowheads="1"/>
          </p:cNvSpPr>
          <p:nvPr/>
        </p:nvSpPr>
        <p:spPr bwMode="auto">
          <a:xfrm>
            <a:off x="180000" y="1080000"/>
            <a:ext cx="4464000" cy="46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72000" rIns="72000" bIns="72000" anchor="ctr" anchorCtr="0">
            <a:spAutoFit/>
          </a:bodyPr>
          <a:lstStyle>
            <a:lvl1pPr marL="342900" indent="-3429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2857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lvl="1">
              <a:lnSpc>
                <a:spcPct val="150000"/>
              </a:lnSpc>
              <a:buClr>
                <a:srgbClr val="00FFFF"/>
              </a:buClr>
              <a:buFont typeface="Wingdings" pitchFamily="2" charset="2"/>
              <a:buChar char="ü"/>
              <a:defRPr/>
            </a:pPr>
            <a:r>
              <a:rPr lang="en-GB" altLang="en-US" sz="2000" i="1" dirty="0" smtClean="0">
                <a:solidFill>
                  <a:srgbClr val="66FFFF"/>
                </a:solidFill>
                <a:latin typeface="Arial Rounded MT Bold" panose="020F0704030504030204" pitchFamily="34" charset="0"/>
              </a:rPr>
              <a:t>Reliant Sure-Bra Laminating system for moulded bra cups </a:t>
            </a:r>
          </a:p>
          <a:p>
            <a:pPr lvl="1">
              <a:lnSpc>
                <a:spcPct val="150000"/>
              </a:lnSpc>
              <a:buClr>
                <a:srgbClr val="00FFFF"/>
              </a:buClr>
              <a:buFont typeface="Wingdings" pitchFamily="2" charset="2"/>
              <a:buChar char="ü"/>
              <a:defRPr/>
            </a:pPr>
            <a:r>
              <a:rPr lang="en-GB" altLang="en-US" sz="2000" i="1" dirty="0" smtClean="0">
                <a:solidFill>
                  <a:srgbClr val="66FFFF"/>
                </a:solidFill>
                <a:latin typeface="Arial Rounded MT Bold" panose="020F0704030504030204" pitchFamily="34" charset="0"/>
              </a:rPr>
              <a:t>Stretch fabrics and films for all types of lingerie applications </a:t>
            </a:r>
          </a:p>
          <a:p>
            <a:pPr lvl="1">
              <a:lnSpc>
                <a:spcPct val="150000"/>
              </a:lnSpc>
              <a:buClr>
                <a:srgbClr val="00FFFF"/>
              </a:buClr>
              <a:buFont typeface="Wingdings" pitchFamily="2" charset="2"/>
              <a:buChar char="ü"/>
              <a:defRPr/>
            </a:pPr>
            <a:r>
              <a:rPr lang="en-GB" altLang="en-US" sz="2000" i="1" dirty="0" smtClean="0">
                <a:solidFill>
                  <a:srgbClr val="66FFFF"/>
                </a:solidFill>
                <a:latin typeface="Arial Rounded MT Bold" panose="020F0704030504030204" pitchFamily="34" charset="0"/>
              </a:rPr>
              <a:t>Laminating and folding systems for straps </a:t>
            </a:r>
          </a:p>
          <a:p>
            <a:pPr lvl="1">
              <a:lnSpc>
                <a:spcPct val="150000"/>
              </a:lnSpc>
              <a:buClr>
                <a:srgbClr val="00FFFF"/>
              </a:buClr>
              <a:buFont typeface="Wingdings" pitchFamily="2" charset="2"/>
              <a:buChar char="ü"/>
              <a:defRPr/>
            </a:pPr>
            <a:r>
              <a:rPr lang="en-GB" altLang="en-US" sz="2000" i="1" dirty="0" smtClean="0">
                <a:solidFill>
                  <a:srgbClr val="66FFFF"/>
                </a:solidFill>
                <a:latin typeface="Arial Rounded MT Bold" panose="020F0704030504030204" pitchFamily="34" charset="0"/>
              </a:rPr>
              <a:t>Sew free processing for bras and other garments using powder film and web adhesive system</a:t>
            </a:r>
          </a:p>
        </p:txBody>
      </p:sp>
      <p:pic>
        <p:nvPicPr>
          <p:cNvPr id="10"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0000" y="1079963"/>
            <a:ext cx="4212000" cy="284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18"/>
          <p:cNvSpPr txBox="1">
            <a:spLocks noChangeArrowheads="1"/>
          </p:cNvSpPr>
          <p:nvPr/>
        </p:nvSpPr>
        <p:spPr bwMode="auto">
          <a:xfrm>
            <a:off x="72000" y="6120000"/>
            <a:ext cx="7380287" cy="432000"/>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Where Reliant Machines Is Used</a:t>
            </a:r>
            <a:endParaRPr lang="en-GB" altLang="en-US" sz="2400" i="1" dirty="0">
              <a:solidFill>
                <a:schemeClr val="bg1"/>
              </a:solidFill>
              <a:latin typeface="Arial Rounded MT Bold" panose="020F0704030504030204" pitchFamily="34" charset="0"/>
            </a:endParaRPr>
          </a:p>
        </p:txBody>
      </p:sp>
      <p:grpSp>
        <p:nvGrpSpPr>
          <p:cNvPr id="14" name="Group 13"/>
          <p:cNvGrpSpPr>
            <a:grpSpLocks noChangeAspect="1"/>
          </p:cNvGrpSpPr>
          <p:nvPr/>
        </p:nvGrpSpPr>
        <p:grpSpPr bwMode="auto">
          <a:xfrm>
            <a:off x="7524000" y="5976000"/>
            <a:ext cx="1440001" cy="720000"/>
            <a:chOff x="972000" y="1008000"/>
            <a:chExt cx="2016000" cy="1008000"/>
          </a:xfrm>
        </p:grpSpPr>
        <p:pic>
          <p:nvPicPr>
            <p:cNvPr id="1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grpSp>
        <p:nvGrpSpPr>
          <p:cNvPr id="17" name="Group 16"/>
          <p:cNvGrpSpPr>
            <a:grpSpLocks noChangeAspect="1"/>
          </p:cNvGrpSpPr>
          <p:nvPr/>
        </p:nvGrpSpPr>
        <p:grpSpPr bwMode="auto">
          <a:xfrm>
            <a:off x="144000" y="144000"/>
            <a:ext cx="1440001" cy="720000"/>
            <a:chOff x="972000" y="1008000"/>
            <a:chExt cx="2016000" cy="1008000"/>
          </a:xfrm>
        </p:grpSpPr>
        <p:pic>
          <p:nvPicPr>
            <p:cNvPr id="1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20"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Lingerie</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grpId="0" nodeType="afterEffect">
                                  <p:stCondLst>
                                    <p:cond delay="500"/>
                                  </p:stCondLst>
                                  <p:iterate type="wd">
                                    <p:tmPct val="5000"/>
                                  </p:iterate>
                                  <p:childTnLst>
                                    <p:set>
                                      <p:cBhvr>
                                        <p:cTn id="20" dur="1" fill="hold">
                                          <p:stCondLst>
                                            <p:cond delay="0"/>
                                          </p:stCondLst>
                                        </p:cTn>
                                        <p:tgtEl>
                                          <p:spTgt spid="39941"/>
                                        </p:tgtEl>
                                        <p:attrNameLst>
                                          <p:attrName>style.visibility</p:attrName>
                                        </p:attrNameLst>
                                      </p:cBhvr>
                                      <p:to>
                                        <p:strVal val="visible"/>
                                      </p:to>
                                    </p:set>
                                    <p:animEffect transition="in" filter="wipe(left)">
                                      <p:cBhvr>
                                        <p:cTn id="21" dur="500"/>
                                        <p:tgtEl>
                                          <p:spTgt spid="39941"/>
                                        </p:tgtEl>
                                      </p:cBhvr>
                                    </p:animEffect>
                                  </p:childTnLst>
                                </p:cTn>
                              </p:par>
                            </p:childTnLst>
                          </p:cTn>
                        </p:par>
                        <p:par>
                          <p:cTn id="22" fill="hold">
                            <p:stCondLst>
                              <p:cond delay="3950"/>
                            </p:stCondLst>
                            <p:childTnLst>
                              <p:par>
                                <p:cTn id="23" presetID="22" presetClass="entr" presetSubtype="8" fill="hold" nodeType="afterEffect">
                                  <p:stCondLst>
                                    <p:cond delay="50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P spid="13" grpId="0"/>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5"/>
          <p:cNvSpPr>
            <a:spLocks noChangeArrowheads="1"/>
          </p:cNvSpPr>
          <p:nvPr/>
        </p:nvSpPr>
        <p:spPr bwMode="auto">
          <a:xfrm>
            <a:off x="-228600" y="609600"/>
            <a:ext cx="3581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a:lnSpc>
                <a:spcPct val="90000"/>
              </a:lnSpc>
              <a:buClrTx/>
              <a:buSzTx/>
              <a:buFontTx/>
              <a:buNone/>
            </a:pPr>
            <a:r>
              <a:rPr lang="en-GB" altLang="en-US" sz="1400" b="1">
                <a:solidFill>
                  <a:srgbClr val="006699"/>
                </a:solidFill>
                <a:latin typeface="Calibri" pitchFamily="34" charset="0"/>
              </a:rPr>
              <a:t>         </a:t>
            </a:r>
            <a:endParaRPr lang="en-GB" altLang="en-US" sz="1200">
              <a:latin typeface="Calibri" pitchFamily="34" charset="0"/>
            </a:endParaRPr>
          </a:p>
        </p:txBody>
      </p:sp>
      <p:sp>
        <p:nvSpPr>
          <p:cNvPr id="40965" name="TextBox 81"/>
          <p:cNvSpPr txBox="1">
            <a:spLocks noChangeArrowheads="1"/>
          </p:cNvSpPr>
          <p:nvPr/>
        </p:nvSpPr>
        <p:spPr bwMode="auto">
          <a:xfrm>
            <a:off x="180000" y="1080000"/>
            <a:ext cx="4788000" cy="46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nchorCtr="0">
            <a:spAutoFit/>
          </a:bodyPr>
          <a:lstStyle>
            <a:lvl1pPr marL="285750" indent="-28575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2857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lvl="1">
              <a:lnSpc>
                <a:spcPct val="150000"/>
              </a:lnSpc>
              <a:buClr>
                <a:srgbClr val="00FFFF"/>
              </a:buClr>
              <a:buFont typeface="Wingdings" pitchFamily="2" charset="2"/>
              <a:buChar char="ü"/>
              <a:defRPr/>
            </a:pPr>
            <a:r>
              <a:rPr lang="en-GB" altLang="en-US" sz="2200" i="1" dirty="0" smtClean="0">
                <a:solidFill>
                  <a:srgbClr val="66FFFF"/>
                </a:solidFill>
                <a:latin typeface="Arial Rounded MT Bold" panose="020F0704030504030204" pitchFamily="34" charset="0"/>
              </a:rPr>
              <a:t>Laminated uppers and soles for sport shoes </a:t>
            </a:r>
          </a:p>
          <a:p>
            <a:pPr lvl="1">
              <a:lnSpc>
                <a:spcPct val="150000"/>
              </a:lnSpc>
              <a:buClr>
                <a:srgbClr val="00FFFF"/>
              </a:buClr>
              <a:buFont typeface="Wingdings" pitchFamily="2" charset="2"/>
              <a:buChar char="ü"/>
              <a:defRPr/>
            </a:pPr>
            <a:r>
              <a:rPr lang="en-GB" altLang="en-US" sz="2200" i="1" dirty="0" smtClean="0">
                <a:solidFill>
                  <a:srgbClr val="66FFFF"/>
                </a:solidFill>
                <a:latin typeface="Arial Rounded MT Bold" panose="020F0704030504030204" pitchFamily="34" charset="0"/>
              </a:rPr>
              <a:t>Linings, insoles and supports </a:t>
            </a:r>
          </a:p>
          <a:p>
            <a:pPr lvl="1">
              <a:lnSpc>
                <a:spcPct val="150000"/>
              </a:lnSpc>
              <a:buClr>
                <a:srgbClr val="00FFFF"/>
              </a:buClr>
              <a:buFont typeface="Wingdings" pitchFamily="2" charset="2"/>
              <a:buChar char="ü"/>
              <a:defRPr/>
            </a:pPr>
            <a:r>
              <a:rPr lang="en-GB" altLang="en-US" sz="2200" i="1" dirty="0" smtClean="0">
                <a:solidFill>
                  <a:srgbClr val="66FFFF"/>
                </a:solidFill>
                <a:latin typeface="Arial Rounded MT Bold" panose="020F0704030504030204" pitchFamily="34" charset="0"/>
              </a:rPr>
              <a:t>Calibration of fibres </a:t>
            </a:r>
          </a:p>
          <a:p>
            <a:pPr lvl="1">
              <a:lnSpc>
                <a:spcPct val="150000"/>
              </a:lnSpc>
              <a:buClr>
                <a:srgbClr val="00FFFF"/>
              </a:buClr>
              <a:buFont typeface="Wingdings" pitchFamily="2" charset="2"/>
              <a:buChar char="ü"/>
              <a:defRPr/>
            </a:pPr>
            <a:r>
              <a:rPr lang="en-GB" altLang="en-US" sz="2200" i="1" dirty="0" smtClean="0">
                <a:solidFill>
                  <a:srgbClr val="66FFFF"/>
                </a:solidFill>
                <a:latin typeface="Arial Rounded MT Bold" panose="020F0704030504030204" pitchFamily="34" charset="0"/>
              </a:rPr>
              <a:t>Leather and Synthetic materials </a:t>
            </a:r>
          </a:p>
          <a:p>
            <a:pPr>
              <a:spcBef>
                <a:spcPct val="0"/>
              </a:spcBef>
              <a:buClr>
                <a:srgbClr val="00FFFF"/>
              </a:buClr>
              <a:buSzTx/>
              <a:buFont typeface="Wingdings" pitchFamily="2" charset="2"/>
              <a:buChar char="ü"/>
              <a:defRPr/>
            </a:pPr>
            <a:r>
              <a:rPr lang="en-GB" altLang="en-US" sz="2200" i="1" dirty="0" smtClean="0">
                <a:solidFill>
                  <a:srgbClr val="66FFFF"/>
                </a:solidFill>
                <a:latin typeface="Arial Rounded MT Bold" panose="020F0704030504030204" pitchFamily="34" charset="0"/>
              </a:rPr>
              <a:t>Production of all types of footwear is produced on Reliant laminators. From leather uppers and heal supports to rubber insoles and soft constructions with antibacterial chemicals. </a:t>
            </a: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00" y="1259999"/>
            <a:ext cx="3867241" cy="26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a:grpSpLocks noChangeAspect="1"/>
          </p:cNvGrpSpPr>
          <p:nvPr/>
        </p:nvGrpSpPr>
        <p:grpSpPr bwMode="auto">
          <a:xfrm>
            <a:off x="144000" y="144000"/>
            <a:ext cx="1440001" cy="720000"/>
            <a:chOff x="972000" y="1008000"/>
            <a:chExt cx="2016000" cy="1008000"/>
          </a:xfrm>
        </p:grpSpPr>
        <p:pic>
          <p:nvPicPr>
            <p:cNvPr id="13"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5"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Shoe Industry</a:t>
            </a:r>
            <a:endParaRPr lang="en-GB" altLang="en-US" sz="2400" i="1" dirty="0">
              <a:solidFill>
                <a:schemeClr val="bg1"/>
              </a:solidFill>
              <a:latin typeface="Arial Rounded MT Bold" panose="020F0704030504030204" pitchFamily="34" charset="0"/>
            </a:endParaRPr>
          </a:p>
        </p:txBody>
      </p:sp>
      <p:sp>
        <p:nvSpPr>
          <p:cNvPr id="16" name="Text Box 18"/>
          <p:cNvSpPr txBox="1">
            <a:spLocks noChangeArrowheads="1"/>
          </p:cNvSpPr>
          <p:nvPr/>
        </p:nvSpPr>
        <p:spPr bwMode="auto">
          <a:xfrm>
            <a:off x="72000" y="6120000"/>
            <a:ext cx="7380287" cy="432000"/>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Where Reliant Machines Is Used</a:t>
            </a:r>
            <a:endParaRPr lang="en-GB" altLang="en-US" sz="2400" i="1" dirty="0">
              <a:solidFill>
                <a:schemeClr val="bg1"/>
              </a:solidFill>
              <a:latin typeface="Arial Rounded MT Bold" panose="020F0704030504030204" pitchFamily="34" charset="0"/>
            </a:endParaRPr>
          </a:p>
        </p:txBody>
      </p:sp>
      <p:grpSp>
        <p:nvGrpSpPr>
          <p:cNvPr id="17" name="Group 16"/>
          <p:cNvGrpSpPr>
            <a:grpSpLocks noChangeAspect="1"/>
          </p:cNvGrpSpPr>
          <p:nvPr/>
        </p:nvGrpSpPr>
        <p:grpSpPr bwMode="auto">
          <a:xfrm>
            <a:off x="7524000" y="5976000"/>
            <a:ext cx="1440001" cy="720000"/>
            <a:chOff x="972000" y="1008000"/>
            <a:chExt cx="2016000" cy="1008000"/>
          </a:xfrm>
        </p:grpSpPr>
        <p:pic>
          <p:nvPicPr>
            <p:cNvPr id="1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2000"/>
                            </p:stCondLst>
                            <p:childTnLst>
                              <p:par>
                                <p:cTn id="19" presetID="22" presetClass="entr" presetSubtype="8" fill="hold" grpId="0" nodeType="afterEffect">
                                  <p:stCondLst>
                                    <p:cond delay="500"/>
                                  </p:stCondLst>
                                  <p:iterate type="wd">
                                    <p:tmPct val="5000"/>
                                  </p:iterate>
                                  <p:childTnLst>
                                    <p:set>
                                      <p:cBhvr>
                                        <p:cTn id="20" dur="1" fill="hold">
                                          <p:stCondLst>
                                            <p:cond delay="0"/>
                                          </p:stCondLst>
                                        </p:cTn>
                                        <p:tgtEl>
                                          <p:spTgt spid="40965"/>
                                        </p:tgtEl>
                                        <p:attrNameLst>
                                          <p:attrName>style.visibility</p:attrName>
                                        </p:attrNameLst>
                                      </p:cBhvr>
                                      <p:to>
                                        <p:strVal val="visible"/>
                                      </p:to>
                                    </p:set>
                                    <p:animEffect transition="in" filter="wipe(left)">
                                      <p:cBhvr>
                                        <p:cTn id="21" dur="500"/>
                                        <p:tgtEl>
                                          <p:spTgt spid="40965"/>
                                        </p:tgtEl>
                                      </p:cBhvr>
                                    </p:animEffect>
                                  </p:childTnLst>
                                </p:cTn>
                              </p:par>
                            </p:childTnLst>
                          </p:cTn>
                        </p:par>
                        <p:par>
                          <p:cTn id="22" fill="hold">
                            <p:stCondLst>
                              <p:cond delay="4150"/>
                            </p:stCondLst>
                            <p:childTnLst>
                              <p:par>
                                <p:cTn id="23" presetID="22" presetClass="entr" presetSubtype="8" fill="hold" nodeType="afterEffect">
                                  <p:stCondLst>
                                    <p:cond delay="500"/>
                                  </p:stCondLst>
                                  <p:childTnLst>
                                    <p:set>
                                      <p:cBhvr>
                                        <p:cTn id="24" dur="1" fill="hold">
                                          <p:stCondLst>
                                            <p:cond delay="0"/>
                                          </p:stCondLst>
                                        </p:cTn>
                                        <p:tgtEl>
                                          <p:spTgt spid="39938"/>
                                        </p:tgtEl>
                                        <p:attrNameLst>
                                          <p:attrName>style.visibility</p:attrName>
                                        </p:attrNameLst>
                                      </p:cBhvr>
                                      <p:to>
                                        <p:strVal val="visible"/>
                                      </p:to>
                                    </p:set>
                                    <p:animEffect transition="in" filter="wipe(left)">
                                      <p:cBhvr>
                                        <p:cTn id="25" dur="5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P spid="15"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Documents and Settings\timpage\Desktop\lan add.bmp"/>
          <p:cNvPicPr>
            <a:picLocks noChangeArrowheads="1"/>
          </p:cNvPicPr>
          <p:nvPr/>
        </p:nvPicPr>
        <p:blipFill>
          <a:blip r:embed="rId3">
            <a:duotone>
              <a:schemeClr val="accent2">
                <a:shade val="45000"/>
                <a:satMod val="135000"/>
              </a:schemeClr>
              <a:prstClr val="white"/>
            </a:duotone>
            <a:extLst/>
          </a:blip>
          <a:srcRect/>
          <a:stretch>
            <a:fillRect/>
          </a:stretch>
        </p:blipFill>
        <p:spPr bwMode="auto">
          <a:xfrm>
            <a:off x="324000" y="324000"/>
            <a:ext cx="8496000" cy="6230580"/>
          </a:xfrm>
          <a:prstGeom prst="rect">
            <a:avLst/>
          </a:prstGeom>
          <a:noFill/>
          <a:ln w="76200">
            <a:solidFill>
              <a:srgbClr val="00FFFF"/>
            </a:solidFill>
            <a:miter lim="800000"/>
            <a:headEnd/>
            <a:tailEnd/>
          </a:ln>
          <a:extLst/>
        </p:spPr>
      </p:pic>
      <p:sp>
        <p:nvSpPr>
          <p:cNvPr id="63491" name="Text Box 12"/>
          <p:cNvSpPr txBox="1">
            <a:spLocks noChangeArrowheads="1"/>
          </p:cNvSpPr>
          <p:nvPr/>
        </p:nvSpPr>
        <p:spPr bwMode="auto">
          <a:xfrm>
            <a:off x="503238" y="503238"/>
            <a:ext cx="50387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spcBef>
                <a:spcPct val="0"/>
              </a:spcBef>
              <a:buClrTx/>
              <a:buSzTx/>
              <a:buFontTx/>
              <a:buNone/>
              <a:defRPr/>
            </a:pPr>
            <a:r>
              <a:rPr lang="en-GB" altLang="en-US" i="1" smtClean="0">
                <a:solidFill>
                  <a:srgbClr val="000066"/>
                </a:solidFill>
                <a:latin typeface="Arial Rounded MT Bold" panose="020F0704030504030204" pitchFamily="34" charset="0"/>
              </a:rPr>
              <a:t>Real Vision in</a:t>
            </a:r>
          </a:p>
          <a:p>
            <a:pPr>
              <a:spcBef>
                <a:spcPct val="0"/>
              </a:spcBef>
              <a:buClrTx/>
              <a:buSzTx/>
              <a:buFontTx/>
              <a:buNone/>
              <a:defRPr/>
            </a:pPr>
            <a:r>
              <a:rPr lang="en-GB" altLang="en-US" i="1" smtClean="0">
                <a:solidFill>
                  <a:srgbClr val="000066"/>
                </a:solidFill>
                <a:latin typeface="Arial Rounded MT Bold" panose="020F0704030504030204" pitchFamily="34" charset="0"/>
              </a:rPr>
              <a:t>Laminating Technology</a:t>
            </a:r>
          </a:p>
        </p:txBody>
      </p:sp>
      <p:sp>
        <p:nvSpPr>
          <p:cNvPr id="63492" name="Rectangle 7"/>
          <p:cNvSpPr>
            <a:spLocks noChangeArrowheads="1"/>
          </p:cNvSpPr>
          <p:nvPr/>
        </p:nvSpPr>
        <p:spPr bwMode="auto">
          <a:xfrm>
            <a:off x="4741863" y="5219700"/>
            <a:ext cx="40322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a:spcBef>
                <a:spcPct val="0"/>
              </a:spcBef>
              <a:buClrTx/>
              <a:buSzTx/>
              <a:buFontTx/>
              <a:buNone/>
              <a:defRPr/>
            </a:pPr>
            <a:r>
              <a:rPr lang="en-GB" altLang="en-US" sz="1500" i="1" smtClean="0">
                <a:solidFill>
                  <a:srgbClr val="000066"/>
                </a:solidFill>
                <a:latin typeface="Arial Rounded MT Bold" panose="020F0704030504030204" pitchFamily="34" charset="0"/>
              </a:rPr>
              <a:t>Reliant Machinery UK</a:t>
            </a:r>
          </a:p>
          <a:p>
            <a:pPr algn="r">
              <a:spcBef>
                <a:spcPct val="0"/>
              </a:spcBef>
              <a:buClrTx/>
              <a:buSzTx/>
              <a:buFontTx/>
              <a:buNone/>
              <a:defRPr/>
            </a:pPr>
            <a:r>
              <a:rPr lang="en-GB" altLang="en-US" sz="1500" i="1" smtClean="0">
                <a:solidFill>
                  <a:srgbClr val="000066"/>
                </a:solidFill>
                <a:latin typeface="Arial Rounded MT Bold" panose="020F0704030504030204" pitchFamily="34" charset="0"/>
              </a:rPr>
              <a:t>Unit L, Cradock Road </a:t>
            </a:r>
            <a:r>
              <a:rPr lang="en-GB" altLang="en-US" sz="1600" i="1" smtClean="0">
                <a:solidFill>
                  <a:srgbClr val="000066"/>
                </a:solidFill>
                <a:latin typeface="Arial Rounded MT Bold" panose="020F0704030504030204" pitchFamily="34" charset="0"/>
              </a:rPr>
              <a:t>–</a:t>
            </a:r>
            <a:r>
              <a:rPr lang="en-GB" altLang="en-US" sz="1600" i="1" smtClean="0">
                <a:latin typeface="Arial Rounded MT Bold" panose="020F0704030504030204" pitchFamily="34" charset="0"/>
              </a:rPr>
              <a:t> </a:t>
            </a:r>
            <a:r>
              <a:rPr lang="en-GB" altLang="en-US" sz="1500" i="1" smtClean="0">
                <a:solidFill>
                  <a:srgbClr val="000066"/>
                </a:solidFill>
                <a:latin typeface="Arial Rounded MT Bold" panose="020F0704030504030204" pitchFamily="34" charset="0"/>
              </a:rPr>
              <a:t>Luton </a:t>
            </a:r>
          </a:p>
          <a:p>
            <a:pPr algn="r">
              <a:spcBef>
                <a:spcPct val="0"/>
              </a:spcBef>
              <a:buClrTx/>
              <a:buSzTx/>
              <a:buFontTx/>
              <a:buNone/>
              <a:defRPr/>
            </a:pPr>
            <a:r>
              <a:rPr lang="en-GB" altLang="en-US" sz="1500" i="1" smtClean="0">
                <a:solidFill>
                  <a:srgbClr val="000066"/>
                </a:solidFill>
                <a:latin typeface="Arial Rounded MT Bold" panose="020F0704030504030204" pitchFamily="34" charset="0"/>
              </a:rPr>
              <a:t>Bedfordshire – LU4 0JF – UK</a:t>
            </a:r>
          </a:p>
          <a:p>
            <a:pPr algn="r">
              <a:spcBef>
                <a:spcPct val="0"/>
              </a:spcBef>
              <a:buClrTx/>
              <a:buSzTx/>
              <a:buFontTx/>
              <a:buNone/>
              <a:defRPr/>
            </a:pPr>
            <a:r>
              <a:rPr lang="en-GB" altLang="en-US" sz="1500" i="1" smtClean="0">
                <a:solidFill>
                  <a:srgbClr val="000066"/>
                </a:solidFill>
                <a:latin typeface="Arial Rounded MT Bold" panose="020F0704030504030204" pitchFamily="34" charset="0"/>
              </a:rPr>
              <a:t>Tel: +44 1582 584999  </a:t>
            </a:r>
          </a:p>
          <a:p>
            <a:pPr algn="r">
              <a:spcBef>
                <a:spcPct val="0"/>
              </a:spcBef>
              <a:buClrTx/>
              <a:buSzTx/>
              <a:buFontTx/>
              <a:buNone/>
              <a:defRPr/>
            </a:pPr>
            <a:r>
              <a:rPr lang="en-GB" altLang="en-US" sz="1500" i="1" smtClean="0">
                <a:solidFill>
                  <a:srgbClr val="000066"/>
                </a:solidFill>
                <a:latin typeface="Arial Rounded MT Bold" panose="020F0704030504030204" pitchFamily="34" charset="0"/>
              </a:rPr>
              <a:t>sales@reliant-machinery.co.uk</a:t>
            </a:r>
          </a:p>
        </p:txBody>
      </p:sp>
      <p:sp>
        <p:nvSpPr>
          <p:cNvPr id="63493" name="Rectangle 8"/>
          <p:cNvSpPr>
            <a:spLocks noChangeArrowheads="1"/>
          </p:cNvSpPr>
          <p:nvPr/>
        </p:nvSpPr>
        <p:spPr bwMode="auto">
          <a:xfrm>
            <a:off x="360363" y="5219700"/>
            <a:ext cx="40322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36000" tIns="36000" rIns="36000" bIns="36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spcBef>
                <a:spcPct val="0"/>
              </a:spcBef>
              <a:buClrTx/>
              <a:buSzTx/>
              <a:buFontTx/>
              <a:buNone/>
              <a:defRPr/>
            </a:pPr>
            <a:r>
              <a:rPr lang="en-GB" altLang="en-US" sz="1500" i="1" smtClean="0">
                <a:solidFill>
                  <a:srgbClr val="000066"/>
                </a:solidFill>
                <a:latin typeface="Arial Rounded MT Bold" panose="020F0704030504030204" pitchFamily="34" charset="0"/>
              </a:rPr>
              <a:t>Reliant Machinery USA</a:t>
            </a:r>
          </a:p>
          <a:p>
            <a:pPr>
              <a:spcBef>
                <a:spcPct val="0"/>
              </a:spcBef>
              <a:buClrTx/>
              <a:buSzTx/>
              <a:buFontTx/>
              <a:buNone/>
              <a:defRPr/>
            </a:pPr>
            <a:r>
              <a:rPr lang="en-GB" altLang="en-US" sz="1500" i="1" smtClean="0">
                <a:solidFill>
                  <a:srgbClr val="000066"/>
                </a:solidFill>
                <a:latin typeface="Arial Rounded MT Bold" panose="020F0704030504030204" pitchFamily="34" charset="0"/>
              </a:rPr>
              <a:t>1836, E. Ontario Street</a:t>
            </a:r>
          </a:p>
          <a:p>
            <a:pPr>
              <a:spcBef>
                <a:spcPct val="0"/>
              </a:spcBef>
              <a:buClrTx/>
              <a:buSzTx/>
              <a:buFontTx/>
              <a:buNone/>
              <a:defRPr/>
            </a:pPr>
            <a:r>
              <a:rPr lang="en-GB" altLang="en-US" sz="1500" i="1" smtClean="0">
                <a:solidFill>
                  <a:srgbClr val="000066"/>
                </a:solidFill>
                <a:latin typeface="Arial Rounded MT Bold" panose="020F0704030504030204" pitchFamily="34" charset="0"/>
              </a:rPr>
              <a:t>Philadelphia – PA – 19134 – USA</a:t>
            </a:r>
          </a:p>
          <a:p>
            <a:pPr>
              <a:spcBef>
                <a:spcPct val="0"/>
              </a:spcBef>
              <a:buClrTx/>
              <a:buSzTx/>
              <a:buFontTx/>
              <a:buNone/>
              <a:defRPr/>
            </a:pPr>
            <a:r>
              <a:rPr lang="en-GB" altLang="en-US" sz="1500" i="1" smtClean="0">
                <a:solidFill>
                  <a:srgbClr val="000066"/>
                </a:solidFill>
                <a:latin typeface="Arial Rounded MT Bold" panose="020F0704030504030204" pitchFamily="34" charset="0"/>
              </a:rPr>
              <a:t>Tel: +1 215 6342626</a:t>
            </a:r>
          </a:p>
          <a:p>
            <a:pPr>
              <a:spcBef>
                <a:spcPct val="0"/>
              </a:spcBef>
              <a:buClrTx/>
              <a:buSzTx/>
              <a:buFontTx/>
              <a:buNone/>
              <a:defRPr/>
            </a:pPr>
            <a:r>
              <a:rPr lang="en-GB" altLang="en-US" sz="1500" i="1" smtClean="0">
                <a:solidFill>
                  <a:srgbClr val="000066"/>
                </a:solidFill>
                <a:latin typeface="Arial Rounded MT Bold" panose="020F0704030504030204" pitchFamily="34" charset="0"/>
              </a:rPr>
              <a:t>sales@reliantmachineryusa.com</a:t>
            </a:r>
          </a:p>
        </p:txBody>
      </p:sp>
      <p:sp>
        <p:nvSpPr>
          <p:cNvPr id="63494" name="TextBox 1"/>
          <p:cNvSpPr txBox="1">
            <a:spLocks noChangeArrowheads="1"/>
          </p:cNvSpPr>
          <p:nvPr/>
        </p:nvSpPr>
        <p:spPr bwMode="auto">
          <a:xfrm>
            <a:off x="1590675" y="2493963"/>
            <a:ext cx="61880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0"/>
              </a:spcBef>
              <a:buClrTx/>
              <a:buSzTx/>
              <a:buFontTx/>
              <a:buNone/>
              <a:defRPr/>
            </a:pPr>
            <a:r>
              <a:rPr lang="en-GB" altLang="en-US" sz="6600" i="1" smtClean="0">
                <a:solidFill>
                  <a:srgbClr val="000066"/>
                </a:solidFill>
                <a:latin typeface="Arial Rounded MT Bold" panose="020F0704030504030204" pitchFamily="34" charset="0"/>
              </a:rPr>
              <a:t>Thank you!!!</a:t>
            </a:r>
          </a:p>
        </p:txBody>
      </p:sp>
      <p:pic>
        <p:nvPicPr>
          <p:cNvPr id="6554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5588" y="503238"/>
            <a:ext cx="3290887" cy="1660525"/>
          </a:xfrm>
          <a:prstGeom prst="rect">
            <a:avLst/>
          </a:prstGeom>
          <a:noFill/>
          <a:ln w="25400">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42" name="Picture 182" descr="Powerbond Geotexan lin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8" y="1512000"/>
            <a:ext cx="8424000" cy="424800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8" name="Group 7"/>
          <p:cNvGrpSpPr>
            <a:grpSpLocks noChangeAspect="1"/>
          </p:cNvGrpSpPr>
          <p:nvPr/>
        </p:nvGrpSpPr>
        <p:grpSpPr bwMode="auto">
          <a:xfrm>
            <a:off x="144000" y="144000"/>
            <a:ext cx="1440001" cy="720000"/>
            <a:chOff x="972000" y="1008000"/>
            <a:chExt cx="2016000" cy="1008000"/>
          </a:xfrm>
        </p:grpSpPr>
        <p:pic>
          <p:nvPicPr>
            <p:cNvPr id="11"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3"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Typical Installation </a:t>
            </a:r>
            <a:endParaRPr lang="en-GB" altLang="en-US" sz="2400" i="1" dirty="0">
              <a:solidFill>
                <a:schemeClr val="bg1"/>
              </a:solidFill>
              <a:latin typeface="Arial Rounded MT Bold" panose="020F0704030504030204" pitchFamily="34" charset="0"/>
            </a:endParaRPr>
          </a:p>
        </p:txBody>
      </p:sp>
      <p:grpSp>
        <p:nvGrpSpPr>
          <p:cNvPr id="14" name="Group 13"/>
          <p:cNvGrpSpPr>
            <a:grpSpLocks noChangeAspect="1"/>
          </p:cNvGrpSpPr>
          <p:nvPr/>
        </p:nvGrpSpPr>
        <p:grpSpPr bwMode="auto">
          <a:xfrm>
            <a:off x="7524000" y="5976000"/>
            <a:ext cx="1440001" cy="720000"/>
            <a:chOff x="972000" y="1008000"/>
            <a:chExt cx="2016000" cy="1008000"/>
          </a:xfrm>
        </p:grpSpPr>
        <p:pic>
          <p:nvPicPr>
            <p:cNvPr id="1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7"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Company Profile</a:t>
            </a:r>
            <a:endParaRPr lang="en-GB" altLang="en-US" sz="2400" i="1" dirty="0">
              <a:solidFill>
                <a:schemeClr val="bg1"/>
              </a:solidFill>
              <a:latin typeface="Arial Rounded MT Bold" panose="020F0704030504030204" pitchFamily="34" charset="0"/>
            </a:endParaRPr>
          </a:p>
        </p:txBody>
      </p:sp>
      <p:sp>
        <p:nvSpPr>
          <p:cNvPr id="4" name="TextBox 3"/>
          <p:cNvSpPr txBox="1"/>
          <p:nvPr/>
        </p:nvSpPr>
        <p:spPr>
          <a:xfrm>
            <a:off x="631475" y="997760"/>
            <a:ext cx="7881049" cy="380480"/>
          </a:xfrm>
          <a:prstGeom prst="rect">
            <a:avLst/>
          </a:prstGeom>
          <a:noFill/>
        </p:spPr>
        <p:txBody>
          <a:bodyPr wrap="none" lIns="72000" tIns="36000" rIns="72000" bIns="36000" rtlCol="0" anchor="ctr" anchorCtr="1">
            <a:spAutoFit/>
          </a:bodyPr>
          <a:lstStyle/>
          <a:p>
            <a:r>
              <a:rPr lang="en-GB" sz="2000" i="1" dirty="0" smtClean="0">
                <a:solidFill>
                  <a:srgbClr val="00FFFF"/>
                </a:solidFill>
                <a:latin typeface="Arial Rounded MT Bold" panose="020F0704030504030204" pitchFamily="34" charset="0"/>
              </a:rPr>
              <a:t>Powerbond HPC – High Pressure Compression Production Line</a:t>
            </a:r>
            <a:endParaRPr lang="en-GB" sz="2000" i="1" dirty="0">
              <a:solidFill>
                <a:srgbClr val="00FFFF"/>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p:stCondLst>
                              <p:cond delay="2000"/>
                            </p:stCondLst>
                            <p:childTnLst>
                              <p:par>
                                <p:cTn id="19" presetID="22" presetClass="entr" presetSubtype="8" fill="hold" nodeType="afterEffect">
                                  <p:stCondLst>
                                    <p:cond delay="500"/>
                                  </p:stCondLst>
                                  <p:childTnLst>
                                    <p:set>
                                      <p:cBhvr>
                                        <p:cTn id="20" dur="1" fill="hold">
                                          <p:stCondLst>
                                            <p:cond delay="0"/>
                                          </p:stCondLst>
                                        </p:cTn>
                                        <p:tgtEl>
                                          <p:spTgt spid="41142"/>
                                        </p:tgtEl>
                                        <p:attrNameLst>
                                          <p:attrName>style.visibility</p:attrName>
                                        </p:attrNameLst>
                                      </p:cBhvr>
                                      <p:to>
                                        <p:strVal val="visible"/>
                                      </p:to>
                                    </p:set>
                                    <p:animEffect transition="in" filter="wipe(left)">
                                      <p:cBhvr>
                                        <p:cTn id="21" dur="1000"/>
                                        <p:tgtEl>
                                          <p:spTgt spid="41142"/>
                                        </p:tgtEl>
                                      </p:cBhvr>
                                    </p:animEffect>
                                  </p:childTnLst>
                                </p:cTn>
                              </p:par>
                            </p:childTnLst>
                          </p:cTn>
                        </p:par>
                        <p:par>
                          <p:cTn id="22" fill="hold">
                            <p:stCondLst>
                              <p:cond delay="3500"/>
                            </p:stCondLst>
                            <p:childTnLst>
                              <p:par>
                                <p:cTn id="23" presetID="22" presetClass="entr" presetSubtype="8" fill="hold" grpId="0" nodeType="afterEffect">
                                  <p:stCondLst>
                                    <p:cond delay="50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66" name="Text Box 90"/>
          <p:cNvSpPr txBox="1">
            <a:spLocks noChangeArrowheads="1"/>
          </p:cNvSpPr>
          <p:nvPr/>
        </p:nvSpPr>
        <p:spPr bwMode="auto">
          <a:xfrm>
            <a:off x="1692000" y="1458000"/>
            <a:ext cx="108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ts val="0"/>
              </a:spcBef>
              <a:buClrTx/>
              <a:buSzTx/>
              <a:buFontTx/>
              <a:buNone/>
              <a:defRPr/>
            </a:pPr>
            <a:r>
              <a:rPr lang="en-US" altLang="en-US" sz="1400" i="1" dirty="0" smtClean="0">
                <a:solidFill>
                  <a:srgbClr val="66FFFF"/>
                </a:solidFill>
                <a:latin typeface="Arial Rounded MT Bold" panose="020F0704030504030204" pitchFamily="34" charset="0"/>
              </a:rPr>
              <a:t>Automotive</a:t>
            </a:r>
            <a:endParaRPr lang="en-GB" altLang="en-US" sz="1400" i="1" dirty="0" smtClean="0">
              <a:solidFill>
                <a:srgbClr val="66FFFF"/>
              </a:solidFill>
              <a:latin typeface="Arial Rounded MT Bold" panose="020F0704030504030204" pitchFamily="34" charset="0"/>
            </a:endParaRPr>
          </a:p>
        </p:txBody>
      </p:sp>
      <p:sp>
        <p:nvSpPr>
          <p:cNvPr id="50267" name="Text Box 91"/>
          <p:cNvSpPr txBox="1">
            <a:spLocks noChangeArrowheads="1"/>
          </p:cNvSpPr>
          <p:nvPr/>
        </p:nvSpPr>
        <p:spPr bwMode="auto">
          <a:xfrm>
            <a:off x="1692000" y="3690000"/>
            <a:ext cx="1152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ts val="0"/>
              </a:spcBef>
              <a:buClrTx/>
              <a:buSzTx/>
              <a:buFontTx/>
              <a:buNone/>
              <a:defRPr/>
            </a:pPr>
            <a:r>
              <a:rPr lang="en-US" altLang="en-US" sz="1400" i="1" dirty="0" smtClean="0">
                <a:solidFill>
                  <a:srgbClr val="66FFFF"/>
                </a:solidFill>
                <a:latin typeface="Arial Rounded MT Bold" panose="020F0704030504030204" pitchFamily="34" charset="0"/>
              </a:rPr>
              <a:t>Composites</a:t>
            </a:r>
            <a:endParaRPr lang="en-GB" altLang="en-US" sz="1400" i="1" dirty="0" smtClean="0">
              <a:solidFill>
                <a:srgbClr val="66FFFF"/>
              </a:solidFill>
              <a:latin typeface="Arial Rounded MT Bold" panose="020F0704030504030204" pitchFamily="34" charset="0"/>
            </a:endParaRPr>
          </a:p>
        </p:txBody>
      </p:sp>
      <p:sp>
        <p:nvSpPr>
          <p:cNvPr id="50269" name="Text Box 93"/>
          <p:cNvSpPr txBox="1">
            <a:spLocks noChangeArrowheads="1"/>
          </p:cNvSpPr>
          <p:nvPr/>
        </p:nvSpPr>
        <p:spPr bwMode="auto">
          <a:xfrm>
            <a:off x="4716000" y="3690000"/>
            <a:ext cx="936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ts val="0"/>
              </a:spcBef>
              <a:buClrTx/>
              <a:buSzTx/>
              <a:buFontTx/>
              <a:buNone/>
              <a:defRPr/>
            </a:pPr>
            <a:r>
              <a:rPr lang="en-US" altLang="en-US" sz="1400" i="1" dirty="0" smtClean="0">
                <a:solidFill>
                  <a:srgbClr val="66FFFF"/>
                </a:solidFill>
                <a:latin typeface="Arial Rounded MT Bold" panose="020F0704030504030204" pitchFamily="34" charset="0"/>
              </a:rPr>
              <a:t>Filtration</a:t>
            </a:r>
            <a:endParaRPr lang="en-GB" altLang="en-US" sz="1400" i="1" dirty="0" smtClean="0">
              <a:solidFill>
                <a:srgbClr val="66FFFF"/>
              </a:solidFill>
              <a:latin typeface="Arial Rounded MT Bold" panose="020F0704030504030204" pitchFamily="34" charset="0"/>
            </a:endParaRPr>
          </a:p>
        </p:txBody>
      </p:sp>
      <p:sp>
        <p:nvSpPr>
          <p:cNvPr id="50273" name="Text Box 97"/>
          <p:cNvSpPr txBox="1">
            <a:spLocks noChangeArrowheads="1"/>
          </p:cNvSpPr>
          <p:nvPr/>
        </p:nvSpPr>
        <p:spPr bwMode="auto">
          <a:xfrm>
            <a:off x="7740000" y="1457999"/>
            <a:ext cx="1044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ts val="0"/>
              </a:spcBef>
              <a:buClrTx/>
              <a:buSzTx/>
              <a:buFontTx/>
              <a:buNone/>
              <a:defRPr/>
            </a:pPr>
            <a:r>
              <a:rPr lang="en-US" altLang="en-US" sz="1400" i="1" dirty="0" smtClean="0">
                <a:solidFill>
                  <a:srgbClr val="66FFFF"/>
                </a:solidFill>
                <a:latin typeface="Arial Rounded MT Bold" panose="020F0704030504030204" pitchFamily="34" charset="0"/>
              </a:rPr>
              <a:t>Household</a:t>
            </a:r>
            <a:endParaRPr lang="en-GB" altLang="en-US" sz="1400" i="1" dirty="0" smtClean="0">
              <a:solidFill>
                <a:srgbClr val="66FFFF"/>
              </a:solidFill>
              <a:latin typeface="Arial Rounded MT Bold" panose="020F0704030504030204" pitchFamily="34" charset="0"/>
            </a:endParaRPr>
          </a:p>
        </p:txBody>
      </p:sp>
      <p:sp>
        <p:nvSpPr>
          <p:cNvPr id="50275" name="Text Box 99"/>
          <p:cNvSpPr txBox="1">
            <a:spLocks noChangeArrowheads="1"/>
          </p:cNvSpPr>
          <p:nvPr/>
        </p:nvSpPr>
        <p:spPr bwMode="auto">
          <a:xfrm>
            <a:off x="7740000" y="3690000"/>
            <a:ext cx="828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ts val="0"/>
              </a:spcBef>
              <a:buClrTx/>
              <a:buSzTx/>
              <a:buFontTx/>
              <a:buNone/>
              <a:defRPr/>
            </a:pPr>
            <a:r>
              <a:rPr lang="en-US" altLang="en-US" sz="1400" i="1" dirty="0" smtClean="0">
                <a:solidFill>
                  <a:srgbClr val="66FFFF"/>
                </a:solidFill>
                <a:latin typeface="Arial Rounded MT Bold" panose="020F0704030504030204" pitchFamily="34" charset="0"/>
              </a:rPr>
              <a:t>Lingerie</a:t>
            </a:r>
            <a:endParaRPr lang="en-GB" altLang="en-US" sz="1400" i="1" dirty="0" smtClean="0">
              <a:solidFill>
                <a:srgbClr val="66FFFF"/>
              </a:solidFill>
              <a:latin typeface="Arial Rounded MT Bold" panose="020F0704030504030204" pitchFamily="34" charset="0"/>
            </a:endParaRPr>
          </a:p>
        </p:txBody>
      </p:sp>
      <p:sp>
        <p:nvSpPr>
          <p:cNvPr id="50276" name="Text Box 100"/>
          <p:cNvSpPr txBox="1">
            <a:spLocks noChangeArrowheads="1"/>
          </p:cNvSpPr>
          <p:nvPr/>
        </p:nvSpPr>
        <p:spPr bwMode="auto">
          <a:xfrm>
            <a:off x="6660000" y="2502000"/>
            <a:ext cx="828000"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72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spcBef>
                <a:spcPts val="0"/>
              </a:spcBef>
              <a:buClrTx/>
              <a:buSzTx/>
              <a:buFontTx/>
              <a:buNone/>
              <a:defRPr/>
            </a:pPr>
            <a:r>
              <a:rPr lang="en-US" altLang="en-US" sz="1400" i="1" dirty="0" smtClean="0">
                <a:solidFill>
                  <a:srgbClr val="66FFFF"/>
                </a:solidFill>
                <a:latin typeface="Arial Rounded MT Bold" panose="020F0704030504030204" pitchFamily="34" charset="0"/>
              </a:rPr>
              <a:t>Leisure Industry</a:t>
            </a:r>
            <a:endParaRPr lang="en-GB" altLang="en-US" sz="1400" i="1" dirty="0" smtClean="0">
              <a:solidFill>
                <a:srgbClr val="66FFFF"/>
              </a:solidFill>
              <a:latin typeface="Arial Rounded MT Bold" panose="020F0704030504030204" pitchFamily="34" charset="0"/>
            </a:endParaRPr>
          </a:p>
        </p:txBody>
      </p:sp>
      <p:sp>
        <p:nvSpPr>
          <p:cNvPr id="50277" name="Text Box 101"/>
          <p:cNvSpPr txBox="1">
            <a:spLocks noChangeArrowheads="1"/>
          </p:cNvSpPr>
          <p:nvPr/>
        </p:nvSpPr>
        <p:spPr bwMode="auto">
          <a:xfrm>
            <a:off x="6552000" y="4806000"/>
            <a:ext cx="936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72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spcBef>
                <a:spcPts val="0"/>
              </a:spcBef>
              <a:buClrTx/>
              <a:buSzTx/>
              <a:buFontTx/>
              <a:buNone/>
              <a:defRPr/>
            </a:pPr>
            <a:r>
              <a:rPr lang="en-US" altLang="en-US" sz="1400" i="1" dirty="0" smtClean="0">
                <a:solidFill>
                  <a:srgbClr val="66FFFF"/>
                </a:solidFill>
                <a:latin typeface="Arial Rounded MT Bold" panose="020F0704030504030204" pitchFamily="34" charset="0"/>
              </a:rPr>
              <a:t>Footwear</a:t>
            </a:r>
            <a:endParaRPr lang="en-GB" altLang="en-US" sz="1400" i="1" dirty="0" smtClean="0">
              <a:solidFill>
                <a:srgbClr val="66FFFF"/>
              </a:solidFill>
              <a:latin typeface="Arial Rounded MT Bold" panose="020F0704030504030204" pitchFamily="34" charset="0"/>
            </a:endParaRPr>
          </a:p>
        </p:txBody>
      </p:sp>
      <p:sp>
        <p:nvSpPr>
          <p:cNvPr id="50270" name="Text Box 94"/>
          <p:cNvSpPr txBox="1">
            <a:spLocks noChangeArrowheads="1"/>
          </p:cNvSpPr>
          <p:nvPr/>
        </p:nvSpPr>
        <p:spPr bwMode="auto">
          <a:xfrm>
            <a:off x="7740000" y="5850000"/>
            <a:ext cx="936000"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ts val="0"/>
              </a:spcBef>
              <a:buClrTx/>
              <a:buSzTx/>
              <a:buFontTx/>
              <a:buNone/>
              <a:defRPr/>
            </a:pPr>
            <a:r>
              <a:rPr lang="en-US" altLang="en-US" sz="1400" i="1" dirty="0" smtClean="0">
                <a:solidFill>
                  <a:srgbClr val="66FFFF"/>
                </a:solidFill>
                <a:latin typeface="Arial Rounded MT Bold" panose="020F0704030504030204" pitchFamily="34" charset="0"/>
              </a:rPr>
              <a:t>Office Furniture</a:t>
            </a:r>
            <a:endParaRPr lang="en-GB" altLang="en-US" sz="1400" i="1" dirty="0" smtClean="0">
              <a:solidFill>
                <a:srgbClr val="66FFFF"/>
              </a:solidFill>
              <a:latin typeface="Arial Rounded MT Bold" panose="020F0704030504030204" pitchFamily="34" charset="0"/>
            </a:endParaRPr>
          </a:p>
        </p:txBody>
      </p:sp>
      <p:sp>
        <p:nvSpPr>
          <p:cNvPr id="50271" name="Text Box 95"/>
          <p:cNvSpPr txBox="1">
            <a:spLocks noChangeArrowheads="1"/>
          </p:cNvSpPr>
          <p:nvPr/>
        </p:nvSpPr>
        <p:spPr bwMode="auto">
          <a:xfrm>
            <a:off x="4716000" y="1458000"/>
            <a:ext cx="828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ts val="0"/>
              </a:spcBef>
              <a:buClrTx/>
              <a:buSzTx/>
              <a:buFontTx/>
              <a:buNone/>
              <a:defRPr/>
            </a:pPr>
            <a:r>
              <a:rPr lang="en-GB" altLang="en-US" sz="1400" i="1" dirty="0" smtClean="0">
                <a:solidFill>
                  <a:srgbClr val="66FFFF"/>
                </a:solidFill>
                <a:latin typeface="Arial Rounded MT Bold" panose="020F0704030504030204" pitchFamily="34" charset="0"/>
              </a:rPr>
              <a:t>Defence</a:t>
            </a:r>
          </a:p>
        </p:txBody>
      </p:sp>
      <p:sp>
        <p:nvSpPr>
          <p:cNvPr id="50272" name="Text Box 96"/>
          <p:cNvSpPr txBox="1">
            <a:spLocks noChangeArrowheads="1"/>
          </p:cNvSpPr>
          <p:nvPr/>
        </p:nvSpPr>
        <p:spPr bwMode="auto">
          <a:xfrm>
            <a:off x="3564000" y="2573307"/>
            <a:ext cx="90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72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spcBef>
                <a:spcPts val="0"/>
              </a:spcBef>
              <a:buClrTx/>
              <a:buSzTx/>
              <a:buFontTx/>
              <a:buNone/>
              <a:defRPr/>
            </a:pPr>
            <a:r>
              <a:rPr lang="en-US" altLang="en-US" sz="1400" i="1" dirty="0" smtClean="0">
                <a:solidFill>
                  <a:srgbClr val="66FFFF"/>
                </a:solidFill>
                <a:latin typeface="Arial Rounded MT Bold" panose="020F0704030504030204" pitchFamily="34" charset="0"/>
              </a:rPr>
              <a:t>Medical</a:t>
            </a:r>
            <a:endParaRPr lang="en-GB" altLang="en-US" sz="1400" i="1" dirty="0" smtClean="0">
              <a:solidFill>
                <a:srgbClr val="66FFFF"/>
              </a:solidFill>
              <a:latin typeface="Arial Rounded MT Bold" panose="020F0704030504030204" pitchFamily="34" charset="0"/>
            </a:endParaRPr>
          </a:p>
        </p:txBody>
      </p:sp>
      <p:sp>
        <p:nvSpPr>
          <p:cNvPr id="50274" name="Text Box 98"/>
          <p:cNvSpPr txBox="1">
            <a:spLocks noChangeArrowheads="1"/>
          </p:cNvSpPr>
          <p:nvPr/>
        </p:nvSpPr>
        <p:spPr bwMode="auto">
          <a:xfrm>
            <a:off x="4716000" y="5850000"/>
            <a:ext cx="972000"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spcBef>
                <a:spcPts val="0"/>
              </a:spcBef>
              <a:buClrTx/>
              <a:buSzTx/>
              <a:buFontTx/>
              <a:buNone/>
              <a:defRPr/>
            </a:pPr>
            <a:r>
              <a:rPr lang="en-US" altLang="en-US" sz="1400" i="1" dirty="0" smtClean="0">
                <a:solidFill>
                  <a:srgbClr val="66FFFF"/>
                </a:solidFill>
                <a:latin typeface="Arial Rounded MT Bold" panose="020F0704030504030204" pitchFamily="34" charset="0"/>
              </a:rPr>
              <a:t>Technical Textiles</a:t>
            </a:r>
            <a:endParaRPr lang="en-GB" altLang="en-US" sz="1400" i="1" dirty="0" smtClean="0">
              <a:solidFill>
                <a:srgbClr val="66FFFF"/>
              </a:solidFill>
              <a:latin typeface="Arial Rounded MT Bold" panose="020F0704030504030204" pitchFamily="34" charset="0"/>
            </a:endParaRPr>
          </a:p>
        </p:txBody>
      </p:sp>
      <p:grpSp>
        <p:nvGrpSpPr>
          <p:cNvPr id="35" name="Group 34"/>
          <p:cNvGrpSpPr>
            <a:grpSpLocks noChangeAspect="1"/>
          </p:cNvGrpSpPr>
          <p:nvPr/>
        </p:nvGrpSpPr>
        <p:grpSpPr bwMode="auto">
          <a:xfrm>
            <a:off x="144000" y="144000"/>
            <a:ext cx="1440001" cy="720000"/>
            <a:chOff x="972000" y="1008000"/>
            <a:chExt cx="2016000" cy="1008000"/>
          </a:xfrm>
        </p:grpSpPr>
        <p:pic>
          <p:nvPicPr>
            <p:cNvPr id="3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38"/>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40"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Where Reliant Equipment is Used</a:t>
            </a:r>
            <a:endParaRPr lang="en-GB" altLang="en-US" sz="2400" i="1" dirty="0">
              <a:solidFill>
                <a:schemeClr val="bg1"/>
              </a:solidFill>
              <a:latin typeface="Arial Rounded MT Bold" panose="020F0704030504030204" pitchFamily="34" charset="0"/>
            </a:endParaRPr>
          </a:p>
        </p:txBody>
      </p:sp>
      <p:pic>
        <p:nvPicPr>
          <p:cNvPr id="35842"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000" y="1080000"/>
            <a:ext cx="1548000" cy="10440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440000" y="2196000"/>
            <a:ext cx="1548000" cy="1044000"/>
            <a:chOff x="1654175" y="2376000"/>
            <a:chExt cx="1801825" cy="1223076"/>
          </a:xfrm>
        </p:grpSpPr>
        <p:grpSp>
          <p:nvGrpSpPr>
            <p:cNvPr id="49" name="Group 48"/>
            <p:cNvGrpSpPr>
              <a:grpSpLocks noChangeAspect="1"/>
            </p:cNvGrpSpPr>
            <p:nvPr/>
          </p:nvGrpSpPr>
          <p:grpSpPr>
            <a:xfrm>
              <a:off x="1656000" y="2376000"/>
              <a:ext cx="1800000" cy="1223075"/>
              <a:chOff x="755576" y="1476000"/>
              <a:chExt cx="3602692" cy="2448000"/>
            </a:xfrm>
          </p:grpSpPr>
          <p:pic>
            <p:nvPicPr>
              <p:cNvPr id="50" name="Picture 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576" y="1476000"/>
                <a:ext cx="1800000" cy="12240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51" name="Picture 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8268" y="2700000"/>
                <a:ext cx="1800000" cy="12240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52" name="Picture 4"/>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576" y="2700000"/>
                <a:ext cx="1800000" cy="12240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53" name="Picture 5"/>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576" y="1476000"/>
                <a:ext cx="1800000" cy="12240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sp>
          <p:nvSpPr>
            <p:cNvPr id="14" name="Rectangle 13"/>
            <p:cNvSpPr/>
            <p:nvPr/>
          </p:nvSpPr>
          <p:spPr>
            <a:xfrm>
              <a:off x="1654175" y="2376000"/>
              <a:ext cx="1801825" cy="1223076"/>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p:cNvGrpSpPr/>
          <p:nvPr/>
        </p:nvGrpSpPr>
        <p:grpSpPr>
          <a:xfrm>
            <a:off x="144000" y="3312000"/>
            <a:ext cx="1548000" cy="1044000"/>
            <a:chOff x="144000" y="3672000"/>
            <a:chExt cx="1800000" cy="1224325"/>
          </a:xfrm>
        </p:grpSpPr>
        <p:pic>
          <p:nvPicPr>
            <p:cNvPr id="3584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000" y="3672000"/>
              <a:ext cx="1800000" cy="12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144000" y="3672000"/>
              <a:ext cx="1800000" cy="1224325"/>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3" name="Group 62"/>
          <p:cNvGrpSpPr>
            <a:grpSpLocks/>
          </p:cNvGrpSpPr>
          <p:nvPr/>
        </p:nvGrpSpPr>
        <p:grpSpPr>
          <a:xfrm>
            <a:off x="3168000" y="3312000"/>
            <a:ext cx="1548000" cy="1044000"/>
            <a:chOff x="2880000" y="2916000"/>
            <a:chExt cx="3600000" cy="2448000"/>
          </a:xfrm>
        </p:grpSpPr>
        <p:grpSp>
          <p:nvGrpSpPr>
            <p:cNvPr id="64" name="Group 63"/>
            <p:cNvGrpSpPr/>
            <p:nvPr/>
          </p:nvGrpSpPr>
          <p:grpSpPr>
            <a:xfrm>
              <a:off x="2880000" y="2916000"/>
              <a:ext cx="3600000" cy="2448000"/>
              <a:chOff x="2880000" y="2916000"/>
              <a:chExt cx="3600000" cy="2448000"/>
            </a:xfrm>
          </p:grpSpPr>
          <p:pic>
            <p:nvPicPr>
              <p:cNvPr id="66" name="Picture 18" descr="C:\Users\WilsonOricchio.RELIANT\Pictures\Air Filter 1.JPG"/>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80000" y="4140000"/>
                <a:ext cx="1800000" cy="1224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9"/>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80000" y="4140000"/>
                <a:ext cx="1800000" cy="12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8" name="Group 67"/>
              <p:cNvGrpSpPr/>
              <p:nvPr/>
            </p:nvGrpSpPr>
            <p:grpSpPr>
              <a:xfrm>
                <a:off x="4680000" y="2916000"/>
                <a:ext cx="1800000" cy="1224000"/>
                <a:chOff x="4716000" y="2880000"/>
                <a:chExt cx="1800000" cy="1224000"/>
              </a:xfrm>
            </p:grpSpPr>
            <p:sp>
              <p:nvSpPr>
                <p:cNvPr id="70" name="Rectangle 69"/>
                <p:cNvSpPr/>
                <p:nvPr/>
              </p:nvSpPr>
              <p:spPr>
                <a:xfrm>
                  <a:off x="4716000" y="2880000"/>
                  <a:ext cx="1800000" cy="1224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 name="Picture 16"/>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76000" y="2916000"/>
                  <a:ext cx="1116000" cy="11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9" name="Picture 68"/>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2880000" y="2916000"/>
                <a:ext cx="1800000" cy="1224000"/>
              </a:xfrm>
              <a:prstGeom prst="rect">
                <a:avLst/>
              </a:prstGeom>
            </p:spPr>
          </p:pic>
        </p:grpSp>
        <p:sp>
          <p:nvSpPr>
            <p:cNvPr id="65" name="Rectangle 64"/>
            <p:cNvSpPr/>
            <p:nvPr/>
          </p:nvSpPr>
          <p:spPr>
            <a:xfrm>
              <a:off x="2880000" y="2916000"/>
              <a:ext cx="3600000" cy="244800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5846" name="Picture 6"/>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68000" y="5544000"/>
            <a:ext cx="1548000" cy="1044000"/>
          </a:xfrm>
          <a:prstGeom prst="rect">
            <a:avLst/>
          </a:prstGeom>
          <a:noFill/>
          <a:ln w="12700">
            <a:solidFill>
              <a:srgbClr val="000066"/>
            </a:solidFill>
            <a:miter lim="800000"/>
            <a:headEnd/>
            <a:tailEnd/>
          </a:ln>
          <a:extLst>
            <a:ext uri="{909E8E84-426E-40DD-AFC4-6F175D3DCCD1}">
              <a14:hiddenFill xmlns:a14="http://schemas.microsoft.com/office/drawing/2010/main">
                <a:solidFill>
                  <a:schemeClr val="accent1"/>
                </a:solidFill>
              </a14:hiddenFill>
            </a:ext>
          </a:extLst>
        </p:spPr>
      </p:pic>
      <p:grpSp>
        <p:nvGrpSpPr>
          <p:cNvPr id="21" name="Group 20"/>
          <p:cNvGrpSpPr>
            <a:grpSpLocks/>
          </p:cNvGrpSpPr>
          <p:nvPr/>
        </p:nvGrpSpPr>
        <p:grpSpPr>
          <a:xfrm>
            <a:off x="4464000" y="2196000"/>
            <a:ext cx="1548000" cy="1044000"/>
            <a:chOff x="2770188" y="2374900"/>
            <a:chExt cx="3603625" cy="2448000"/>
          </a:xfrm>
        </p:grpSpPr>
        <p:pic>
          <p:nvPicPr>
            <p:cNvPr id="35847"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70188" y="2374900"/>
              <a:ext cx="3603625"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2770188" y="2374900"/>
              <a:ext cx="3600000" cy="244800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5851" name="Picture 11"/>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68000" y="1080000"/>
            <a:ext cx="1548000" cy="10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2" name="Picture 12"/>
          <p:cNvPicPr>
            <a:picLocks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92000" y="5544000"/>
            <a:ext cx="1548000" cy="10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6192000" y="1079999"/>
            <a:ext cx="1548000" cy="1044000"/>
            <a:chOff x="7200000" y="1080000"/>
            <a:chExt cx="1800000" cy="1224326"/>
          </a:xfrm>
        </p:grpSpPr>
        <p:pic>
          <p:nvPicPr>
            <p:cNvPr id="35853" name="Picture 1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200000" y="1080000"/>
              <a:ext cx="1800000" cy="122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7200000" y="1080000"/>
              <a:ext cx="1800000" cy="1224326"/>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5855" name="Picture 15"/>
          <p:cNvPicPr>
            <a:picLocks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488000" y="2196000"/>
            <a:ext cx="1548000" cy="10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6" name="Picture 16"/>
          <p:cNvPicPr>
            <a:picLocks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192000" y="3312000"/>
            <a:ext cx="1548000" cy="10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8" name="Picture 18"/>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440000" y="4428000"/>
            <a:ext cx="1548000" cy="10440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9" name="Picture 19"/>
          <p:cNvPicPr>
            <a:picLocks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464000" y="4428000"/>
            <a:ext cx="1548000" cy="10440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1" name="Group 100"/>
          <p:cNvGrpSpPr>
            <a:grpSpLocks/>
          </p:cNvGrpSpPr>
          <p:nvPr/>
        </p:nvGrpSpPr>
        <p:grpSpPr>
          <a:xfrm>
            <a:off x="143999" y="5544000"/>
            <a:ext cx="1548000" cy="1044000"/>
            <a:chOff x="1296000" y="4968000"/>
            <a:chExt cx="1800000" cy="1224000"/>
          </a:xfrm>
        </p:grpSpPr>
        <p:pic>
          <p:nvPicPr>
            <p:cNvPr id="102" name="Picture 7"/>
            <p:cNvPicPr>
              <a:picLocks noChangeArrowheads="1"/>
            </p:cNvPicPr>
            <p:nvPr/>
          </p:nvPicPr>
          <p:blipFill rotWithShape="1">
            <a:blip r:embed="rId23" cstate="print">
              <a:extLst>
                <a:ext uri="{BEBA8EAE-BF5A-486C-A8C5-ECC9F3942E4B}">
                  <a14:imgProps xmlns:a14="http://schemas.microsoft.com/office/drawing/2010/main">
                    <a14:imgLayer r:embed="rId24">
                      <a14:imgEffect>
                        <a14:brightnessContrast bright="20000" contrast="6000"/>
                      </a14:imgEffect>
                    </a14:imgLayer>
                  </a14:imgProps>
                </a:ext>
                <a:ext uri="{28A0092B-C50C-407E-A947-70E740481C1C}">
                  <a14:useLocalDpi xmlns:a14="http://schemas.microsoft.com/office/drawing/2010/main" val="0"/>
                </a:ext>
              </a:extLst>
            </a:blip>
            <a:srcRect t="13240"/>
            <a:stretch/>
          </p:blipFill>
          <p:spPr bwMode="auto">
            <a:xfrm>
              <a:off x="1296000" y="4968000"/>
              <a:ext cx="1800000" cy="12240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03" name="Picture 4"/>
            <p:cNvPicPr>
              <a:picLocks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368000" y="5148000"/>
              <a:ext cx="1656000"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3" name="Text Box 92"/>
          <p:cNvSpPr txBox="1">
            <a:spLocks noChangeArrowheads="1"/>
          </p:cNvSpPr>
          <p:nvPr/>
        </p:nvSpPr>
        <p:spPr bwMode="auto">
          <a:xfrm>
            <a:off x="360000" y="2574000"/>
            <a:ext cx="108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72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spcBef>
                <a:spcPts val="0"/>
              </a:spcBef>
              <a:buClrTx/>
              <a:buSzTx/>
              <a:buFontTx/>
              <a:buNone/>
              <a:defRPr/>
            </a:pPr>
            <a:r>
              <a:rPr lang="en-US" altLang="en-US" sz="1400" i="1" dirty="0" smtClean="0">
                <a:solidFill>
                  <a:srgbClr val="66FFFF"/>
                </a:solidFill>
                <a:latin typeface="Arial Rounded MT Bold" panose="020F0704030504030204" pitchFamily="34" charset="0"/>
              </a:rPr>
              <a:t>Prepregs</a:t>
            </a:r>
            <a:endParaRPr lang="en-GB" altLang="en-US" sz="1400" i="1" dirty="0" smtClean="0">
              <a:solidFill>
                <a:srgbClr val="66FFFF"/>
              </a:solidFill>
              <a:latin typeface="Arial Rounded MT Bold" panose="020F0704030504030204" pitchFamily="34" charset="0"/>
            </a:endParaRPr>
          </a:p>
        </p:txBody>
      </p:sp>
      <p:sp>
        <p:nvSpPr>
          <p:cNvPr id="114" name="Text Box 92"/>
          <p:cNvSpPr txBox="1">
            <a:spLocks noChangeArrowheads="1"/>
          </p:cNvSpPr>
          <p:nvPr/>
        </p:nvSpPr>
        <p:spPr bwMode="auto">
          <a:xfrm>
            <a:off x="3384000" y="4806000"/>
            <a:ext cx="108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72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ts val="0"/>
              </a:spcBef>
              <a:buClrTx/>
              <a:buSzTx/>
              <a:buFontTx/>
              <a:buNone/>
              <a:defRPr/>
            </a:pPr>
            <a:r>
              <a:rPr lang="en-US" altLang="en-US" sz="1400" i="1" dirty="0" smtClean="0">
                <a:solidFill>
                  <a:srgbClr val="66FFFF"/>
                </a:solidFill>
                <a:latin typeface="Arial Rounded MT Bold" panose="020F0704030504030204" pitchFamily="34" charset="0"/>
              </a:rPr>
              <a:t>Nonwoven</a:t>
            </a:r>
            <a:endParaRPr lang="en-GB" altLang="en-US" sz="1400" i="1" dirty="0" smtClean="0">
              <a:solidFill>
                <a:srgbClr val="66FFFF"/>
              </a:solidFill>
              <a:latin typeface="Arial Rounded MT Bold" panose="020F0704030504030204" pitchFamily="34" charset="0"/>
            </a:endParaRPr>
          </a:p>
        </p:txBody>
      </p:sp>
      <p:sp>
        <p:nvSpPr>
          <p:cNvPr id="115" name="Text Box 92"/>
          <p:cNvSpPr txBox="1">
            <a:spLocks noChangeArrowheads="1"/>
          </p:cNvSpPr>
          <p:nvPr/>
        </p:nvSpPr>
        <p:spPr bwMode="auto">
          <a:xfrm>
            <a:off x="252000" y="4806000"/>
            <a:ext cx="1188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72000" bIns="36000" anchor="ctr" anchorCtr="0"/>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ts val="0"/>
              </a:spcBef>
              <a:buClrTx/>
              <a:buSzTx/>
              <a:buFontTx/>
              <a:buNone/>
              <a:defRPr/>
            </a:pPr>
            <a:r>
              <a:rPr lang="en-US" altLang="en-US" sz="1400" i="1" dirty="0" smtClean="0">
                <a:solidFill>
                  <a:srgbClr val="66FFFF"/>
                </a:solidFill>
                <a:latin typeface="Arial Rounded MT Bold" panose="020F0704030504030204" pitchFamily="34" charset="0"/>
              </a:rPr>
              <a:t>Honeycomb</a:t>
            </a:r>
            <a:endParaRPr lang="en-GB" altLang="en-US" sz="1400" i="1" dirty="0" smtClean="0">
              <a:solidFill>
                <a:srgbClr val="66FFFF"/>
              </a:solidFill>
              <a:latin typeface="Arial Rounded MT Bold" panose="020F0704030504030204" pitchFamily="34" charset="0"/>
            </a:endParaRPr>
          </a:p>
        </p:txBody>
      </p:sp>
      <p:sp>
        <p:nvSpPr>
          <p:cNvPr id="116" name="Text Box 92"/>
          <p:cNvSpPr txBox="1">
            <a:spLocks noChangeArrowheads="1"/>
          </p:cNvSpPr>
          <p:nvPr/>
        </p:nvSpPr>
        <p:spPr bwMode="auto">
          <a:xfrm>
            <a:off x="1691999" y="5922000"/>
            <a:ext cx="108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ts val="0"/>
              </a:spcBef>
              <a:buClrTx/>
              <a:buSzTx/>
              <a:buFontTx/>
              <a:buNone/>
              <a:defRPr/>
            </a:pPr>
            <a:r>
              <a:rPr lang="en-US" altLang="en-US" sz="1400" i="1" dirty="0" smtClean="0">
                <a:solidFill>
                  <a:srgbClr val="66FFFF"/>
                </a:solidFill>
                <a:latin typeface="Arial Rounded MT Bold" panose="020F0704030504030204" pitchFamily="34" charset="0"/>
              </a:rPr>
              <a:t>Aerospace</a:t>
            </a:r>
            <a:endParaRPr lang="en-GB" altLang="en-US" sz="1400" i="1" dirty="0" smtClean="0">
              <a:solidFill>
                <a:srgbClr val="66FFFF"/>
              </a:solidFill>
              <a:latin typeface="Arial Rounded MT Bold" panose="020F0704030504030204" pitchFamily="34" charset="0"/>
            </a:endParaRPr>
          </a:p>
        </p:txBody>
      </p:sp>
      <p:grpSp>
        <p:nvGrpSpPr>
          <p:cNvPr id="54" name="Group 53"/>
          <p:cNvGrpSpPr/>
          <p:nvPr/>
        </p:nvGrpSpPr>
        <p:grpSpPr>
          <a:xfrm>
            <a:off x="7488000" y="4428000"/>
            <a:ext cx="1548287" cy="1044000"/>
            <a:chOff x="7488000" y="4428000"/>
            <a:chExt cx="1548287" cy="1044000"/>
          </a:xfrm>
        </p:grpSpPr>
        <p:grpSp>
          <p:nvGrpSpPr>
            <p:cNvPr id="134" name="Group 133"/>
            <p:cNvGrpSpPr/>
            <p:nvPr/>
          </p:nvGrpSpPr>
          <p:grpSpPr>
            <a:xfrm>
              <a:off x="7488000" y="4428000"/>
              <a:ext cx="1548000" cy="1044000"/>
              <a:chOff x="1584000" y="3672000"/>
              <a:chExt cx="3600000" cy="2448000"/>
            </a:xfrm>
          </p:grpSpPr>
          <p:pic>
            <p:nvPicPr>
              <p:cNvPr id="135" name="Picture 10"/>
              <p:cNvPicPr>
                <a:picLocks noChangeArrowheads="1"/>
              </p:cNvPicPr>
              <p:nvPr/>
            </p:nvPicPr>
            <p:blipFill rotWithShape="1">
              <a:blip r:embed="rId26" cstate="print">
                <a:extLst>
                  <a:ext uri="{28A0092B-C50C-407E-A947-70E740481C1C}">
                    <a14:useLocalDpi xmlns:a14="http://schemas.microsoft.com/office/drawing/2010/main" val="0"/>
                  </a:ext>
                </a:extLst>
              </a:blip>
              <a:srcRect l="9394" t="4981" b="15685"/>
              <a:stretch/>
            </p:blipFill>
            <p:spPr bwMode="auto">
              <a:xfrm>
                <a:off x="1584000" y="3672000"/>
                <a:ext cx="1800000" cy="122112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6" name="Picture 11"/>
              <p:cNvPicPr>
                <a:picLocks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584000" y="4898880"/>
                <a:ext cx="1800000" cy="122112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7" name="Picture 14"/>
              <p:cNvPicPr>
                <a:picLocks noChangeArrowheads="1"/>
              </p:cNvPicPr>
              <p:nvPr/>
            </p:nvPicPr>
            <p:blipFill rotWithShape="1">
              <a:blip r:embed="rId28" cstate="print">
                <a:extLst>
                  <a:ext uri="{28A0092B-C50C-407E-A947-70E740481C1C}">
                    <a14:useLocalDpi xmlns:a14="http://schemas.microsoft.com/office/drawing/2010/main" val="0"/>
                  </a:ext>
                </a:extLst>
              </a:blip>
              <a:srcRect t="18181" b="20658"/>
              <a:stretch/>
            </p:blipFill>
            <p:spPr bwMode="auto">
              <a:xfrm>
                <a:off x="3384000" y="5036782"/>
                <a:ext cx="1800000" cy="107745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8" name="Picture 16"/>
              <p:cNvPicPr>
                <a:picLocks noChangeArrowheads="1"/>
              </p:cNvPicPr>
              <p:nvPr/>
            </p:nvPicPr>
            <p:blipFill rotWithShape="1">
              <a:blip r:embed="rId29" cstate="print">
                <a:extLst>
                  <a:ext uri="{28A0092B-C50C-407E-A947-70E740481C1C}">
                    <a14:useLocalDpi xmlns:a14="http://schemas.microsoft.com/office/drawing/2010/main" val="0"/>
                  </a:ext>
                </a:extLst>
              </a:blip>
              <a:srcRect t="15663" b="7579"/>
              <a:stretch/>
            </p:blipFill>
            <p:spPr bwMode="auto">
              <a:xfrm>
                <a:off x="3384000" y="3672000"/>
                <a:ext cx="1800000" cy="79013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9" name="Picture 12"/>
              <p:cNvPicPr>
                <a:picLocks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384000" y="4462136"/>
                <a:ext cx="1800000" cy="7200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sp>
          <p:nvSpPr>
            <p:cNvPr id="48" name="Rectangle 47"/>
            <p:cNvSpPr/>
            <p:nvPr/>
          </p:nvSpPr>
          <p:spPr>
            <a:xfrm>
              <a:off x="7488000" y="4428000"/>
              <a:ext cx="1548287" cy="1044000"/>
            </a:xfrm>
            <a:prstGeom prst="rect">
              <a:avLst/>
            </a:prstGeom>
            <a:no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par>
                          <p:cTn id="12" fill="hold">
                            <p:stCondLst>
                              <p:cond delay="2000"/>
                            </p:stCondLst>
                            <p:childTnLst>
                              <p:par>
                                <p:cTn id="13" presetID="22" presetClass="entr" presetSubtype="8" fill="hold" nodeType="afterEffect">
                                  <p:stCondLst>
                                    <p:cond delay="500"/>
                                  </p:stCondLst>
                                  <p:childTnLst>
                                    <p:set>
                                      <p:cBhvr>
                                        <p:cTn id="14" dur="1" fill="hold">
                                          <p:stCondLst>
                                            <p:cond delay="0"/>
                                          </p:stCondLst>
                                        </p:cTn>
                                        <p:tgtEl>
                                          <p:spTgt spid="35842"/>
                                        </p:tgtEl>
                                        <p:attrNameLst>
                                          <p:attrName>style.visibility</p:attrName>
                                        </p:attrNameLst>
                                      </p:cBhvr>
                                      <p:to>
                                        <p:strVal val="visible"/>
                                      </p:to>
                                    </p:set>
                                    <p:animEffect transition="in" filter="wipe(left)">
                                      <p:cBhvr>
                                        <p:cTn id="15" dur="500"/>
                                        <p:tgtEl>
                                          <p:spTgt spid="35842"/>
                                        </p:tgtEl>
                                      </p:cBhvr>
                                    </p:animEffect>
                                  </p:childTnLst>
                                </p:cTn>
                              </p:par>
                              <p:par>
                                <p:cTn id="16" presetID="22" presetClass="entr" presetSubtype="2" fill="hold"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500"/>
                                        <p:tgtEl>
                                          <p:spTgt spid="15"/>
                                        </p:tgtEl>
                                      </p:cBhvr>
                                    </p:animEffect>
                                  </p:childTnLst>
                                </p:cTn>
                              </p:par>
                              <p:par>
                                <p:cTn id="19" presetID="22" presetClass="entr" presetSubtype="8" fill="hold" nodeType="with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22" presetClass="entr" presetSubtype="2" fill="hold" nodeType="withEffect">
                                  <p:stCondLst>
                                    <p:cond delay="500"/>
                                  </p:stCondLst>
                                  <p:childTnLst>
                                    <p:set>
                                      <p:cBhvr>
                                        <p:cTn id="23" dur="1" fill="hold">
                                          <p:stCondLst>
                                            <p:cond delay="0"/>
                                          </p:stCondLst>
                                        </p:cTn>
                                        <p:tgtEl>
                                          <p:spTgt spid="35858"/>
                                        </p:tgtEl>
                                        <p:attrNameLst>
                                          <p:attrName>style.visibility</p:attrName>
                                        </p:attrNameLst>
                                      </p:cBhvr>
                                      <p:to>
                                        <p:strVal val="visible"/>
                                      </p:to>
                                    </p:set>
                                    <p:animEffect transition="in" filter="wipe(right)">
                                      <p:cBhvr>
                                        <p:cTn id="24" dur="500"/>
                                        <p:tgtEl>
                                          <p:spTgt spid="35858"/>
                                        </p:tgtEl>
                                      </p:cBhvr>
                                    </p:animEffect>
                                  </p:childTnLst>
                                </p:cTn>
                              </p:par>
                              <p:par>
                                <p:cTn id="25" presetID="22" presetClass="entr" presetSubtype="8" fill="hold" nodeType="withEffect">
                                  <p:stCondLst>
                                    <p:cond delay="500"/>
                                  </p:stCondLst>
                                  <p:childTnLst>
                                    <p:set>
                                      <p:cBhvr>
                                        <p:cTn id="26" dur="1" fill="hold">
                                          <p:stCondLst>
                                            <p:cond delay="0"/>
                                          </p:stCondLst>
                                        </p:cTn>
                                        <p:tgtEl>
                                          <p:spTgt spid="101"/>
                                        </p:tgtEl>
                                        <p:attrNameLst>
                                          <p:attrName>style.visibility</p:attrName>
                                        </p:attrNameLst>
                                      </p:cBhvr>
                                      <p:to>
                                        <p:strVal val="visible"/>
                                      </p:to>
                                    </p:set>
                                    <p:animEffect transition="in" filter="wipe(left)">
                                      <p:cBhvr>
                                        <p:cTn id="27" dur="500"/>
                                        <p:tgtEl>
                                          <p:spTgt spid="101"/>
                                        </p:tgtEl>
                                      </p:cBhvr>
                                    </p:animEffect>
                                  </p:childTnLst>
                                </p:cTn>
                              </p:par>
                            </p:childTnLst>
                          </p:cTn>
                        </p:par>
                        <p:par>
                          <p:cTn id="28" fill="hold">
                            <p:stCondLst>
                              <p:cond delay="3000"/>
                            </p:stCondLst>
                            <p:childTnLst>
                              <p:par>
                                <p:cTn id="29" presetID="22" presetClass="entr" presetSubtype="8" fill="hold" grpId="0" nodeType="afterEffect">
                                  <p:stCondLst>
                                    <p:cond delay="500"/>
                                  </p:stCondLst>
                                  <p:childTnLst>
                                    <p:set>
                                      <p:cBhvr>
                                        <p:cTn id="30" dur="1" fill="hold">
                                          <p:stCondLst>
                                            <p:cond delay="0"/>
                                          </p:stCondLst>
                                        </p:cTn>
                                        <p:tgtEl>
                                          <p:spTgt spid="50266"/>
                                        </p:tgtEl>
                                        <p:attrNameLst>
                                          <p:attrName>style.visibility</p:attrName>
                                        </p:attrNameLst>
                                      </p:cBhvr>
                                      <p:to>
                                        <p:strVal val="visible"/>
                                      </p:to>
                                    </p:set>
                                    <p:animEffect transition="in" filter="wipe(left)">
                                      <p:cBhvr>
                                        <p:cTn id="31" dur="500"/>
                                        <p:tgtEl>
                                          <p:spTgt spid="50266"/>
                                        </p:tgtEl>
                                      </p:cBhvr>
                                    </p:animEffect>
                                  </p:childTnLst>
                                </p:cTn>
                              </p:par>
                              <p:par>
                                <p:cTn id="32" presetID="22" presetClass="entr" presetSubtype="8" fill="hold" grpId="0" nodeType="withEffect">
                                  <p:stCondLst>
                                    <p:cond delay="500"/>
                                  </p:stCondLst>
                                  <p:childTnLst>
                                    <p:set>
                                      <p:cBhvr>
                                        <p:cTn id="33" dur="1" fill="hold">
                                          <p:stCondLst>
                                            <p:cond delay="0"/>
                                          </p:stCondLst>
                                        </p:cTn>
                                        <p:tgtEl>
                                          <p:spTgt spid="50267"/>
                                        </p:tgtEl>
                                        <p:attrNameLst>
                                          <p:attrName>style.visibility</p:attrName>
                                        </p:attrNameLst>
                                      </p:cBhvr>
                                      <p:to>
                                        <p:strVal val="visible"/>
                                      </p:to>
                                    </p:set>
                                    <p:animEffect transition="in" filter="wipe(left)">
                                      <p:cBhvr>
                                        <p:cTn id="34" dur="500"/>
                                        <p:tgtEl>
                                          <p:spTgt spid="50267"/>
                                        </p:tgtEl>
                                      </p:cBhvr>
                                    </p:animEffect>
                                  </p:childTnLst>
                                </p:cTn>
                              </p:par>
                              <p:par>
                                <p:cTn id="35" presetID="22" presetClass="entr" presetSubtype="8" fill="hold" grpId="0" nodeType="withEffect">
                                  <p:stCondLst>
                                    <p:cond delay="500"/>
                                  </p:stCondLst>
                                  <p:childTnLst>
                                    <p:set>
                                      <p:cBhvr>
                                        <p:cTn id="36" dur="1" fill="hold">
                                          <p:stCondLst>
                                            <p:cond delay="0"/>
                                          </p:stCondLst>
                                        </p:cTn>
                                        <p:tgtEl>
                                          <p:spTgt spid="113"/>
                                        </p:tgtEl>
                                        <p:attrNameLst>
                                          <p:attrName>style.visibility</p:attrName>
                                        </p:attrNameLst>
                                      </p:cBhvr>
                                      <p:to>
                                        <p:strVal val="visible"/>
                                      </p:to>
                                    </p:set>
                                    <p:animEffect transition="in" filter="wipe(left)">
                                      <p:cBhvr>
                                        <p:cTn id="37" dur="500"/>
                                        <p:tgtEl>
                                          <p:spTgt spid="113"/>
                                        </p:tgtEl>
                                      </p:cBhvr>
                                    </p:animEffect>
                                  </p:childTnLst>
                                </p:cTn>
                              </p:par>
                              <p:par>
                                <p:cTn id="38" presetID="22" presetClass="entr" presetSubtype="8" fill="hold" grpId="0" nodeType="withEffect">
                                  <p:stCondLst>
                                    <p:cond delay="500"/>
                                  </p:stCondLst>
                                  <p:childTnLst>
                                    <p:set>
                                      <p:cBhvr>
                                        <p:cTn id="39" dur="1" fill="hold">
                                          <p:stCondLst>
                                            <p:cond delay="0"/>
                                          </p:stCondLst>
                                        </p:cTn>
                                        <p:tgtEl>
                                          <p:spTgt spid="115"/>
                                        </p:tgtEl>
                                        <p:attrNameLst>
                                          <p:attrName>style.visibility</p:attrName>
                                        </p:attrNameLst>
                                      </p:cBhvr>
                                      <p:to>
                                        <p:strVal val="visible"/>
                                      </p:to>
                                    </p:set>
                                    <p:animEffect transition="in" filter="wipe(left)">
                                      <p:cBhvr>
                                        <p:cTn id="40" dur="500"/>
                                        <p:tgtEl>
                                          <p:spTgt spid="115"/>
                                        </p:tgtEl>
                                      </p:cBhvr>
                                    </p:animEffect>
                                  </p:childTnLst>
                                </p:cTn>
                              </p:par>
                              <p:par>
                                <p:cTn id="41" presetID="22" presetClass="entr" presetSubtype="8" fill="hold" grpId="0" nodeType="withEffect">
                                  <p:stCondLst>
                                    <p:cond delay="500"/>
                                  </p:stCondLst>
                                  <p:childTnLst>
                                    <p:set>
                                      <p:cBhvr>
                                        <p:cTn id="42" dur="1" fill="hold">
                                          <p:stCondLst>
                                            <p:cond delay="0"/>
                                          </p:stCondLst>
                                        </p:cTn>
                                        <p:tgtEl>
                                          <p:spTgt spid="116"/>
                                        </p:tgtEl>
                                        <p:attrNameLst>
                                          <p:attrName>style.visibility</p:attrName>
                                        </p:attrNameLst>
                                      </p:cBhvr>
                                      <p:to>
                                        <p:strVal val="visible"/>
                                      </p:to>
                                    </p:set>
                                    <p:animEffect transition="in" filter="wipe(left)">
                                      <p:cBhvr>
                                        <p:cTn id="43" dur="500"/>
                                        <p:tgtEl>
                                          <p:spTgt spid="116"/>
                                        </p:tgtEl>
                                      </p:cBhvr>
                                    </p:animEffect>
                                  </p:childTnLst>
                                </p:cTn>
                              </p:par>
                            </p:childTnLst>
                          </p:cTn>
                        </p:par>
                        <p:par>
                          <p:cTn id="44" fill="hold">
                            <p:stCondLst>
                              <p:cond delay="4000"/>
                            </p:stCondLst>
                            <p:childTnLst>
                              <p:par>
                                <p:cTn id="45" presetID="22" presetClass="entr" presetSubtype="8" fill="hold" nodeType="afterEffect">
                                  <p:stCondLst>
                                    <p:cond delay="1000"/>
                                  </p:stCondLst>
                                  <p:childTnLst>
                                    <p:set>
                                      <p:cBhvr>
                                        <p:cTn id="46" dur="1" fill="hold">
                                          <p:stCondLst>
                                            <p:cond delay="0"/>
                                          </p:stCondLst>
                                        </p:cTn>
                                        <p:tgtEl>
                                          <p:spTgt spid="35851"/>
                                        </p:tgtEl>
                                        <p:attrNameLst>
                                          <p:attrName>style.visibility</p:attrName>
                                        </p:attrNameLst>
                                      </p:cBhvr>
                                      <p:to>
                                        <p:strVal val="visible"/>
                                      </p:to>
                                    </p:set>
                                    <p:animEffect transition="in" filter="wipe(left)">
                                      <p:cBhvr>
                                        <p:cTn id="47" dur="500"/>
                                        <p:tgtEl>
                                          <p:spTgt spid="35851"/>
                                        </p:tgtEl>
                                      </p:cBhvr>
                                    </p:animEffect>
                                  </p:childTnLst>
                                </p:cTn>
                              </p:par>
                              <p:par>
                                <p:cTn id="48" presetID="22" presetClass="entr" presetSubtype="2" fill="hold" nodeType="withEffect">
                                  <p:stCondLst>
                                    <p:cond delay="1000"/>
                                  </p:stCondLst>
                                  <p:childTnLst>
                                    <p:set>
                                      <p:cBhvr>
                                        <p:cTn id="49" dur="1" fill="hold">
                                          <p:stCondLst>
                                            <p:cond delay="0"/>
                                          </p:stCondLst>
                                        </p:cTn>
                                        <p:tgtEl>
                                          <p:spTgt spid="21"/>
                                        </p:tgtEl>
                                        <p:attrNameLst>
                                          <p:attrName>style.visibility</p:attrName>
                                        </p:attrNameLst>
                                      </p:cBhvr>
                                      <p:to>
                                        <p:strVal val="visible"/>
                                      </p:to>
                                    </p:set>
                                    <p:animEffect transition="in" filter="wipe(right)">
                                      <p:cBhvr>
                                        <p:cTn id="50" dur="500"/>
                                        <p:tgtEl>
                                          <p:spTgt spid="21"/>
                                        </p:tgtEl>
                                      </p:cBhvr>
                                    </p:animEffect>
                                  </p:childTnLst>
                                </p:cTn>
                              </p:par>
                              <p:par>
                                <p:cTn id="51" presetID="22" presetClass="entr" presetSubtype="8" fill="hold" nodeType="withEffect">
                                  <p:stCondLst>
                                    <p:cond delay="1000"/>
                                  </p:stCondLst>
                                  <p:childTnLst>
                                    <p:set>
                                      <p:cBhvr>
                                        <p:cTn id="52" dur="1" fill="hold">
                                          <p:stCondLst>
                                            <p:cond delay="0"/>
                                          </p:stCondLst>
                                        </p:cTn>
                                        <p:tgtEl>
                                          <p:spTgt spid="63"/>
                                        </p:tgtEl>
                                        <p:attrNameLst>
                                          <p:attrName>style.visibility</p:attrName>
                                        </p:attrNameLst>
                                      </p:cBhvr>
                                      <p:to>
                                        <p:strVal val="visible"/>
                                      </p:to>
                                    </p:set>
                                    <p:animEffect transition="in" filter="wipe(left)">
                                      <p:cBhvr>
                                        <p:cTn id="53" dur="500"/>
                                        <p:tgtEl>
                                          <p:spTgt spid="63"/>
                                        </p:tgtEl>
                                      </p:cBhvr>
                                    </p:animEffect>
                                  </p:childTnLst>
                                </p:cTn>
                              </p:par>
                              <p:par>
                                <p:cTn id="54" presetID="22" presetClass="entr" presetSubtype="2" fill="hold" nodeType="withEffect">
                                  <p:stCondLst>
                                    <p:cond delay="1000"/>
                                  </p:stCondLst>
                                  <p:childTnLst>
                                    <p:set>
                                      <p:cBhvr>
                                        <p:cTn id="55" dur="1" fill="hold">
                                          <p:stCondLst>
                                            <p:cond delay="0"/>
                                          </p:stCondLst>
                                        </p:cTn>
                                        <p:tgtEl>
                                          <p:spTgt spid="35859"/>
                                        </p:tgtEl>
                                        <p:attrNameLst>
                                          <p:attrName>style.visibility</p:attrName>
                                        </p:attrNameLst>
                                      </p:cBhvr>
                                      <p:to>
                                        <p:strVal val="visible"/>
                                      </p:to>
                                    </p:set>
                                    <p:animEffect transition="in" filter="wipe(right)">
                                      <p:cBhvr>
                                        <p:cTn id="56" dur="500"/>
                                        <p:tgtEl>
                                          <p:spTgt spid="35859"/>
                                        </p:tgtEl>
                                      </p:cBhvr>
                                    </p:animEffect>
                                  </p:childTnLst>
                                </p:cTn>
                              </p:par>
                              <p:par>
                                <p:cTn id="57" presetID="22" presetClass="entr" presetSubtype="8" fill="hold" nodeType="withEffect">
                                  <p:stCondLst>
                                    <p:cond delay="1000"/>
                                  </p:stCondLst>
                                  <p:childTnLst>
                                    <p:set>
                                      <p:cBhvr>
                                        <p:cTn id="58" dur="1" fill="hold">
                                          <p:stCondLst>
                                            <p:cond delay="0"/>
                                          </p:stCondLst>
                                        </p:cTn>
                                        <p:tgtEl>
                                          <p:spTgt spid="35846"/>
                                        </p:tgtEl>
                                        <p:attrNameLst>
                                          <p:attrName>style.visibility</p:attrName>
                                        </p:attrNameLst>
                                      </p:cBhvr>
                                      <p:to>
                                        <p:strVal val="visible"/>
                                      </p:to>
                                    </p:set>
                                    <p:animEffect transition="in" filter="wipe(left)">
                                      <p:cBhvr>
                                        <p:cTn id="59" dur="500"/>
                                        <p:tgtEl>
                                          <p:spTgt spid="35846"/>
                                        </p:tgtEl>
                                      </p:cBhvr>
                                    </p:animEffect>
                                  </p:childTnLst>
                                </p:cTn>
                              </p:par>
                            </p:childTnLst>
                          </p:cTn>
                        </p:par>
                        <p:par>
                          <p:cTn id="60" fill="hold">
                            <p:stCondLst>
                              <p:cond delay="5500"/>
                            </p:stCondLst>
                            <p:childTnLst>
                              <p:par>
                                <p:cTn id="61" presetID="22" presetClass="entr" presetSubtype="8" fill="hold" grpId="0" nodeType="afterEffect">
                                  <p:stCondLst>
                                    <p:cond delay="500"/>
                                  </p:stCondLst>
                                  <p:childTnLst>
                                    <p:set>
                                      <p:cBhvr>
                                        <p:cTn id="62" dur="1" fill="hold">
                                          <p:stCondLst>
                                            <p:cond delay="0"/>
                                          </p:stCondLst>
                                        </p:cTn>
                                        <p:tgtEl>
                                          <p:spTgt spid="50269"/>
                                        </p:tgtEl>
                                        <p:attrNameLst>
                                          <p:attrName>style.visibility</p:attrName>
                                        </p:attrNameLst>
                                      </p:cBhvr>
                                      <p:to>
                                        <p:strVal val="visible"/>
                                      </p:to>
                                    </p:set>
                                    <p:animEffect transition="in" filter="wipe(left)">
                                      <p:cBhvr>
                                        <p:cTn id="63" dur="500"/>
                                        <p:tgtEl>
                                          <p:spTgt spid="50269"/>
                                        </p:tgtEl>
                                      </p:cBhvr>
                                    </p:animEffect>
                                  </p:childTnLst>
                                </p:cTn>
                              </p:par>
                              <p:par>
                                <p:cTn id="64" presetID="22" presetClass="entr" presetSubtype="8" fill="hold" grpId="0" nodeType="withEffect">
                                  <p:stCondLst>
                                    <p:cond delay="500"/>
                                  </p:stCondLst>
                                  <p:childTnLst>
                                    <p:set>
                                      <p:cBhvr>
                                        <p:cTn id="65" dur="1" fill="hold">
                                          <p:stCondLst>
                                            <p:cond delay="0"/>
                                          </p:stCondLst>
                                        </p:cTn>
                                        <p:tgtEl>
                                          <p:spTgt spid="50271"/>
                                        </p:tgtEl>
                                        <p:attrNameLst>
                                          <p:attrName>style.visibility</p:attrName>
                                        </p:attrNameLst>
                                      </p:cBhvr>
                                      <p:to>
                                        <p:strVal val="visible"/>
                                      </p:to>
                                    </p:set>
                                    <p:animEffect transition="in" filter="wipe(left)">
                                      <p:cBhvr>
                                        <p:cTn id="66" dur="500"/>
                                        <p:tgtEl>
                                          <p:spTgt spid="50271"/>
                                        </p:tgtEl>
                                      </p:cBhvr>
                                    </p:animEffect>
                                  </p:childTnLst>
                                </p:cTn>
                              </p:par>
                              <p:par>
                                <p:cTn id="67" presetID="22" presetClass="entr" presetSubtype="8" fill="hold" grpId="0" nodeType="withEffect">
                                  <p:stCondLst>
                                    <p:cond delay="500"/>
                                  </p:stCondLst>
                                  <p:childTnLst>
                                    <p:set>
                                      <p:cBhvr>
                                        <p:cTn id="68" dur="1" fill="hold">
                                          <p:stCondLst>
                                            <p:cond delay="0"/>
                                          </p:stCondLst>
                                        </p:cTn>
                                        <p:tgtEl>
                                          <p:spTgt spid="50272"/>
                                        </p:tgtEl>
                                        <p:attrNameLst>
                                          <p:attrName>style.visibility</p:attrName>
                                        </p:attrNameLst>
                                      </p:cBhvr>
                                      <p:to>
                                        <p:strVal val="visible"/>
                                      </p:to>
                                    </p:set>
                                    <p:animEffect transition="in" filter="wipe(left)">
                                      <p:cBhvr>
                                        <p:cTn id="69" dur="500"/>
                                        <p:tgtEl>
                                          <p:spTgt spid="50272"/>
                                        </p:tgtEl>
                                      </p:cBhvr>
                                    </p:animEffect>
                                  </p:childTnLst>
                                </p:cTn>
                              </p:par>
                              <p:par>
                                <p:cTn id="70" presetID="22" presetClass="entr" presetSubtype="8" fill="hold" grpId="0" nodeType="withEffect">
                                  <p:stCondLst>
                                    <p:cond delay="500"/>
                                  </p:stCondLst>
                                  <p:childTnLst>
                                    <p:set>
                                      <p:cBhvr>
                                        <p:cTn id="71" dur="1" fill="hold">
                                          <p:stCondLst>
                                            <p:cond delay="0"/>
                                          </p:stCondLst>
                                        </p:cTn>
                                        <p:tgtEl>
                                          <p:spTgt spid="50274"/>
                                        </p:tgtEl>
                                        <p:attrNameLst>
                                          <p:attrName>style.visibility</p:attrName>
                                        </p:attrNameLst>
                                      </p:cBhvr>
                                      <p:to>
                                        <p:strVal val="visible"/>
                                      </p:to>
                                    </p:set>
                                    <p:animEffect transition="in" filter="wipe(left)">
                                      <p:cBhvr>
                                        <p:cTn id="72" dur="500"/>
                                        <p:tgtEl>
                                          <p:spTgt spid="50274"/>
                                        </p:tgtEl>
                                      </p:cBhvr>
                                    </p:animEffect>
                                  </p:childTnLst>
                                </p:cTn>
                              </p:par>
                              <p:par>
                                <p:cTn id="73" presetID="22" presetClass="entr" presetSubtype="8" fill="hold" grpId="0" nodeType="withEffect">
                                  <p:stCondLst>
                                    <p:cond delay="500"/>
                                  </p:stCondLst>
                                  <p:childTnLst>
                                    <p:set>
                                      <p:cBhvr>
                                        <p:cTn id="74" dur="1" fill="hold">
                                          <p:stCondLst>
                                            <p:cond delay="0"/>
                                          </p:stCondLst>
                                        </p:cTn>
                                        <p:tgtEl>
                                          <p:spTgt spid="114"/>
                                        </p:tgtEl>
                                        <p:attrNameLst>
                                          <p:attrName>style.visibility</p:attrName>
                                        </p:attrNameLst>
                                      </p:cBhvr>
                                      <p:to>
                                        <p:strVal val="visible"/>
                                      </p:to>
                                    </p:set>
                                    <p:animEffect transition="in" filter="wipe(left)">
                                      <p:cBhvr>
                                        <p:cTn id="75" dur="500"/>
                                        <p:tgtEl>
                                          <p:spTgt spid="114"/>
                                        </p:tgtEl>
                                      </p:cBhvr>
                                    </p:animEffect>
                                  </p:childTnLst>
                                </p:cTn>
                              </p:par>
                            </p:childTnLst>
                          </p:cTn>
                        </p:par>
                        <p:par>
                          <p:cTn id="76" fill="hold">
                            <p:stCondLst>
                              <p:cond delay="6500"/>
                            </p:stCondLst>
                            <p:childTnLst>
                              <p:par>
                                <p:cTn id="77" presetID="22" presetClass="entr" presetSubtype="8" fill="hold" nodeType="afterEffect">
                                  <p:stCondLst>
                                    <p:cond delay="1000"/>
                                  </p:stCondLst>
                                  <p:childTnLst>
                                    <p:set>
                                      <p:cBhvr>
                                        <p:cTn id="78" dur="1" fill="hold">
                                          <p:stCondLst>
                                            <p:cond delay="0"/>
                                          </p:stCondLst>
                                        </p:cTn>
                                        <p:tgtEl>
                                          <p:spTgt spid="25"/>
                                        </p:tgtEl>
                                        <p:attrNameLst>
                                          <p:attrName>style.visibility</p:attrName>
                                        </p:attrNameLst>
                                      </p:cBhvr>
                                      <p:to>
                                        <p:strVal val="visible"/>
                                      </p:to>
                                    </p:set>
                                    <p:animEffect transition="in" filter="wipe(left)">
                                      <p:cBhvr>
                                        <p:cTn id="79" dur="500"/>
                                        <p:tgtEl>
                                          <p:spTgt spid="25"/>
                                        </p:tgtEl>
                                      </p:cBhvr>
                                    </p:animEffect>
                                  </p:childTnLst>
                                </p:cTn>
                              </p:par>
                              <p:par>
                                <p:cTn id="80" presetID="22" presetClass="entr" presetSubtype="2" fill="hold" nodeType="withEffect">
                                  <p:stCondLst>
                                    <p:cond delay="1000"/>
                                  </p:stCondLst>
                                  <p:childTnLst>
                                    <p:set>
                                      <p:cBhvr>
                                        <p:cTn id="81" dur="1" fill="hold">
                                          <p:stCondLst>
                                            <p:cond delay="0"/>
                                          </p:stCondLst>
                                        </p:cTn>
                                        <p:tgtEl>
                                          <p:spTgt spid="35855"/>
                                        </p:tgtEl>
                                        <p:attrNameLst>
                                          <p:attrName>style.visibility</p:attrName>
                                        </p:attrNameLst>
                                      </p:cBhvr>
                                      <p:to>
                                        <p:strVal val="visible"/>
                                      </p:to>
                                    </p:set>
                                    <p:animEffect transition="in" filter="wipe(right)">
                                      <p:cBhvr>
                                        <p:cTn id="82" dur="500"/>
                                        <p:tgtEl>
                                          <p:spTgt spid="35855"/>
                                        </p:tgtEl>
                                      </p:cBhvr>
                                    </p:animEffect>
                                  </p:childTnLst>
                                </p:cTn>
                              </p:par>
                              <p:par>
                                <p:cTn id="83" presetID="22" presetClass="entr" presetSubtype="8" fill="hold" nodeType="withEffect">
                                  <p:stCondLst>
                                    <p:cond delay="1000"/>
                                  </p:stCondLst>
                                  <p:childTnLst>
                                    <p:set>
                                      <p:cBhvr>
                                        <p:cTn id="84" dur="1" fill="hold">
                                          <p:stCondLst>
                                            <p:cond delay="0"/>
                                          </p:stCondLst>
                                        </p:cTn>
                                        <p:tgtEl>
                                          <p:spTgt spid="35856"/>
                                        </p:tgtEl>
                                        <p:attrNameLst>
                                          <p:attrName>style.visibility</p:attrName>
                                        </p:attrNameLst>
                                      </p:cBhvr>
                                      <p:to>
                                        <p:strVal val="visible"/>
                                      </p:to>
                                    </p:set>
                                    <p:animEffect transition="in" filter="wipe(left)">
                                      <p:cBhvr>
                                        <p:cTn id="85" dur="500"/>
                                        <p:tgtEl>
                                          <p:spTgt spid="35856"/>
                                        </p:tgtEl>
                                      </p:cBhvr>
                                    </p:animEffect>
                                  </p:childTnLst>
                                </p:cTn>
                              </p:par>
                              <p:par>
                                <p:cTn id="86" presetID="22" presetClass="entr" presetSubtype="2" fill="hold" nodeType="withEffect">
                                  <p:stCondLst>
                                    <p:cond delay="1000"/>
                                  </p:stCondLst>
                                  <p:childTnLst>
                                    <p:set>
                                      <p:cBhvr>
                                        <p:cTn id="87" dur="1" fill="hold">
                                          <p:stCondLst>
                                            <p:cond delay="0"/>
                                          </p:stCondLst>
                                        </p:cTn>
                                        <p:tgtEl>
                                          <p:spTgt spid="54"/>
                                        </p:tgtEl>
                                        <p:attrNameLst>
                                          <p:attrName>style.visibility</p:attrName>
                                        </p:attrNameLst>
                                      </p:cBhvr>
                                      <p:to>
                                        <p:strVal val="visible"/>
                                      </p:to>
                                    </p:set>
                                    <p:animEffect transition="in" filter="wipe(right)">
                                      <p:cBhvr>
                                        <p:cTn id="88" dur="500"/>
                                        <p:tgtEl>
                                          <p:spTgt spid="54"/>
                                        </p:tgtEl>
                                      </p:cBhvr>
                                    </p:animEffect>
                                  </p:childTnLst>
                                </p:cTn>
                              </p:par>
                              <p:par>
                                <p:cTn id="89" presetID="22" presetClass="entr" presetSubtype="8" fill="hold" nodeType="withEffect">
                                  <p:stCondLst>
                                    <p:cond delay="1000"/>
                                  </p:stCondLst>
                                  <p:childTnLst>
                                    <p:set>
                                      <p:cBhvr>
                                        <p:cTn id="90" dur="1" fill="hold">
                                          <p:stCondLst>
                                            <p:cond delay="0"/>
                                          </p:stCondLst>
                                        </p:cTn>
                                        <p:tgtEl>
                                          <p:spTgt spid="35852"/>
                                        </p:tgtEl>
                                        <p:attrNameLst>
                                          <p:attrName>style.visibility</p:attrName>
                                        </p:attrNameLst>
                                      </p:cBhvr>
                                      <p:to>
                                        <p:strVal val="visible"/>
                                      </p:to>
                                    </p:set>
                                    <p:animEffect transition="in" filter="wipe(left)">
                                      <p:cBhvr>
                                        <p:cTn id="91" dur="500"/>
                                        <p:tgtEl>
                                          <p:spTgt spid="35852"/>
                                        </p:tgtEl>
                                      </p:cBhvr>
                                    </p:animEffect>
                                  </p:childTnLst>
                                </p:cTn>
                              </p:par>
                            </p:childTnLst>
                          </p:cTn>
                        </p:par>
                        <p:par>
                          <p:cTn id="92" fill="hold">
                            <p:stCondLst>
                              <p:cond delay="8000"/>
                            </p:stCondLst>
                            <p:childTnLst>
                              <p:par>
                                <p:cTn id="93" presetID="22" presetClass="entr" presetSubtype="8" fill="hold" grpId="0" nodeType="afterEffect">
                                  <p:stCondLst>
                                    <p:cond delay="500"/>
                                  </p:stCondLst>
                                  <p:childTnLst>
                                    <p:set>
                                      <p:cBhvr>
                                        <p:cTn id="94" dur="1" fill="hold">
                                          <p:stCondLst>
                                            <p:cond delay="0"/>
                                          </p:stCondLst>
                                        </p:cTn>
                                        <p:tgtEl>
                                          <p:spTgt spid="50273"/>
                                        </p:tgtEl>
                                        <p:attrNameLst>
                                          <p:attrName>style.visibility</p:attrName>
                                        </p:attrNameLst>
                                      </p:cBhvr>
                                      <p:to>
                                        <p:strVal val="visible"/>
                                      </p:to>
                                    </p:set>
                                    <p:animEffect transition="in" filter="wipe(left)">
                                      <p:cBhvr>
                                        <p:cTn id="95" dur="500"/>
                                        <p:tgtEl>
                                          <p:spTgt spid="50273"/>
                                        </p:tgtEl>
                                      </p:cBhvr>
                                    </p:animEffect>
                                  </p:childTnLst>
                                </p:cTn>
                              </p:par>
                              <p:par>
                                <p:cTn id="96" presetID="22" presetClass="entr" presetSubtype="8" fill="hold" grpId="0" nodeType="withEffect">
                                  <p:stCondLst>
                                    <p:cond delay="500"/>
                                  </p:stCondLst>
                                  <p:childTnLst>
                                    <p:set>
                                      <p:cBhvr>
                                        <p:cTn id="97" dur="1" fill="hold">
                                          <p:stCondLst>
                                            <p:cond delay="0"/>
                                          </p:stCondLst>
                                        </p:cTn>
                                        <p:tgtEl>
                                          <p:spTgt spid="50275"/>
                                        </p:tgtEl>
                                        <p:attrNameLst>
                                          <p:attrName>style.visibility</p:attrName>
                                        </p:attrNameLst>
                                      </p:cBhvr>
                                      <p:to>
                                        <p:strVal val="visible"/>
                                      </p:to>
                                    </p:set>
                                    <p:animEffect transition="in" filter="wipe(left)">
                                      <p:cBhvr>
                                        <p:cTn id="98" dur="500"/>
                                        <p:tgtEl>
                                          <p:spTgt spid="50275"/>
                                        </p:tgtEl>
                                      </p:cBhvr>
                                    </p:animEffect>
                                  </p:childTnLst>
                                </p:cTn>
                              </p:par>
                              <p:par>
                                <p:cTn id="99" presetID="22" presetClass="entr" presetSubtype="8" fill="hold" grpId="0" nodeType="withEffect">
                                  <p:stCondLst>
                                    <p:cond delay="500"/>
                                  </p:stCondLst>
                                  <p:childTnLst>
                                    <p:set>
                                      <p:cBhvr>
                                        <p:cTn id="100" dur="1" fill="hold">
                                          <p:stCondLst>
                                            <p:cond delay="0"/>
                                          </p:stCondLst>
                                        </p:cTn>
                                        <p:tgtEl>
                                          <p:spTgt spid="50276"/>
                                        </p:tgtEl>
                                        <p:attrNameLst>
                                          <p:attrName>style.visibility</p:attrName>
                                        </p:attrNameLst>
                                      </p:cBhvr>
                                      <p:to>
                                        <p:strVal val="visible"/>
                                      </p:to>
                                    </p:set>
                                    <p:animEffect transition="in" filter="wipe(left)">
                                      <p:cBhvr>
                                        <p:cTn id="101" dur="500"/>
                                        <p:tgtEl>
                                          <p:spTgt spid="50276"/>
                                        </p:tgtEl>
                                      </p:cBhvr>
                                    </p:animEffect>
                                  </p:childTnLst>
                                </p:cTn>
                              </p:par>
                              <p:par>
                                <p:cTn id="102" presetID="22" presetClass="entr" presetSubtype="8" fill="hold" grpId="0" nodeType="withEffect">
                                  <p:stCondLst>
                                    <p:cond delay="500"/>
                                  </p:stCondLst>
                                  <p:childTnLst>
                                    <p:set>
                                      <p:cBhvr>
                                        <p:cTn id="103" dur="1" fill="hold">
                                          <p:stCondLst>
                                            <p:cond delay="0"/>
                                          </p:stCondLst>
                                        </p:cTn>
                                        <p:tgtEl>
                                          <p:spTgt spid="50277"/>
                                        </p:tgtEl>
                                        <p:attrNameLst>
                                          <p:attrName>style.visibility</p:attrName>
                                        </p:attrNameLst>
                                      </p:cBhvr>
                                      <p:to>
                                        <p:strVal val="visible"/>
                                      </p:to>
                                    </p:set>
                                    <p:animEffect transition="in" filter="wipe(left)">
                                      <p:cBhvr>
                                        <p:cTn id="104" dur="500"/>
                                        <p:tgtEl>
                                          <p:spTgt spid="50277"/>
                                        </p:tgtEl>
                                      </p:cBhvr>
                                    </p:animEffect>
                                  </p:childTnLst>
                                </p:cTn>
                              </p:par>
                              <p:par>
                                <p:cTn id="105" presetID="22" presetClass="entr" presetSubtype="8" fill="hold" grpId="0" nodeType="withEffect">
                                  <p:stCondLst>
                                    <p:cond delay="500"/>
                                  </p:stCondLst>
                                  <p:childTnLst>
                                    <p:set>
                                      <p:cBhvr>
                                        <p:cTn id="106" dur="1" fill="hold">
                                          <p:stCondLst>
                                            <p:cond delay="0"/>
                                          </p:stCondLst>
                                        </p:cTn>
                                        <p:tgtEl>
                                          <p:spTgt spid="50270"/>
                                        </p:tgtEl>
                                        <p:attrNameLst>
                                          <p:attrName>style.visibility</p:attrName>
                                        </p:attrNameLst>
                                      </p:cBhvr>
                                      <p:to>
                                        <p:strVal val="visible"/>
                                      </p:to>
                                    </p:set>
                                    <p:animEffect transition="in" filter="wipe(left)">
                                      <p:cBhvr>
                                        <p:cTn id="107" dur="500"/>
                                        <p:tgtEl>
                                          <p:spTgt spid="50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66" grpId="0"/>
      <p:bldP spid="50267" grpId="0"/>
      <p:bldP spid="50269" grpId="0"/>
      <p:bldP spid="50273" grpId="0"/>
      <p:bldP spid="50275" grpId="0"/>
      <p:bldP spid="50276" grpId="0"/>
      <p:bldP spid="50277" grpId="0"/>
      <p:bldP spid="50270" grpId="0"/>
      <p:bldP spid="50271" grpId="0"/>
      <p:bldP spid="50272" grpId="0"/>
      <p:bldP spid="50274" grpId="0"/>
      <p:bldP spid="40" grpId="0"/>
      <p:bldP spid="113" grpId="0"/>
      <p:bldP spid="114" grpId="0"/>
      <p:bldP spid="115" grpId="0"/>
      <p:bldP spid="116"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2" name="Text Box 74"/>
          <p:cNvSpPr txBox="1">
            <a:spLocks noChangeArrowheads="1"/>
          </p:cNvSpPr>
          <p:nvPr/>
        </p:nvSpPr>
        <p:spPr bwMode="auto">
          <a:xfrm>
            <a:off x="179388" y="4140000"/>
            <a:ext cx="8785225" cy="14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marL="266700" indent="-2667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a:spcBef>
                <a:spcPct val="50000"/>
              </a:spcBef>
              <a:buClr>
                <a:srgbClr val="00FFFF"/>
              </a:buClr>
              <a:buSzTx/>
              <a:buFont typeface="Wingdings" pitchFamily="2" charset="2"/>
              <a:buChar char="ü"/>
              <a:defRPr/>
            </a:pPr>
            <a:r>
              <a:rPr lang="en-GB" altLang="en-US" sz="1800" i="1" dirty="0" smtClean="0">
                <a:solidFill>
                  <a:srgbClr val="00FFFF"/>
                </a:solidFill>
                <a:latin typeface="Arial Rounded MT Bold" panose="020F0704030504030204" pitchFamily="34" charset="0"/>
              </a:rPr>
              <a:t>Horizontal flat conveyor run allows flexible and rigid materials to be processed</a:t>
            </a:r>
          </a:p>
          <a:p>
            <a:pPr algn="just">
              <a:spcBef>
                <a:spcPct val="50000"/>
              </a:spcBef>
              <a:buClr>
                <a:srgbClr val="00FFFF"/>
              </a:buClr>
              <a:buSzTx/>
              <a:buFont typeface="Wingdings" pitchFamily="2" charset="2"/>
              <a:buChar char="ü"/>
              <a:defRPr/>
            </a:pPr>
            <a:r>
              <a:rPr lang="en-GB" altLang="en-US" sz="1800" i="1" dirty="0" smtClean="0">
                <a:solidFill>
                  <a:srgbClr val="00FFFF"/>
                </a:solidFill>
                <a:latin typeface="Arial Rounded MT Bold" panose="020F0704030504030204" pitchFamily="34" charset="0"/>
              </a:rPr>
              <a:t>Conveyors carry the materials through the process completely “stress-free”</a:t>
            </a:r>
          </a:p>
          <a:p>
            <a:pPr algn="just">
              <a:spcBef>
                <a:spcPct val="50000"/>
              </a:spcBef>
              <a:buClr>
                <a:srgbClr val="00FFFF"/>
              </a:buClr>
              <a:buSzTx/>
              <a:buFont typeface="Wingdings" pitchFamily="2" charset="2"/>
              <a:buChar char="ü"/>
              <a:defRPr/>
            </a:pPr>
            <a:r>
              <a:rPr lang="en-GB" altLang="en-US" sz="1800" i="1" dirty="0" smtClean="0">
                <a:solidFill>
                  <a:srgbClr val="00FFFF"/>
                </a:solidFill>
                <a:latin typeface="Arial Rounded MT Bold" panose="020F0704030504030204" pitchFamily="34" charset="0"/>
              </a:rPr>
              <a:t>Multi-layer processing can be laminated in one pass</a:t>
            </a:r>
            <a:endParaRPr lang="en-US" altLang="en-US" sz="1800" i="1" dirty="0" smtClean="0">
              <a:solidFill>
                <a:srgbClr val="00FFFF"/>
              </a:solidFill>
              <a:latin typeface="Arial Rounded MT Bold" panose="020F0704030504030204" pitchFamily="34" charset="0"/>
            </a:endParaRPr>
          </a:p>
        </p:txBody>
      </p:sp>
      <p:graphicFrame>
        <p:nvGraphicFramePr>
          <p:cNvPr id="7328" name="Object 76"/>
          <p:cNvGraphicFramePr>
            <a:graphicFrameLocks/>
          </p:cNvGraphicFramePr>
          <p:nvPr>
            <p:extLst>
              <p:ext uri="{D42A27DB-BD31-4B8C-83A1-F6EECF244321}">
                <p14:modId xmlns:p14="http://schemas.microsoft.com/office/powerpoint/2010/main" val="1388228581"/>
              </p:ext>
            </p:extLst>
          </p:nvPr>
        </p:nvGraphicFramePr>
        <p:xfrm>
          <a:off x="432000" y="1296000"/>
          <a:ext cx="8423275" cy="2772000"/>
        </p:xfrm>
        <a:graphic>
          <a:graphicData uri="http://schemas.openxmlformats.org/presentationml/2006/ole">
            <mc:AlternateContent xmlns:mc="http://schemas.openxmlformats.org/markup-compatibility/2006">
              <mc:Choice xmlns:v="urn:schemas-microsoft-com:vml" Requires="v">
                <p:oleObj spid="_x0000_s20602" name="Drawing" r:id="rId4" imgW="9553575" imgH="5372100" progId="AutoCADLT.Drawing.4">
                  <p:embed/>
                </p:oleObj>
              </mc:Choice>
              <mc:Fallback>
                <p:oleObj name="Drawing" r:id="rId4" imgW="9553575" imgH="5372100" progId="AutoCADLT.Drawing.4">
                  <p:embed/>
                  <p:pic>
                    <p:nvPicPr>
                      <p:cNvPr id="0" name="Object 76"/>
                      <p:cNvPicPr>
                        <a:picLocks noChangeAspect="1" noChangeArrowheads="1"/>
                      </p:cNvPicPr>
                      <p:nvPr/>
                    </p:nvPicPr>
                    <p:blipFill>
                      <a:blip r:embed="rId5">
                        <a:extLst>
                          <a:ext uri="{28A0092B-C50C-407E-A947-70E740481C1C}">
                            <a14:useLocalDpi xmlns:a14="http://schemas.microsoft.com/office/drawing/2010/main" val="0"/>
                          </a:ext>
                        </a:extLst>
                      </a:blip>
                      <a:srcRect l="28374" t="43356" r="24606" b="27742"/>
                      <a:stretch>
                        <a:fillRect/>
                      </a:stretch>
                    </p:blipFill>
                    <p:spPr bwMode="auto">
                      <a:xfrm>
                        <a:off x="432000" y="1296000"/>
                        <a:ext cx="8423275" cy="2772000"/>
                      </a:xfrm>
                      <a:prstGeom prst="rect">
                        <a:avLst/>
                      </a:prstGeom>
                      <a:noFill/>
                      <a:ln w="19050" cmpd="sng">
                        <a:solidFill>
                          <a:schemeClr val="bg1"/>
                        </a:solidFill>
                        <a:miter lim="800000"/>
                        <a:headEnd/>
                        <a:tailEnd/>
                      </a:ln>
                      <a:extLst/>
                    </p:spPr>
                  </p:pic>
                </p:oleObj>
              </mc:Fallback>
            </mc:AlternateContent>
          </a:graphicData>
        </a:graphic>
      </p:graphicFrame>
      <p:sp>
        <p:nvSpPr>
          <p:cNvPr id="7329" name="Text Box 161"/>
          <p:cNvSpPr txBox="1">
            <a:spLocks noChangeArrowheads="1"/>
          </p:cNvSpPr>
          <p:nvPr/>
        </p:nvSpPr>
        <p:spPr bwMode="auto">
          <a:xfrm>
            <a:off x="359999" y="1296000"/>
            <a:ext cx="1476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nchor="ctr" anchorCtr="1">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1400" i="1" dirty="0" smtClean="0">
                <a:solidFill>
                  <a:srgbClr val="000066"/>
                </a:solidFill>
                <a:latin typeface="Arial Rounded MT Bold" panose="020F0704030504030204" pitchFamily="34" charset="0"/>
              </a:rPr>
              <a:t>Powder Scatter</a:t>
            </a:r>
            <a:endParaRPr lang="en-GB" altLang="en-US" sz="1400" i="1" dirty="0" smtClean="0">
              <a:solidFill>
                <a:srgbClr val="000066"/>
              </a:solidFill>
              <a:latin typeface="Arial Rounded MT Bold" panose="020F0704030504030204" pitchFamily="34" charset="0"/>
            </a:endParaRPr>
          </a:p>
        </p:txBody>
      </p:sp>
      <p:sp>
        <p:nvSpPr>
          <p:cNvPr id="7330" name="Text Box 162"/>
          <p:cNvSpPr txBox="1">
            <a:spLocks noChangeArrowheads="1"/>
          </p:cNvSpPr>
          <p:nvPr/>
        </p:nvSpPr>
        <p:spPr bwMode="auto">
          <a:xfrm>
            <a:off x="1438275" y="3600000"/>
            <a:ext cx="16192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1400" i="1" dirty="0" smtClean="0">
                <a:solidFill>
                  <a:srgbClr val="000066"/>
                </a:solidFill>
                <a:latin typeface="Arial Rounded MT Bold" panose="020F0704030504030204" pitchFamily="34" charset="0"/>
              </a:rPr>
              <a:t>Wide Inlet Feed</a:t>
            </a:r>
            <a:endParaRPr lang="en-GB" altLang="en-US" sz="1400" i="1" dirty="0" smtClean="0">
              <a:solidFill>
                <a:srgbClr val="000066"/>
              </a:solidFill>
              <a:latin typeface="Arial Rounded MT Bold" panose="020F0704030504030204" pitchFamily="34" charset="0"/>
            </a:endParaRPr>
          </a:p>
        </p:txBody>
      </p:sp>
      <p:sp>
        <p:nvSpPr>
          <p:cNvPr id="7331" name="Text Box 163"/>
          <p:cNvSpPr txBox="1">
            <a:spLocks noChangeArrowheads="1"/>
          </p:cNvSpPr>
          <p:nvPr/>
        </p:nvSpPr>
        <p:spPr bwMode="auto">
          <a:xfrm>
            <a:off x="3381375" y="3600000"/>
            <a:ext cx="16192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1400" i="1" dirty="0" smtClean="0">
                <a:solidFill>
                  <a:srgbClr val="000066"/>
                </a:solidFill>
                <a:latin typeface="Arial Rounded MT Bold" panose="020F0704030504030204" pitchFamily="34" charset="0"/>
              </a:rPr>
              <a:t>Heating Zones</a:t>
            </a:r>
            <a:endParaRPr lang="en-GB" altLang="en-US" sz="1400" i="1" dirty="0" smtClean="0">
              <a:solidFill>
                <a:srgbClr val="000066"/>
              </a:solidFill>
              <a:latin typeface="Arial Rounded MT Bold" panose="020F0704030504030204" pitchFamily="34" charset="0"/>
            </a:endParaRPr>
          </a:p>
        </p:txBody>
      </p:sp>
      <p:sp>
        <p:nvSpPr>
          <p:cNvPr id="7332" name="Text Box 164"/>
          <p:cNvSpPr txBox="1">
            <a:spLocks noChangeArrowheads="1"/>
          </p:cNvSpPr>
          <p:nvPr/>
        </p:nvSpPr>
        <p:spPr bwMode="auto">
          <a:xfrm>
            <a:off x="6800850" y="3600000"/>
            <a:ext cx="16192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1400" i="1" dirty="0" smtClean="0">
                <a:solidFill>
                  <a:srgbClr val="000066"/>
                </a:solidFill>
                <a:latin typeface="Arial Rounded MT Bold" panose="020F0704030504030204" pitchFamily="34" charset="0"/>
              </a:rPr>
              <a:t>Cooling Zones</a:t>
            </a:r>
            <a:endParaRPr lang="en-GB" altLang="en-US" sz="1400" i="1" dirty="0" smtClean="0">
              <a:solidFill>
                <a:srgbClr val="000066"/>
              </a:solidFill>
              <a:latin typeface="Arial Rounded MT Bold" panose="020F0704030504030204" pitchFamily="34" charset="0"/>
            </a:endParaRPr>
          </a:p>
        </p:txBody>
      </p:sp>
      <p:sp>
        <p:nvSpPr>
          <p:cNvPr id="7333" name="Text Box 165"/>
          <p:cNvSpPr txBox="1">
            <a:spLocks noChangeArrowheads="1"/>
          </p:cNvSpPr>
          <p:nvPr/>
        </p:nvSpPr>
        <p:spPr bwMode="auto">
          <a:xfrm>
            <a:off x="4500000" y="1296000"/>
            <a:ext cx="166370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36000" tIns="36000" rIns="36000" bIns="36000" anchor="ctr" anchorCtr="1">
            <a:spAutoFit/>
          </a:bodyP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1400" i="1" dirty="0" smtClean="0">
                <a:solidFill>
                  <a:srgbClr val="000066"/>
                </a:solidFill>
                <a:latin typeface="Arial Rounded MT Bold" panose="020F0704030504030204" pitchFamily="34" charset="0"/>
              </a:rPr>
              <a:t>Pressure</a:t>
            </a:r>
            <a:endParaRPr lang="en-GB" altLang="en-US" sz="1400" i="1" dirty="0" smtClean="0">
              <a:solidFill>
                <a:srgbClr val="000066"/>
              </a:solidFill>
              <a:latin typeface="Arial Rounded MT Bold" panose="020F0704030504030204" pitchFamily="34" charset="0"/>
            </a:endParaRPr>
          </a:p>
        </p:txBody>
      </p:sp>
      <p:sp>
        <p:nvSpPr>
          <p:cNvPr id="7334" name="Line 166"/>
          <p:cNvSpPr>
            <a:spLocks noChangeShapeType="1"/>
          </p:cNvSpPr>
          <p:nvPr/>
        </p:nvSpPr>
        <p:spPr bwMode="auto">
          <a:xfrm flipV="1">
            <a:off x="2389517" y="2781300"/>
            <a:ext cx="1220398" cy="818700"/>
          </a:xfrm>
          <a:prstGeom prst="line">
            <a:avLst/>
          </a:prstGeom>
          <a:noFill/>
          <a:ln w="12700">
            <a:solidFill>
              <a:srgbClr val="000066"/>
            </a:solidFill>
            <a:round/>
            <a:headEnd/>
            <a:tailEnd type="triangle" w="sm" len="lg"/>
          </a:ln>
          <a:extLst>
            <a:ext uri="{909E8E84-426E-40DD-AFC4-6F175D3DCCD1}">
              <a14:hiddenFill xmlns:a14="http://schemas.microsoft.com/office/drawing/2010/main">
                <a:noFill/>
              </a14:hiddenFill>
            </a:ext>
          </a:extLst>
        </p:spPr>
        <p:txBody>
          <a:bodyPr/>
          <a:lstStyle/>
          <a:p>
            <a:endParaRPr lang="en-GB" i="1">
              <a:latin typeface="Arial Rounded MT Bold" panose="020F0704030504030204" pitchFamily="34" charset="0"/>
            </a:endParaRPr>
          </a:p>
        </p:txBody>
      </p:sp>
      <p:sp>
        <p:nvSpPr>
          <p:cNvPr id="7335" name="Line 167"/>
          <p:cNvSpPr>
            <a:spLocks noChangeShapeType="1"/>
          </p:cNvSpPr>
          <p:nvPr/>
        </p:nvSpPr>
        <p:spPr bwMode="auto">
          <a:xfrm flipV="1">
            <a:off x="4160838" y="3140092"/>
            <a:ext cx="221121" cy="404391"/>
          </a:xfrm>
          <a:prstGeom prst="line">
            <a:avLst/>
          </a:prstGeom>
          <a:noFill/>
          <a:ln w="12700">
            <a:solidFill>
              <a:srgbClr val="000066"/>
            </a:solidFill>
            <a:round/>
            <a:headEnd/>
            <a:tailEnd type="triangle" w="sm" len="lg"/>
          </a:ln>
          <a:extLst>
            <a:ext uri="{909E8E84-426E-40DD-AFC4-6F175D3DCCD1}">
              <a14:hiddenFill xmlns:a14="http://schemas.microsoft.com/office/drawing/2010/main">
                <a:noFill/>
              </a14:hiddenFill>
            </a:ext>
          </a:extLst>
        </p:spPr>
        <p:txBody>
          <a:bodyPr/>
          <a:lstStyle/>
          <a:p>
            <a:endParaRPr lang="en-GB" i="1">
              <a:latin typeface="Arial Rounded MT Bold" panose="020F0704030504030204" pitchFamily="34" charset="0"/>
            </a:endParaRPr>
          </a:p>
        </p:txBody>
      </p:sp>
      <p:sp>
        <p:nvSpPr>
          <p:cNvPr id="7336" name="Line 168"/>
          <p:cNvSpPr>
            <a:spLocks noChangeShapeType="1"/>
          </p:cNvSpPr>
          <p:nvPr/>
        </p:nvSpPr>
        <p:spPr bwMode="auto">
          <a:xfrm flipV="1">
            <a:off x="4160838" y="3120249"/>
            <a:ext cx="1262215" cy="428998"/>
          </a:xfrm>
          <a:prstGeom prst="line">
            <a:avLst/>
          </a:prstGeom>
          <a:noFill/>
          <a:ln w="12700">
            <a:solidFill>
              <a:srgbClr val="000066"/>
            </a:solidFill>
            <a:round/>
            <a:headEnd/>
            <a:tailEnd type="triangle" w="sm" len="lg"/>
          </a:ln>
          <a:extLst>
            <a:ext uri="{909E8E84-426E-40DD-AFC4-6F175D3DCCD1}">
              <a14:hiddenFill xmlns:a14="http://schemas.microsoft.com/office/drawing/2010/main">
                <a:noFill/>
              </a14:hiddenFill>
            </a:ext>
          </a:extLst>
        </p:spPr>
        <p:txBody>
          <a:bodyPr/>
          <a:lstStyle/>
          <a:p>
            <a:endParaRPr lang="en-GB" i="1">
              <a:latin typeface="Arial Rounded MT Bold" panose="020F0704030504030204" pitchFamily="34" charset="0"/>
            </a:endParaRPr>
          </a:p>
        </p:txBody>
      </p:sp>
      <p:sp>
        <p:nvSpPr>
          <p:cNvPr id="7337" name="Line 169"/>
          <p:cNvSpPr>
            <a:spLocks noChangeShapeType="1"/>
          </p:cNvSpPr>
          <p:nvPr/>
        </p:nvSpPr>
        <p:spPr bwMode="auto">
          <a:xfrm flipH="1">
            <a:off x="4085179" y="1654659"/>
            <a:ext cx="1232946" cy="541341"/>
          </a:xfrm>
          <a:prstGeom prst="line">
            <a:avLst/>
          </a:prstGeom>
          <a:noFill/>
          <a:ln w="12700">
            <a:solidFill>
              <a:srgbClr val="000066"/>
            </a:solidFill>
            <a:round/>
            <a:headEnd/>
            <a:tailEnd type="triangle" w="sm" len="lg"/>
          </a:ln>
          <a:extLst>
            <a:ext uri="{909E8E84-426E-40DD-AFC4-6F175D3DCCD1}">
              <a14:hiddenFill xmlns:a14="http://schemas.microsoft.com/office/drawing/2010/main">
                <a:noFill/>
              </a14:hiddenFill>
            </a:ext>
          </a:extLst>
        </p:spPr>
        <p:txBody>
          <a:bodyPr/>
          <a:lstStyle/>
          <a:p>
            <a:endParaRPr lang="en-GB" i="1">
              <a:latin typeface="Arial Rounded MT Bold" panose="020F0704030504030204" pitchFamily="34" charset="0"/>
            </a:endParaRPr>
          </a:p>
        </p:txBody>
      </p:sp>
      <p:sp>
        <p:nvSpPr>
          <p:cNvPr id="7338" name="Line 170"/>
          <p:cNvSpPr>
            <a:spLocks noChangeShapeType="1"/>
          </p:cNvSpPr>
          <p:nvPr/>
        </p:nvSpPr>
        <p:spPr bwMode="auto">
          <a:xfrm flipH="1">
            <a:off x="4909426" y="1657834"/>
            <a:ext cx="405524" cy="538166"/>
          </a:xfrm>
          <a:prstGeom prst="line">
            <a:avLst/>
          </a:prstGeom>
          <a:noFill/>
          <a:ln w="12700">
            <a:solidFill>
              <a:srgbClr val="000066"/>
            </a:solidFill>
            <a:round/>
            <a:headEnd/>
            <a:tailEnd type="triangle" w="sm" len="lg"/>
          </a:ln>
          <a:extLst>
            <a:ext uri="{909E8E84-426E-40DD-AFC4-6F175D3DCCD1}">
              <a14:hiddenFill xmlns:a14="http://schemas.microsoft.com/office/drawing/2010/main">
                <a:noFill/>
              </a14:hiddenFill>
            </a:ext>
          </a:extLst>
        </p:spPr>
        <p:txBody>
          <a:bodyPr/>
          <a:lstStyle/>
          <a:p>
            <a:endParaRPr lang="en-GB" i="1">
              <a:latin typeface="Arial Rounded MT Bold" panose="020F0704030504030204" pitchFamily="34" charset="0"/>
            </a:endParaRPr>
          </a:p>
        </p:txBody>
      </p:sp>
      <p:sp>
        <p:nvSpPr>
          <p:cNvPr id="7342" name="Line 174"/>
          <p:cNvSpPr>
            <a:spLocks noChangeShapeType="1"/>
          </p:cNvSpPr>
          <p:nvPr/>
        </p:nvSpPr>
        <p:spPr bwMode="auto">
          <a:xfrm flipH="1">
            <a:off x="5232400" y="1645134"/>
            <a:ext cx="90488" cy="550866"/>
          </a:xfrm>
          <a:prstGeom prst="line">
            <a:avLst/>
          </a:prstGeom>
          <a:noFill/>
          <a:ln w="12700">
            <a:solidFill>
              <a:srgbClr val="000066"/>
            </a:solidFill>
            <a:round/>
            <a:headEnd/>
            <a:tailEnd type="triangle" w="sm" len="lg"/>
          </a:ln>
          <a:extLst>
            <a:ext uri="{909E8E84-426E-40DD-AFC4-6F175D3DCCD1}">
              <a14:hiddenFill xmlns:a14="http://schemas.microsoft.com/office/drawing/2010/main">
                <a:noFill/>
              </a14:hiddenFill>
            </a:ext>
          </a:extLst>
        </p:spPr>
        <p:txBody>
          <a:bodyPr/>
          <a:lstStyle/>
          <a:p>
            <a:endParaRPr lang="en-GB" i="1">
              <a:latin typeface="Arial Rounded MT Bold" panose="020F0704030504030204" pitchFamily="34" charset="0"/>
            </a:endParaRPr>
          </a:p>
        </p:txBody>
      </p:sp>
      <p:sp>
        <p:nvSpPr>
          <p:cNvPr id="7343" name="Line 175"/>
          <p:cNvSpPr>
            <a:spLocks noChangeShapeType="1"/>
          </p:cNvSpPr>
          <p:nvPr/>
        </p:nvSpPr>
        <p:spPr bwMode="auto">
          <a:xfrm>
            <a:off x="5329237" y="1662596"/>
            <a:ext cx="654287" cy="533403"/>
          </a:xfrm>
          <a:prstGeom prst="line">
            <a:avLst/>
          </a:prstGeom>
          <a:noFill/>
          <a:ln w="12700">
            <a:solidFill>
              <a:srgbClr val="000066"/>
            </a:solidFill>
            <a:round/>
            <a:headEnd/>
            <a:tailEnd type="triangle" w="sm" len="lg"/>
          </a:ln>
          <a:extLst>
            <a:ext uri="{909E8E84-426E-40DD-AFC4-6F175D3DCCD1}">
              <a14:hiddenFill xmlns:a14="http://schemas.microsoft.com/office/drawing/2010/main">
                <a:noFill/>
              </a14:hiddenFill>
            </a:ext>
          </a:extLst>
        </p:spPr>
        <p:txBody>
          <a:bodyPr/>
          <a:lstStyle/>
          <a:p>
            <a:endParaRPr lang="en-GB" i="1">
              <a:latin typeface="Arial Rounded MT Bold" panose="020F0704030504030204" pitchFamily="34" charset="0"/>
            </a:endParaRPr>
          </a:p>
        </p:txBody>
      </p:sp>
      <p:sp>
        <p:nvSpPr>
          <p:cNvPr id="7344" name="Line 176"/>
          <p:cNvSpPr>
            <a:spLocks noChangeShapeType="1"/>
          </p:cNvSpPr>
          <p:nvPr/>
        </p:nvSpPr>
        <p:spPr bwMode="auto">
          <a:xfrm>
            <a:off x="5327649" y="1664184"/>
            <a:ext cx="1178757" cy="531815"/>
          </a:xfrm>
          <a:prstGeom prst="line">
            <a:avLst/>
          </a:prstGeom>
          <a:noFill/>
          <a:ln w="12700">
            <a:solidFill>
              <a:srgbClr val="000066"/>
            </a:solidFill>
            <a:round/>
            <a:headEnd/>
            <a:tailEnd type="triangle" w="sm" len="lg"/>
          </a:ln>
          <a:extLst>
            <a:ext uri="{909E8E84-426E-40DD-AFC4-6F175D3DCCD1}">
              <a14:hiddenFill xmlns:a14="http://schemas.microsoft.com/office/drawing/2010/main">
                <a:noFill/>
              </a14:hiddenFill>
            </a:ext>
          </a:extLst>
        </p:spPr>
        <p:txBody>
          <a:bodyPr/>
          <a:lstStyle/>
          <a:p>
            <a:endParaRPr lang="en-GB" i="1">
              <a:latin typeface="Arial Rounded MT Bold" panose="020F0704030504030204" pitchFamily="34" charset="0"/>
            </a:endParaRPr>
          </a:p>
        </p:txBody>
      </p:sp>
      <p:sp>
        <p:nvSpPr>
          <p:cNvPr id="7346" name="Line 178"/>
          <p:cNvSpPr>
            <a:spLocks noChangeShapeType="1"/>
          </p:cNvSpPr>
          <p:nvPr/>
        </p:nvSpPr>
        <p:spPr bwMode="auto">
          <a:xfrm>
            <a:off x="5319713" y="1651483"/>
            <a:ext cx="1768819" cy="544515"/>
          </a:xfrm>
          <a:prstGeom prst="line">
            <a:avLst/>
          </a:prstGeom>
          <a:noFill/>
          <a:ln w="12700">
            <a:solidFill>
              <a:srgbClr val="000066"/>
            </a:solidFill>
            <a:round/>
            <a:headEnd/>
            <a:tailEnd type="triangle" w="sm" len="lg"/>
          </a:ln>
          <a:extLst>
            <a:ext uri="{909E8E84-426E-40DD-AFC4-6F175D3DCCD1}">
              <a14:hiddenFill xmlns:a14="http://schemas.microsoft.com/office/drawing/2010/main">
                <a:noFill/>
              </a14:hiddenFill>
            </a:ext>
          </a:extLst>
        </p:spPr>
        <p:txBody>
          <a:bodyPr/>
          <a:lstStyle/>
          <a:p>
            <a:endParaRPr lang="en-GB" i="1">
              <a:latin typeface="Arial Rounded MT Bold" panose="020F0704030504030204" pitchFamily="34" charset="0"/>
            </a:endParaRPr>
          </a:p>
        </p:txBody>
      </p:sp>
      <p:sp>
        <p:nvSpPr>
          <p:cNvPr id="7347" name="Line 179"/>
          <p:cNvSpPr>
            <a:spLocks noChangeShapeType="1"/>
          </p:cNvSpPr>
          <p:nvPr/>
        </p:nvSpPr>
        <p:spPr bwMode="auto">
          <a:xfrm>
            <a:off x="1097999" y="1584000"/>
            <a:ext cx="785517" cy="321000"/>
          </a:xfrm>
          <a:prstGeom prst="line">
            <a:avLst/>
          </a:prstGeom>
          <a:noFill/>
          <a:ln w="12700">
            <a:solidFill>
              <a:srgbClr val="000066"/>
            </a:solidFill>
            <a:round/>
            <a:headEnd/>
            <a:tailEnd type="triangle" w="sm" len="lg"/>
          </a:ln>
          <a:extLst>
            <a:ext uri="{909E8E84-426E-40DD-AFC4-6F175D3DCCD1}">
              <a14:hiddenFill xmlns:a14="http://schemas.microsoft.com/office/drawing/2010/main">
                <a:noFill/>
              </a14:hiddenFill>
            </a:ext>
          </a:extLst>
        </p:spPr>
        <p:txBody>
          <a:bodyPr/>
          <a:lstStyle/>
          <a:p>
            <a:pPr>
              <a:defRPr/>
            </a:pPr>
            <a:endParaRPr lang="en-GB" i="1">
              <a:latin typeface="Arial Rounded MT Bold" panose="020F0704030504030204" pitchFamily="34" charset="0"/>
            </a:endParaRPr>
          </a:p>
        </p:txBody>
      </p:sp>
      <p:sp>
        <p:nvSpPr>
          <p:cNvPr id="7348" name="Line 180"/>
          <p:cNvSpPr>
            <a:spLocks noChangeShapeType="1"/>
          </p:cNvSpPr>
          <p:nvPr/>
        </p:nvSpPr>
        <p:spPr bwMode="auto">
          <a:xfrm flipH="1" flipV="1">
            <a:off x="6915324" y="3182760"/>
            <a:ext cx="685800" cy="431800"/>
          </a:xfrm>
          <a:prstGeom prst="line">
            <a:avLst/>
          </a:prstGeom>
          <a:noFill/>
          <a:ln w="12700">
            <a:solidFill>
              <a:srgbClr val="000066"/>
            </a:solidFill>
            <a:round/>
            <a:headEnd/>
            <a:tailEnd type="triangle" w="sm" len="lg"/>
          </a:ln>
          <a:extLst>
            <a:ext uri="{909E8E84-426E-40DD-AFC4-6F175D3DCCD1}">
              <a14:hiddenFill xmlns:a14="http://schemas.microsoft.com/office/drawing/2010/main">
                <a:noFill/>
              </a14:hiddenFill>
            </a:ext>
          </a:extLst>
        </p:spPr>
        <p:txBody>
          <a:bodyPr/>
          <a:lstStyle/>
          <a:p>
            <a:endParaRPr lang="en-GB" i="1">
              <a:latin typeface="Arial Rounded MT Bold" panose="020F0704030504030204" pitchFamily="34" charset="0"/>
            </a:endParaRPr>
          </a:p>
        </p:txBody>
      </p:sp>
      <p:sp>
        <p:nvSpPr>
          <p:cNvPr id="7349" name="Line 181"/>
          <p:cNvSpPr>
            <a:spLocks noChangeShapeType="1"/>
          </p:cNvSpPr>
          <p:nvPr/>
        </p:nvSpPr>
        <p:spPr bwMode="auto">
          <a:xfrm flipH="1" flipV="1">
            <a:off x="6915323" y="2687459"/>
            <a:ext cx="682625" cy="923925"/>
          </a:xfrm>
          <a:prstGeom prst="line">
            <a:avLst/>
          </a:prstGeom>
          <a:noFill/>
          <a:ln w="12700">
            <a:solidFill>
              <a:srgbClr val="000066"/>
            </a:solidFill>
            <a:round/>
            <a:headEnd/>
            <a:tailEnd type="triangle" w="sm" len="lg"/>
          </a:ln>
          <a:extLst>
            <a:ext uri="{909E8E84-426E-40DD-AFC4-6F175D3DCCD1}">
              <a14:hiddenFill xmlns:a14="http://schemas.microsoft.com/office/drawing/2010/main">
                <a:noFill/>
              </a14:hiddenFill>
            </a:ext>
          </a:extLst>
        </p:spPr>
        <p:txBody>
          <a:bodyPr/>
          <a:lstStyle/>
          <a:p>
            <a:endParaRPr lang="en-GB" i="1">
              <a:latin typeface="Arial Rounded MT Bold" panose="020F0704030504030204" pitchFamily="34" charset="0"/>
            </a:endParaRPr>
          </a:p>
        </p:txBody>
      </p:sp>
      <p:sp>
        <p:nvSpPr>
          <p:cNvPr id="7350" name="Text Box 182"/>
          <p:cNvSpPr txBox="1">
            <a:spLocks noChangeArrowheads="1"/>
          </p:cNvSpPr>
          <p:nvPr/>
        </p:nvSpPr>
        <p:spPr bwMode="auto">
          <a:xfrm>
            <a:off x="5073650" y="3600000"/>
            <a:ext cx="16192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nchorCtr="1"/>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hangingPunct="1">
              <a:spcBef>
                <a:spcPct val="50000"/>
              </a:spcBef>
              <a:buClrTx/>
              <a:buSzTx/>
              <a:buFontTx/>
              <a:buNone/>
              <a:defRPr/>
            </a:pPr>
            <a:r>
              <a:rPr lang="en-US" altLang="en-US" sz="1400" i="1" dirty="0" smtClean="0">
                <a:solidFill>
                  <a:srgbClr val="000066"/>
                </a:solidFill>
                <a:latin typeface="Arial Rounded MT Bold" panose="020F0704030504030204" pitchFamily="34" charset="0"/>
              </a:rPr>
              <a:t>Pressure</a:t>
            </a:r>
            <a:endParaRPr lang="en-GB" altLang="en-US" sz="1400" i="1" dirty="0" smtClean="0">
              <a:solidFill>
                <a:srgbClr val="000066"/>
              </a:solidFill>
              <a:latin typeface="Arial Rounded MT Bold" panose="020F0704030504030204" pitchFamily="34" charset="0"/>
            </a:endParaRPr>
          </a:p>
        </p:txBody>
      </p:sp>
      <p:sp>
        <p:nvSpPr>
          <p:cNvPr id="7351" name="Line 183"/>
          <p:cNvSpPr>
            <a:spLocks noChangeShapeType="1"/>
          </p:cNvSpPr>
          <p:nvPr/>
        </p:nvSpPr>
        <p:spPr bwMode="auto">
          <a:xfrm flipV="1">
            <a:off x="5838825" y="2644793"/>
            <a:ext cx="374688" cy="950912"/>
          </a:xfrm>
          <a:prstGeom prst="line">
            <a:avLst/>
          </a:prstGeom>
          <a:noFill/>
          <a:ln w="12700">
            <a:solidFill>
              <a:srgbClr val="000066"/>
            </a:solidFill>
            <a:round/>
            <a:headEnd/>
            <a:tailEnd type="triangle" w="sm" len="lg"/>
          </a:ln>
          <a:extLst>
            <a:ext uri="{909E8E84-426E-40DD-AFC4-6F175D3DCCD1}">
              <a14:hiddenFill xmlns:a14="http://schemas.microsoft.com/office/drawing/2010/main">
                <a:noFill/>
              </a14:hiddenFill>
            </a:ext>
          </a:extLst>
        </p:spPr>
        <p:txBody>
          <a:bodyPr/>
          <a:lstStyle/>
          <a:p>
            <a:endParaRPr lang="en-GB" i="1">
              <a:latin typeface="Arial Rounded MT Bold" panose="020F0704030504030204" pitchFamily="34" charset="0"/>
            </a:endParaRPr>
          </a:p>
        </p:txBody>
      </p:sp>
      <p:sp>
        <p:nvSpPr>
          <p:cNvPr id="7352" name="Line 184"/>
          <p:cNvSpPr>
            <a:spLocks noChangeShapeType="1"/>
          </p:cNvSpPr>
          <p:nvPr/>
        </p:nvSpPr>
        <p:spPr bwMode="auto">
          <a:xfrm flipV="1">
            <a:off x="5838824" y="3140093"/>
            <a:ext cx="352655" cy="455612"/>
          </a:xfrm>
          <a:prstGeom prst="line">
            <a:avLst/>
          </a:prstGeom>
          <a:noFill/>
          <a:ln w="12700">
            <a:solidFill>
              <a:srgbClr val="000066"/>
            </a:solidFill>
            <a:round/>
            <a:headEnd/>
            <a:tailEnd type="triangle" w="sm" len="lg"/>
          </a:ln>
          <a:extLst>
            <a:ext uri="{909E8E84-426E-40DD-AFC4-6F175D3DCCD1}">
              <a14:hiddenFill xmlns:a14="http://schemas.microsoft.com/office/drawing/2010/main">
                <a:noFill/>
              </a14:hiddenFill>
            </a:ext>
          </a:extLst>
        </p:spPr>
        <p:txBody>
          <a:bodyPr/>
          <a:lstStyle/>
          <a:p>
            <a:endParaRPr lang="en-GB" i="1">
              <a:latin typeface="Arial Rounded MT Bold" panose="020F0704030504030204" pitchFamily="34" charset="0"/>
            </a:endParaRPr>
          </a:p>
        </p:txBody>
      </p:sp>
      <p:sp>
        <p:nvSpPr>
          <p:cNvPr id="7353" name="Line 185"/>
          <p:cNvSpPr>
            <a:spLocks noChangeShapeType="1"/>
          </p:cNvSpPr>
          <p:nvPr/>
        </p:nvSpPr>
        <p:spPr bwMode="auto">
          <a:xfrm flipV="1">
            <a:off x="4154488" y="2644792"/>
            <a:ext cx="1334666" cy="913979"/>
          </a:xfrm>
          <a:prstGeom prst="line">
            <a:avLst/>
          </a:prstGeom>
          <a:noFill/>
          <a:ln w="12700">
            <a:solidFill>
              <a:srgbClr val="000066"/>
            </a:solidFill>
            <a:round/>
            <a:headEnd/>
            <a:tailEnd type="triangle" w="sm" len="lg"/>
          </a:ln>
          <a:extLst>
            <a:ext uri="{909E8E84-426E-40DD-AFC4-6F175D3DCCD1}">
              <a14:hiddenFill xmlns:a14="http://schemas.microsoft.com/office/drawing/2010/main">
                <a:noFill/>
              </a14:hiddenFill>
            </a:ext>
          </a:extLst>
        </p:spPr>
        <p:txBody>
          <a:bodyPr/>
          <a:lstStyle/>
          <a:p>
            <a:endParaRPr lang="en-GB" i="1">
              <a:latin typeface="Arial Rounded MT Bold" panose="020F0704030504030204" pitchFamily="34" charset="0"/>
            </a:endParaRPr>
          </a:p>
        </p:txBody>
      </p:sp>
      <p:sp>
        <p:nvSpPr>
          <p:cNvPr id="7354" name="Line 186"/>
          <p:cNvSpPr>
            <a:spLocks noChangeShapeType="1"/>
          </p:cNvSpPr>
          <p:nvPr/>
        </p:nvSpPr>
        <p:spPr bwMode="auto">
          <a:xfrm flipV="1">
            <a:off x="4157663" y="2622013"/>
            <a:ext cx="152686" cy="925645"/>
          </a:xfrm>
          <a:prstGeom prst="line">
            <a:avLst/>
          </a:prstGeom>
          <a:noFill/>
          <a:ln w="12700">
            <a:solidFill>
              <a:srgbClr val="000066"/>
            </a:solidFill>
            <a:round/>
            <a:headEnd/>
            <a:tailEnd type="triangle" w="sm" len="lg"/>
          </a:ln>
          <a:extLst>
            <a:ext uri="{909E8E84-426E-40DD-AFC4-6F175D3DCCD1}">
              <a14:hiddenFill xmlns:a14="http://schemas.microsoft.com/office/drawing/2010/main">
                <a:noFill/>
              </a14:hiddenFill>
            </a:ext>
          </a:extLst>
        </p:spPr>
        <p:txBody>
          <a:bodyPr/>
          <a:lstStyle/>
          <a:p>
            <a:endParaRPr lang="en-GB" i="1">
              <a:latin typeface="Arial Rounded MT Bold" panose="020F0704030504030204" pitchFamily="34" charset="0"/>
            </a:endParaRPr>
          </a:p>
        </p:txBody>
      </p:sp>
      <p:sp>
        <p:nvSpPr>
          <p:cNvPr id="7359" name="Text Box 191"/>
          <p:cNvSpPr txBox="1">
            <a:spLocks noChangeArrowheads="1"/>
          </p:cNvSpPr>
          <p:nvPr/>
        </p:nvSpPr>
        <p:spPr bwMode="auto">
          <a:xfrm>
            <a:off x="0" y="4140200"/>
            <a:ext cx="8785225" cy="20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marL="266700" indent="-2667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eaLnBrk="1" hangingPunct="1">
              <a:lnSpc>
                <a:spcPct val="85000"/>
              </a:lnSpc>
              <a:spcBef>
                <a:spcPct val="25000"/>
              </a:spcBef>
              <a:buClr>
                <a:srgbClr val="00FFFF"/>
              </a:buClr>
              <a:buSzTx/>
              <a:buFont typeface="Wingdings" pitchFamily="2" charset="2"/>
              <a:buChar char="ü"/>
              <a:defRPr/>
            </a:pPr>
            <a:r>
              <a:rPr lang="en-US" altLang="en-US" sz="1800" i="1" dirty="0" smtClean="0">
                <a:solidFill>
                  <a:srgbClr val="00FFFF"/>
                </a:solidFill>
                <a:latin typeface="Arial Rounded MT Bold" panose="020F0704030504030204" pitchFamily="34" charset="0"/>
              </a:rPr>
              <a:t>Zone Heating controls allows top and bottom, width and lengthways heating to be controlled independently</a:t>
            </a:r>
          </a:p>
          <a:p>
            <a:pPr algn="just" eaLnBrk="1" hangingPunct="1">
              <a:lnSpc>
                <a:spcPct val="85000"/>
              </a:lnSpc>
              <a:spcBef>
                <a:spcPct val="25000"/>
              </a:spcBef>
              <a:buClr>
                <a:srgbClr val="00FFFF"/>
              </a:buClr>
              <a:buSzTx/>
              <a:buFont typeface="Wingdings" pitchFamily="2" charset="2"/>
              <a:buChar char="ü"/>
              <a:defRPr/>
            </a:pPr>
            <a:r>
              <a:rPr lang="en-US" altLang="en-US" sz="1800" i="1" dirty="0" smtClean="0">
                <a:solidFill>
                  <a:srgbClr val="00FFFF"/>
                </a:solidFill>
                <a:latin typeface="Arial Rounded MT Bold" panose="020F0704030504030204" pitchFamily="34" charset="0"/>
              </a:rPr>
              <a:t>Thin and thick materials can be processed</a:t>
            </a:r>
          </a:p>
          <a:p>
            <a:pPr algn="just" eaLnBrk="1" hangingPunct="1">
              <a:lnSpc>
                <a:spcPct val="85000"/>
              </a:lnSpc>
              <a:spcBef>
                <a:spcPct val="25000"/>
              </a:spcBef>
              <a:buClr>
                <a:srgbClr val="00FFFF"/>
              </a:buClr>
              <a:buSzTx/>
              <a:buFont typeface="Wingdings" pitchFamily="2" charset="2"/>
              <a:buChar char="ü"/>
              <a:defRPr/>
            </a:pPr>
            <a:r>
              <a:rPr lang="en-US" altLang="en-US" sz="1800" i="1" dirty="0" smtClean="0">
                <a:solidFill>
                  <a:srgbClr val="00FFFF"/>
                </a:solidFill>
                <a:latin typeface="Arial Rounded MT Bold" panose="020F0704030504030204" pitchFamily="34" charset="0"/>
              </a:rPr>
              <a:t>Reel to reel and cut piece processing can be handled</a:t>
            </a:r>
          </a:p>
          <a:p>
            <a:pPr algn="just" eaLnBrk="1" hangingPunct="1">
              <a:lnSpc>
                <a:spcPct val="85000"/>
              </a:lnSpc>
              <a:spcBef>
                <a:spcPct val="25000"/>
              </a:spcBef>
              <a:buClr>
                <a:srgbClr val="00FFFF"/>
              </a:buClr>
              <a:buSzTx/>
              <a:buFont typeface="Wingdings" pitchFamily="2" charset="2"/>
              <a:buChar char="ü"/>
              <a:defRPr/>
            </a:pPr>
            <a:r>
              <a:rPr lang="en-US" altLang="en-US" sz="1800" i="1" dirty="0" smtClean="0">
                <a:solidFill>
                  <a:srgbClr val="00FFFF"/>
                </a:solidFill>
                <a:latin typeface="Arial Rounded MT Bold" panose="020F0704030504030204" pitchFamily="34" charset="0"/>
              </a:rPr>
              <a:t>Powder coating, films, webs, PSA’s and other types of adhesives  can be applied on continuous webs or sheets</a:t>
            </a:r>
          </a:p>
          <a:p>
            <a:pPr algn="just" eaLnBrk="1" hangingPunct="1">
              <a:lnSpc>
                <a:spcPct val="85000"/>
              </a:lnSpc>
              <a:spcBef>
                <a:spcPct val="25000"/>
              </a:spcBef>
              <a:buClr>
                <a:srgbClr val="00FFFF"/>
              </a:buClr>
              <a:buSzTx/>
              <a:buFont typeface="Wingdings" pitchFamily="2" charset="2"/>
              <a:buChar char="ü"/>
              <a:defRPr/>
            </a:pPr>
            <a:r>
              <a:rPr lang="en-US" altLang="en-US" sz="1800" i="1" dirty="0" smtClean="0">
                <a:solidFill>
                  <a:srgbClr val="00FFFF"/>
                </a:solidFill>
                <a:latin typeface="Arial Rounded MT Bold" panose="020F0704030504030204" pitchFamily="34" charset="0"/>
              </a:rPr>
              <a:t>Speed of processing can be varied widely</a:t>
            </a:r>
            <a:endParaRPr lang="en-GB" altLang="en-US" sz="1800" i="1" dirty="0" smtClean="0">
              <a:solidFill>
                <a:srgbClr val="00FFFF"/>
              </a:solidFill>
              <a:latin typeface="Arial Rounded MT Bold" panose="020F0704030504030204" pitchFamily="34" charset="0"/>
            </a:endParaRPr>
          </a:p>
        </p:txBody>
      </p:sp>
      <p:sp>
        <p:nvSpPr>
          <p:cNvPr id="7360" name="Text Box 192"/>
          <p:cNvSpPr txBox="1">
            <a:spLocks noChangeArrowheads="1"/>
          </p:cNvSpPr>
          <p:nvPr/>
        </p:nvSpPr>
        <p:spPr bwMode="auto">
          <a:xfrm>
            <a:off x="180000" y="4140000"/>
            <a:ext cx="8785225" cy="18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marL="266700" indent="-266700"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just" eaLnBrk="1" hangingPunct="1">
              <a:spcBef>
                <a:spcPct val="50000"/>
              </a:spcBef>
              <a:buClr>
                <a:srgbClr val="00FFFF"/>
              </a:buClr>
              <a:buSzTx/>
              <a:buFont typeface="Wingdings" pitchFamily="2" charset="2"/>
              <a:buChar char="ü"/>
              <a:defRPr/>
            </a:pPr>
            <a:r>
              <a:rPr lang="en-US" altLang="en-US" sz="1800" i="1" dirty="0" smtClean="0">
                <a:solidFill>
                  <a:srgbClr val="00FFFF"/>
                </a:solidFill>
                <a:latin typeface="Arial Rounded MT Bold" panose="020F0704030504030204" pitchFamily="34" charset="0"/>
              </a:rPr>
              <a:t>Thickness and density can be controlled accurately </a:t>
            </a:r>
          </a:p>
          <a:p>
            <a:pPr algn="just" eaLnBrk="1" hangingPunct="1">
              <a:spcBef>
                <a:spcPct val="50000"/>
              </a:spcBef>
              <a:buClr>
                <a:srgbClr val="00FFFF"/>
              </a:buClr>
              <a:buSzTx/>
              <a:buFont typeface="Wingdings" pitchFamily="2" charset="2"/>
              <a:buChar char="ü"/>
              <a:defRPr/>
            </a:pPr>
            <a:r>
              <a:rPr lang="en-US" altLang="en-US" sz="1800" i="1" dirty="0" smtClean="0">
                <a:solidFill>
                  <a:srgbClr val="00FFFF"/>
                </a:solidFill>
                <a:latin typeface="Arial Rounded MT Bold" panose="020F0704030504030204" pitchFamily="34" charset="0"/>
              </a:rPr>
              <a:t>Pressure can be applied during the heating and cooling process if required by the tunnel gap setting</a:t>
            </a:r>
          </a:p>
          <a:p>
            <a:pPr algn="just" eaLnBrk="1" hangingPunct="1">
              <a:spcBef>
                <a:spcPct val="50000"/>
              </a:spcBef>
              <a:buClr>
                <a:srgbClr val="00FFFF"/>
              </a:buClr>
              <a:buSzTx/>
              <a:buFont typeface="Wingdings" pitchFamily="2" charset="2"/>
              <a:buChar char="ü"/>
              <a:defRPr/>
            </a:pPr>
            <a:r>
              <a:rPr lang="en-US" altLang="en-US" sz="1800" i="1" dirty="0" smtClean="0">
                <a:solidFill>
                  <a:srgbClr val="00FFFF"/>
                </a:solidFill>
                <a:latin typeface="Arial Rounded MT Bold" panose="020F0704030504030204" pitchFamily="34" charset="0"/>
              </a:rPr>
              <a:t>Each zone of heating and cooling can be individually pressurized</a:t>
            </a:r>
          </a:p>
          <a:p>
            <a:pPr algn="just" eaLnBrk="1" hangingPunct="1">
              <a:spcBef>
                <a:spcPct val="50000"/>
              </a:spcBef>
              <a:buClr>
                <a:srgbClr val="00FFFF"/>
              </a:buClr>
              <a:buSzTx/>
              <a:buFont typeface="Wingdings" pitchFamily="2" charset="2"/>
              <a:buChar char="ü"/>
              <a:defRPr/>
            </a:pPr>
            <a:r>
              <a:rPr lang="en-US" altLang="en-US" sz="1800" i="1" dirty="0" smtClean="0">
                <a:solidFill>
                  <a:srgbClr val="00FFFF"/>
                </a:solidFill>
                <a:latin typeface="Arial Rounded MT Bold" panose="020F0704030504030204" pitchFamily="34" charset="0"/>
              </a:rPr>
              <a:t>Single or multiple sets of pressure rollers can be installed</a:t>
            </a:r>
            <a:endParaRPr lang="en-GB" altLang="en-US" sz="1800" i="1" dirty="0" smtClean="0">
              <a:solidFill>
                <a:srgbClr val="00FFFF"/>
              </a:solidFill>
              <a:latin typeface="Arial Rounded MT Bold" panose="020F0704030504030204" pitchFamily="34" charset="0"/>
            </a:endParaRPr>
          </a:p>
        </p:txBody>
      </p:sp>
      <p:grpSp>
        <p:nvGrpSpPr>
          <p:cNvPr id="33" name="Group 32"/>
          <p:cNvGrpSpPr>
            <a:grpSpLocks noChangeAspect="1"/>
          </p:cNvGrpSpPr>
          <p:nvPr/>
        </p:nvGrpSpPr>
        <p:grpSpPr bwMode="auto">
          <a:xfrm>
            <a:off x="144000" y="144000"/>
            <a:ext cx="1440001" cy="720000"/>
            <a:chOff x="972000" y="1008000"/>
            <a:chExt cx="2016000" cy="1008000"/>
          </a:xfrm>
        </p:grpSpPr>
        <p:pic>
          <p:nvPicPr>
            <p:cNvPr id="36"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38"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Flexible Laminating Process</a:t>
            </a:r>
            <a:endParaRPr lang="en-GB" altLang="en-US" sz="2400" i="1" dirty="0">
              <a:solidFill>
                <a:schemeClr val="bg1"/>
              </a:solidFill>
              <a:latin typeface="Arial Rounded MT Bold" panose="020F0704030504030204" pitchFamily="34" charset="0"/>
            </a:endParaRPr>
          </a:p>
        </p:txBody>
      </p:sp>
      <p:sp>
        <p:nvSpPr>
          <p:cNvPr id="39" name="TextBox 38"/>
          <p:cNvSpPr txBox="1"/>
          <p:nvPr/>
        </p:nvSpPr>
        <p:spPr>
          <a:xfrm>
            <a:off x="0" y="936000"/>
            <a:ext cx="9144000" cy="288000"/>
          </a:xfrm>
          <a:prstGeom prst="rect">
            <a:avLst/>
          </a:prstGeom>
          <a:noFill/>
        </p:spPr>
        <p:txBody>
          <a:bodyPr wrap="none" lIns="72000" tIns="36000" rIns="72000" bIns="36000" rtlCol="0" anchor="ctr" anchorCtr="1">
            <a:spAutoFit/>
          </a:bodyPr>
          <a:lstStyle/>
          <a:p>
            <a:r>
              <a:rPr lang="en-GB" sz="2000" i="1" dirty="0" smtClean="0">
                <a:solidFill>
                  <a:srgbClr val="00FFFF"/>
                </a:solidFill>
                <a:latin typeface="Arial Rounded MT Bold" panose="020F0704030504030204" pitchFamily="34" charset="0"/>
              </a:rPr>
              <a:t>Powerbond HPC – High Pressure Compression Production Line</a:t>
            </a:r>
            <a:endParaRPr lang="en-GB" sz="2000" i="1" dirty="0">
              <a:solidFill>
                <a:srgbClr val="00FFFF"/>
              </a:solidFill>
              <a:latin typeface="Arial Rounded MT Bold" panose="020F0704030504030204" pitchFamily="34" charset="0"/>
            </a:endParaRPr>
          </a:p>
        </p:txBody>
      </p:sp>
      <p:grpSp>
        <p:nvGrpSpPr>
          <p:cNvPr id="40" name="Group 39"/>
          <p:cNvGrpSpPr>
            <a:grpSpLocks noChangeAspect="1"/>
          </p:cNvGrpSpPr>
          <p:nvPr/>
        </p:nvGrpSpPr>
        <p:grpSpPr bwMode="auto">
          <a:xfrm>
            <a:off x="7524000" y="5976000"/>
            <a:ext cx="1440001" cy="720000"/>
            <a:chOff x="972000" y="1008000"/>
            <a:chExt cx="2016000" cy="1008000"/>
          </a:xfrm>
        </p:grpSpPr>
        <p:pic>
          <p:nvPicPr>
            <p:cNvPr id="41"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43"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Company Profile</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nodeType="withEffect">
                                  <p:stCondLst>
                                    <p:cond delay="50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500"/>
                                        <p:tgtEl>
                                          <p:spTgt spid="40"/>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38"/>
                                        </p:tgtEl>
                                        <p:attrNameLst>
                                          <p:attrName>style.visibility</p:attrName>
                                        </p:attrNameLst>
                                      </p:cBhvr>
                                      <p:to>
                                        <p:strVal val="visible"/>
                                      </p:to>
                                    </p:set>
                                    <p:animEffect transition="in" filter="wipe(left)">
                                      <p:cBhvr>
                                        <p:cTn id="14" dur="500"/>
                                        <p:tgtEl>
                                          <p:spTgt spid="38"/>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par>
                          <p:cTn id="18" fill="hold">
                            <p:stCondLst>
                              <p:cond delay="2000"/>
                            </p:stCondLst>
                            <p:childTnLst>
                              <p:par>
                                <p:cTn id="19" presetID="22" presetClass="entr" presetSubtype="8" fill="hold" nodeType="afterEffect">
                                  <p:stCondLst>
                                    <p:cond delay="500"/>
                                  </p:stCondLst>
                                  <p:childTnLst>
                                    <p:set>
                                      <p:cBhvr>
                                        <p:cTn id="20" dur="1" fill="hold">
                                          <p:stCondLst>
                                            <p:cond delay="0"/>
                                          </p:stCondLst>
                                        </p:cTn>
                                        <p:tgtEl>
                                          <p:spTgt spid="7328"/>
                                        </p:tgtEl>
                                        <p:attrNameLst>
                                          <p:attrName>style.visibility</p:attrName>
                                        </p:attrNameLst>
                                      </p:cBhvr>
                                      <p:to>
                                        <p:strVal val="visible"/>
                                      </p:to>
                                    </p:set>
                                    <p:animEffect transition="in" filter="wipe(left)">
                                      <p:cBhvr>
                                        <p:cTn id="21" dur="1000"/>
                                        <p:tgtEl>
                                          <p:spTgt spid="7328"/>
                                        </p:tgtEl>
                                      </p:cBhvr>
                                    </p:animEffect>
                                  </p:childTnLst>
                                </p:cTn>
                              </p:par>
                            </p:childTnLst>
                          </p:cTn>
                        </p:par>
                        <p:par>
                          <p:cTn id="22" fill="hold">
                            <p:stCondLst>
                              <p:cond delay="3500"/>
                            </p:stCondLst>
                            <p:childTnLst>
                              <p:par>
                                <p:cTn id="23" presetID="22" presetClass="entr" presetSubtype="8" fill="hold" grpId="0" nodeType="afterEffect">
                                  <p:stCondLst>
                                    <p:cond delay="50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500"/>
                                        <p:tgtEl>
                                          <p:spTgt spid="39"/>
                                        </p:tgtEl>
                                      </p:cBhvr>
                                    </p:animEffect>
                                  </p:childTnLst>
                                </p:cTn>
                              </p:par>
                            </p:childTnLst>
                          </p:cTn>
                        </p:par>
                        <p:par>
                          <p:cTn id="26" fill="hold" nodeType="afterGroup">
                            <p:stCondLst>
                              <p:cond delay="4500"/>
                            </p:stCondLst>
                            <p:childTnLst>
                              <p:par>
                                <p:cTn id="27" presetID="22" presetClass="entr" presetSubtype="8" fill="hold" grpId="0" nodeType="afterEffect">
                                  <p:stCondLst>
                                    <p:cond delay="500"/>
                                  </p:stCondLst>
                                  <p:childTnLst>
                                    <p:set>
                                      <p:cBhvr>
                                        <p:cTn id="28" dur="1" fill="hold">
                                          <p:stCondLst>
                                            <p:cond delay="0"/>
                                          </p:stCondLst>
                                        </p:cTn>
                                        <p:tgtEl>
                                          <p:spTgt spid="7329">
                                            <p:txEl>
                                              <p:pRg st="0" end="0"/>
                                            </p:txEl>
                                          </p:spTgt>
                                        </p:tgtEl>
                                        <p:attrNameLst>
                                          <p:attrName>style.visibility</p:attrName>
                                        </p:attrNameLst>
                                      </p:cBhvr>
                                      <p:to>
                                        <p:strVal val="visible"/>
                                      </p:to>
                                    </p:set>
                                    <p:animEffect transition="in" filter="wipe(left)">
                                      <p:cBhvr>
                                        <p:cTn id="29" dur="750"/>
                                        <p:tgtEl>
                                          <p:spTgt spid="7329">
                                            <p:txEl>
                                              <p:pRg st="0" end="0"/>
                                            </p:txEl>
                                          </p:spTgt>
                                        </p:tgtEl>
                                      </p:cBhvr>
                                    </p:animEffect>
                                  </p:childTnLst>
                                </p:cTn>
                              </p:par>
                            </p:childTnLst>
                          </p:cTn>
                        </p:par>
                        <p:par>
                          <p:cTn id="30" fill="hold" nodeType="afterGroup">
                            <p:stCondLst>
                              <p:cond delay="5750"/>
                            </p:stCondLst>
                            <p:childTnLst>
                              <p:par>
                                <p:cTn id="31" presetID="22" presetClass="entr" presetSubtype="8" fill="hold" nodeType="afterEffect">
                                  <p:stCondLst>
                                    <p:cond delay="500"/>
                                  </p:stCondLst>
                                  <p:childTnLst>
                                    <p:set>
                                      <p:cBhvr>
                                        <p:cTn id="32" dur="1" fill="hold">
                                          <p:stCondLst>
                                            <p:cond delay="0"/>
                                          </p:stCondLst>
                                        </p:cTn>
                                        <p:tgtEl>
                                          <p:spTgt spid="7347"/>
                                        </p:tgtEl>
                                        <p:attrNameLst>
                                          <p:attrName>style.visibility</p:attrName>
                                        </p:attrNameLst>
                                      </p:cBhvr>
                                      <p:to>
                                        <p:strVal val="visible"/>
                                      </p:to>
                                    </p:set>
                                    <p:animEffect transition="in" filter="wipe(left)">
                                      <p:cBhvr>
                                        <p:cTn id="33" dur="500"/>
                                        <p:tgtEl>
                                          <p:spTgt spid="7347"/>
                                        </p:tgtEl>
                                      </p:cBhvr>
                                    </p:animEffect>
                                  </p:childTnLst>
                                </p:cTn>
                              </p:par>
                            </p:childTnLst>
                          </p:cTn>
                        </p:par>
                        <p:par>
                          <p:cTn id="34" fill="hold" nodeType="afterGroup">
                            <p:stCondLst>
                              <p:cond delay="6750"/>
                            </p:stCondLst>
                            <p:childTnLst>
                              <p:par>
                                <p:cTn id="35" presetID="22" presetClass="entr" presetSubtype="8" fill="hold" grpId="0" nodeType="afterEffect">
                                  <p:stCondLst>
                                    <p:cond delay="500"/>
                                  </p:stCondLst>
                                  <p:childTnLst>
                                    <p:set>
                                      <p:cBhvr>
                                        <p:cTn id="36" dur="1" fill="hold">
                                          <p:stCondLst>
                                            <p:cond delay="0"/>
                                          </p:stCondLst>
                                        </p:cTn>
                                        <p:tgtEl>
                                          <p:spTgt spid="7330"/>
                                        </p:tgtEl>
                                        <p:attrNameLst>
                                          <p:attrName>style.visibility</p:attrName>
                                        </p:attrNameLst>
                                      </p:cBhvr>
                                      <p:to>
                                        <p:strVal val="visible"/>
                                      </p:to>
                                    </p:set>
                                    <p:animEffect transition="in" filter="wipe(left)">
                                      <p:cBhvr>
                                        <p:cTn id="37" dur="750"/>
                                        <p:tgtEl>
                                          <p:spTgt spid="7330"/>
                                        </p:tgtEl>
                                      </p:cBhvr>
                                    </p:animEffect>
                                  </p:childTnLst>
                                </p:cTn>
                              </p:par>
                            </p:childTnLst>
                          </p:cTn>
                        </p:par>
                        <p:par>
                          <p:cTn id="38" fill="hold" nodeType="afterGroup">
                            <p:stCondLst>
                              <p:cond delay="8000"/>
                            </p:stCondLst>
                            <p:childTnLst>
                              <p:par>
                                <p:cTn id="39" presetID="22" presetClass="entr" presetSubtype="4" fill="hold" grpId="0" nodeType="afterEffect">
                                  <p:stCondLst>
                                    <p:cond delay="500"/>
                                  </p:stCondLst>
                                  <p:childTnLst>
                                    <p:set>
                                      <p:cBhvr>
                                        <p:cTn id="40" dur="1" fill="hold">
                                          <p:stCondLst>
                                            <p:cond delay="0"/>
                                          </p:stCondLst>
                                        </p:cTn>
                                        <p:tgtEl>
                                          <p:spTgt spid="7334"/>
                                        </p:tgtEl>
                                        <p:attrNameLst>
                                          <p:attrName>style.visibility</p:attrName>
                                        </p:attrNameLst>
                                      </p:cBhvr>
                                      <p:to>
                                        <p:strVal val="visible"/>
                                      </p:to>
                                    </p:set>
                                    <p:animEffect transition="in" filter="wipe(down)">
                                      <p:cBhvr>
                                        <p:cTn id="41" dur="500"/>
                                        <p:tgtEl>
                                          <p:spTgt spid="7334"/>
                                        </p:tgtEl>
                                      </p:cBhvr>
                                    </p:animEffect>
                                  </p:childTnLst>
                                </p:cTn>
                              </p:par>
                            </p:childTnLst>
                          </p:cTn>
                        </p:par>
                        <p:par>
                          <p:cTn id="42" fill="hold" nodeType="afterGroup">
                            <p:stCondLst>
                              <p:cond delay="9000"/>
                            </p:stCondLst>
                            <p:childTnLst>
                              <p:par>
                                <p:cTn id="43" presetID="22" presetClass="entr" presetSubtype="8" fill="hold" grpId="0" nodeType="afterEffect">
                                  <p:stCondLst>
                                    <p:cond delay="500"/>
                                  </p:stCondLst>
                                  <p:childTnLst>
                                    <p:set>
                                      <p:cBhvr>
                                        <p:cTn id="44" dur="1" fill="hold">
                                          <p:stCondLst>
                                            <p:cond delay="0"/>
                                          </p:stCondLst>
                                        </p:cTn>
                                        <p:tgtEl>
                                          <p:spTgt spid="7331"/>
                                        </p:tgtEl>
                                        <p:attrNameLst>
                                          <p:attrName>style.visibility</p:attrName>
                                        </p:attrNameLst>
                                      </p:cBhvr>
                                      <p:to>
                                        <p:strVal val="visible"/>
                                      </p:to>
                                    </p:set>
                                    <p:animEffect transition="in" filter="wipe(left)">
                                      <p:cBhvr>
                                        <p:cTn id="45" dur="750"/>
                                        <p:tgtEl>
                                          <p:spTgt spid="7331"/>
                                        </p:tgtEl>
                                      </p:cBhvr>
                                    </p:animEffect>
                                  </p:childTnLst>
                                </p:cTn>
                              </p:par>
                            </p:childTnLst>
                          </p:cTn>
                        </p:par>
                        <p:par>
                          <p:cTn id="46" fill="hold" nodeType="afterGroup">
                            <p:stCondLst>
                              <p:cond delay="10250"/>
                            </p:stCondLst>
                            <p:childTnLst>
                              <p:par>
                                <p:cTn id="47" presetID="22" presetClass="entr" presetSubtype="4" fill="hold" grpId="0" nodeType="afterEffect">
                                  <p:stCondLst>
                                    <p:cond delay="0"/>
                                  </p:stCondLst>
                                  <p:childTnLst>
                                    <p:set>
                                      <p:cBhvr>
                                        <p:cTn id="48" dur="1" fill="hold">
                                          <p:stCondLst>
                                            <p:cond delay="0"/>
                                          </p:stCondLst>
                                        </p:cTn>
                                        <p:tgtEl>
                                          <p:spTgt spid="7354"/>
                                        </p:tgtEl>
                                        <p:attrNameLst>
                                          <p:attrName>style.visibility</p:attrName>
                                        </p:attrNameLst>
                                      </p:cBhvr>
                                      <p:to>
                                        <p:strVal val="visible"/>
                                      </p:to>
                                    </p:set>
                                    <p:animEffect transition="in" filter="wipe(down)">
                                      <p:cBhvr>
                                        <p:cTn id="49" dur="500"/>
                                        <p:tgtEl>
                                          <p:spTgt spid="735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7335"/>
                                        </p:tgtEl>
                                        <p:attrNameLst>
                                          <p:attrName>style.visibility</p:attrName>
                                        </p:attrNameLst>
                                      </p:cBhvr>
                                      <p:to>
                                        <p:strVal val="visible"/>
                                      </p:to>
                                    </p:set>
                                    <p:animEffect transition="in" filter="wipe(down)">
                                      <p:cBhvr>
                                        <p:cTn id="52" dur="500"/>
                                        <p:tgtEl>
                                          <p:spTgt spid="7335"/>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7353"/>
                                        </p:tgtEl>
                                        <p:attrNameLst>
                                          <p:attrName>style.visibility</p:attrName>
                                        </p:attrNameLst>
                                      </p:cBhvr>
                                      <p:to>
                                        <p:strVal val="visible"/>
                                      </p:to>
                                    </p:set>
                                    <p:animEffect transition="in" filter="wipe(down)">
                                      <p:cBhvr>
                                        <p:cTn id="55" dur="500"/>
                                        <p:tgtEl>
                                          <p:spTgt spid="7353"/>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7336"/>
                                        </p:tgtEl>
                                        <p:attrNameLst>
                                          <p:attrName>style.visibility</p:attrName>
                                        </p:attrNameLst>
                                      </p:cBhvr>
                                      <p:to>
                                        <p:strVal val="visible"/>
                                      </p:to>
                                    </p:set>
                                    <p:animEffect transition="in" filter="wipe(down)">
                                      <p:cBhvr>
                                        <p:cTn id="58" dur="500"/>
                                        <p:tgtEl>
                                          <p:spTgt spid="7336"/>
                                        </p:tgtEl>
                                      </p:cBhvr>
                                    </p:animEffect>
                                  </p:childTnLst>
                                </p:cTn>
                              </p:par>
                            </p:childTnLst>
                          </p:cTn>
                        </p:par>
                        <p:par>
                          <p:cTn id="59" fill="hold" nodeType="afterGroup">
                            <p:stCondLst>
                              <p:cond delay="10750"/>
                            </p:stCondLst>
                            <p:childTnLst>
                              <p:par>
                                <p:cTn id="60" presetID="22" presetClass="entr" presetSubtype="8" fill="hold" grpId="0" nodeType="afterEffect">
                                  <p:stCondLst>
                                    <p:cond delay="500"/>
                                  </p:stCondLst>
                                  <p:childTnLst>
                                    <p:set>
                                      <p:cBhvr>
                                        <p:cTn id="61" dur="1" fill="hold">
                                          <p:stCondLst>
                                            <p:cond delay="0"/>
                                          </p:stCondLst>
                                        </p:cTn>
                                        <p:tgtEl>
                                          <p:spTgt spid="7332"/>
                                        </p:tgtEl>
                                        <p:attrNameLst>
                                          <p:attrName>style.visibility</p:attrName>
                                        </p:attrNameLst>
                                      </p:cBhvr>
                                      <p:to>
                                        <p:strVal val="visible"/>
                                      </p:to>
                                    </p:set>
                                    <p:animEffect transition="in" filter="wipe(left)">
                                      <p:cBhvr>
                                        <p:cTn id="62" dur="750"/>
                                        <p:tgtEl>
                                          <p:spTgt spid="7332"/>
                                        </p:tgtEl>
                                      </p:cBhvr>
                                    </p:animEffect>
                                  </p:childTnLst>
                                </p:cTn>
                              </p:par>
                            </p:childTnLst>
                          </p:cTn>
                        </p:par>
                        <p:par>
                          <p:cTn id="63" fill="hold" nodeType="afterGroup">
                            <p:stCondLst>
                              <p:cond delay="12000"/>
                            </p:stCondLst>
                            <p:childTnLst>
                              <p:par>
                                <p:cTn id="64" presetID="22" presetClass="entr" presetSubtype="4" fill="hold" grpId="0" nodeType="afterEffect">
                                  <p:stCondLst>
                                    <p:cond delay="0"/>
                                  </p:stCondLst>
                                  <p:childTnLst>
                                    <p:set>
                                      <p:cBhvr>
                                        <p:cTn id="65" dur="1" fill="hold">
                                          <p:stCondLst>
                                            <p:cond delay="0"/>
                                          </p:stCondLst>
                                        </p:cTn>
                                        <p:tgtEl>
                                          <p:spTgt spid="7348"/>
                                        </p:tgtEl>
                                        <p:attrNameLst>
                                          <p:attrName>style.visibility</p:attrName>
                                        </p:attrNameLst>
                                      </p:cBhvr>
                                      <p:to>
                                        <p:strVal val="visible"/>
                                      </p:to>
                                    </p:set>
                                    <p:animEffect transition="in" filter="wipe(down)">
                                      <p:cBhvr>
                                        <p:cTn id="66" dur="500"/>
                                        <p:tgtEl>
                                          <p:spTgt spid="7348"/>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7349"/>
                                        </p:tgtEl>
                                        <p:attrNameLst>
                                          <p:attrName>style.visibility</p:attrName>
                                        </p:attrNameLst>
                                      </p:cBhvr>
                                      <p:to>
                                        <p:strVal val="visible"/>
                                      </p:to>
                                    </p:set>
                                    <p:animEffect transition="in" filter="wipe(down)">
                                      <p:cBhvr>
                                        <p:cTn id="69" dur="500"/>
                                        <p:tgtEl>
                                          <p:spTgt spid="7349"/>
                                        </p:tgtEl>
                                      </p:cBhvr>
                                    </p:animEffect>
                                  </p:childTnLst>
                                </p:cTn>
                              </p:par>
                            </p:childTnLst>
                          </p:cTn>
                        </p:par>
                        <p:par>
                          <p:cTn id="70" fill="hold" nodeType="afterGroup">
                            <p:stCondLst>
                              <p:cond delay="12500"/>
                            </p:stCondLst>
                            <p:childTnLst>
                              <p:par>
                                <p:cTn id="71" presetID="22" presetClass="entr" presetSubtype="8" fill="hold" grpId="0" nodeType="afterEffect">
                                  <p:stCondLst>
                                    <p:cond delay="500"/>
                                  </p:stCondLst>
                                  <p:childTnLst>
                                    <p:set>
                                      <p:cBhvr>
                                        <p:cTn id="72" dur="1" fill="hold">
                                          <p:stCondLst>
                                            <p:cond delay="0"/>
                                          </p:stCondLst>
                                        </p:cTn>
                                        <p:tgtEl>
                                          <p:spTgt spid="7350"/>
                                        </p:tgtEl>
                                        <p:attrNameLst>
                                          <p:attrName>style.visibility</p:attrName>
                                        </p:attrNameLst>
                                      </p:cBhvr>
                                      <p:to>
                                        <p:strVal val="visible"/>
                                      </p:to>
                                    </p:set>
                                    <p:animEffect transition="in" filter="wipe(left)">
                                      <p:cBhvr>
                                        <p:cTn id="73" dur="750"/>
                                        <p:tgtEl>
                                          <p:spTgt spid="7350"/>
                                        </p:tgtEl>
                                      </p:cBhvr>
                                    </p:animEffect>
                                  </p:childTnLst>
                                </p:cTn>
                              </p:par>
                            </p:childTnLst>
                          </p:cTn>
                        </p:par>
                        <p:par>
                          <p:cTn id="74" fill="hold" nodeType="afterGroup">
                            <p:stCondLst>
                              <p:cond delay="13750"/>
                            </p:stCondLst>
                            <p:childTnLst>
                              <p:par>
                                <p:cTn id="75" presetID="22" presetClass="entr" presetSubtype="4" fill="hold" grpId="0" nodeType="afterEffect">
                                  <p:stCondLst>
                                    <p:cond delay="0"/>
                                  </p:stCondLst>
                                  <p:childTnLst>
                                    <p:set>
                                      <p:cBhvr>
                                        <p:cTn id="76" dur="1" fill="hold">
                                          <p:stCondLst>
                                            <p:cond delay="0"/>
                                          </p:stCondLst>
                                        </p:cTn>
                                        <p:tgtEl>
                                          <p:spTgt spid="7351"/>
                                        </p:tgtEl>
                                        <p:attrNameLst>
                                          <p:attrName>style.visibility</p:attrName>
                                        </p:attrNameLst>
                                      </p:cBhvr>
                                      <p:to>
                                        <p:strVal val="visible"/>
                                      </p:to>
                                    </p:set>
                                    <p:animEffect transition="in" filter="wipe(down)">
                                      <p:cBhvr>
                                        <p:cTn id="77" dur="500"/>
                                        <p:tgtEl>
                                          <p:spTgt spid="7351"/>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7352"/>
                                        </p:tgtEl>
                                        <p:attrNameLst>
                                          <p:attrName>style.visibility</p:attrName>
                                        </p:attrNameLst>
                                      </p:cBhvr>
                                      <p:to>
                                        <p:strVal val="visible"/>
                                      </p:to>
                                    </p:set>
                                    <p:animEffect transition="in" filter="wipe(down)">
                                      <p:cBhvr>
                                        <p:cTn id="80" dur="500"/>
                                        <p:tgtEl>
                                          <p:spTgt spid="7352"/>
                                        </p:tgtEl>
                                      </p:cBhvr>
                                    </p:animEffect>
                                  </p:childTnLst>
                                </p:cTn>
                              </p:par>
                            </p:childTnLst>
                          </p:cTn>
                        </p:par>
                        <p:par>
                          <p:cTn id="81" fill="hold" nodeType="afterGroup">
                            <p:stCondLst>
                              <p:cond delay="14250"/>
                            </p:stCondLst>
                            <p:childTnLst>
                              <p:par>
                                <p:cTn id="82" presetID="22" presetClass="entr" presetSubtype="8" fill="hold" grpId="0" nodeType="afterEffect">
                                  <p:stCondLst>
                                    <p:cond delay="500"/>
                                  </p:stCondLst>
                                  <p:childTnLst>
                                    <p:set>
                                      <p:cBhvr>
                                        <p:cTn id="83" dur="1" fill="hold">
                                          <p:stCondLst>
                                            <p:cond delay="0"/>
                                          </p:stCondLst>
                                        </p:cTn>
                                        <p:tgtEl>
                                          <p:spTgt spid="7333"/>
                                        </p:tgtEl>
                                        <p:attrNameLst>
                                          <p:attrName>style.visibility</p:attrName>
                                        </p:attrNameLst>
                                      </p:cBhvr>
                                      <p:to>
                                        <p:strVal val="visible"/>
                                      </p:to>
                                    </p:set>
                                    <p:animEffect transition="in" filter="wipe(left)">
                                      <p:cBhvr>
                                        <p:cTn id="84" dur="750"/>
                                        <p:tgtEl>
                                          <p:spTgt spid="7333"/>
                                        </p:tgtEl>
                                      </p:cBhvr>
                                    </p:animEffect>
                                  </p:childTnLst>
                                </p:cTn>
                              </p:par>
                            </p:childTnLst>
                          </p:cTn>
                        </p:par>
                        <p:par>
                          <p:cTn id="85" fill="hold" nodeType="afterGroup">
                            <p:stCondLst>
                              <p:cond delay="15500"/>
                            </p:stCondLst>
                            <p:childTnLst>
                              <p:par>
                                <p:cTn id="86" presetID="22" presetClass="entr" presetSubtype="1" fill="hold" nodeType="afterEffect">
                                  <p:stCondLst>
                                    <p:cond delay="0"/>
                                  </p:stCondLst>
                                  <p:childTnLst>
                                    <p:set>
                                      <p:cBhvr>
                                        <p:cTn id="87" dur="1" fill="hold">
                                          <p:stCondLst>
                                            <p:cond delay="0"/>
                                          </p:stCondLst>
                                        </p:cTn>
                                        <p:tgtEl>
                                          <p:spTgt spid="7337"/>
                                        </p:tgtEl>
                                        <p:attrNameLst>
                                          <p:attrName>style.visibility</p:attrName>
                                        </p:attrNameLst>
                                      </p:cBhvr>
                                      <p:to>
                                        <p:strVal val="visible"/>
                                      </p:to>
                                    </p:set>
                                    <p:animEffect transition="in" filter="wipe(up)">
                                      <p:cBhvr>
                                        <p:cTn id="88" dur="500"/>
                                        <p:tgtEl>
                                          <p:spTgt spid="7337"/>
                                        </p:tgtEl>
                                      </p:cBhvr>
                                    </p:animEffect>
                                  </p:childTnLst>
                                </p:cTn>
                              </p:par>
                              <p:par>
                                <p:cTn id="89" presetID="22" presetClass="entr" presetSubtype="1" fill="hold" nodeType="withEffect">
                                  <p:stCondLst>
                                    <p:cond delay="0"/>
                                  </p:stCondLst>
                                  <p:childTnLst>
                                    <p:set>
                                      <p:cBhvr>
                                        <p:cTn id="90" dur="1" fill="hold">
                                          <p:stCondLst>
                                            <p:cond delay="0"/>
                                          </p:stCondLst>
                                        </p:cTn>
                                        <p:tgtEl>
                                          <p:spTgt spid="7338"/>
                                        </p:tgtEl>
                                        <p:attrNameLst>
                                          <p:attrName>style.visibility</p:attrName>
                                        </p:attrNameLst>
                                      </p:cBhvr>
                                      <p:to>
                                        <p:strVal val="visible"/>
                                      </p:to>
                                    </p:set>
                                    <p:animEffect transition="in" filter="wipe(up)">
                                      <p:cBhvr>
                                        <p:cTn id="91" dur="500"/>
                                        <p:tgtEl>
                                          <p:spTgt spid="7338"/>
                                        </p:tgtEl>
                                      </p:cBhvr>
                                    </p:animEffect>
                                  </p:childTnLst>
                                </p:cTn>
                              </p:par>
                              <p:par>
                                <p:cTn id="92" presetID="22" presetClass="entr" presetSubtype="1" fill="hold" nodeType="withEffect">
                                  <p:stCondLst>
                                    <p:cond delay="0"/>
                                  </p:stCondLst>
                                  <p:childTnLst>
                                    <p:set>
                                      <p:cBhvr>
                                        <p:cTn id="93" dur="1" fill="hold">
                                          <p:stCondLst>
                                            <p:cond delay="0"/>
                                          </p:stCondLst>
                                        </p:cTn>
                                        <p:tgtEl>
                                          <p:spTgt spid="7342"/>
                                        </p:tgtEl>
                                        <p:attrNameLst>
                                          <p:attrName>style.visibility</p:attrName>
                                        </p:attrNameLst>
                                      </p:cBhvr>
                                      <p:to>
                                        <p:strVal val="visible"/>
                                      </p:to>
                                    </p:set>
                                    <p:animEffect transition="in" filter="wipe(up)">
                                      <p:cBhvr>
                                        <p:cTn id="94" dur="500"/>
                                        <p:tgtEl>
                                          <p:spTgt spid="7342"/>
                                        </p:tgtEl>
                                      </p:cBhvr>
                                    </p:animEffect>
                                  </p:childTnLst>
                                </p:cTn>
                              </p:par>
                              <p:par>
                                <p:cTn id="95" presetID="22" presetClass="entr" presetSubtype="1" fill="hold" nodeType="withEffect">
                                  <p:stCondLst>
                                    <p:cond delay="0"/>
                                  </p:stCondLst>
                                  <p:childTnLst>
                                    <p:set>
                                      <p:cBhvr>
                                        <p:cTn id="96" dur="1" fill="hold">
                                          <p:stCondLst>
                                            <p:cond delay="0"/>
                                          </p:stCondLst>
                                        </p:cTn>
                                        <p:tgtEl>
                                          <p:spTgt spid="7343"/>
                                        </p:tgtEl>
                                        <p:attrNameLst>
                                          <p:attrName>style.visibility</p:attrName>
                                        </p:attrNameLst>
                                      </p:cBhvr>
                                      <p:to>
                                        <p:strVal val="visible"/>
                                      </p:to>
                                    </p:set>
                                    <p:animEffect transition="in" filter="wipe(up)">
                                      <p:cBhvr>
                                        <p:cTn id="97" dur="500"/>
                                        <p:tgtEl>
                                          <p:spTgt spid="7343"/>
                                        </p:tgtEl>
                                      </p:cBhvr>
                                    </p:animEffect>
                                  </p:childTnLst>
                                </p:cTn>
                              </p:par>
                              <p:par>
                                <p:cTn id="98" presetID="22" presetClass="entr" presetSubtype="1" fill="hold" nodeType="withEffect">
                                  <p:stCondLst>
                                    <p:cond delay="0"/>
                                  </p:stCondLst>
                                  <p:childTnLst>
                                    <p:set>
                                      <p:cBhvr>
                                        <p:cTn id="99" dur="1" fill="hold">
                                          <p:stCondLst>
                                            <p:cond delay="0"/>
                                          </p:stCondLst>
                                        </p:cTn>
                                        <p:tgtEl>
                                          <p:spTgt spid="7346"/>
                                        </p:tgtEl>
                                        <p:attrNameLst>
                                          <p:attrName>style.visibility</p:attrName>
                                        </p:attrNameLst>
                                      </p:cBhvr>
                                      <p:to>
                                        <p:strVal val="visible"/>
                                      </p:to>
                                    </p:set>
                                    <p:animEffect transition="in" filter="wipe(up)">
                                      <p:cBhvr>
                                        <p:cTn id="100" dur="500"/>
                                        <p:tgtEl>
                                          <p:spTgt spid="7346"/>
                                        </p:tgtEl>
                                      </p:cBhvr>
                                    </p:animEffect>
                                  </p:childTnLst>
                                </p:cTn>
                              </p:par>
                              <p:par>
                                <p:cTn id="101" presetID="22" presetClass="entr" presetSubtype="1" fill="hold" nodeType="withEffect">
                                  <p:stCondLst>
                                    <p:cond delay="0"/>
                                  </p:stCondLst>
                                  <p:childTnLst>
                                    <p:set>
                                      <p:cBhvr>
                                        <p:cTn id="102" dur="1" fill="hold">
                                          <p:stCondLst>
                                            <p:cond delay="0"/>
                                          </p:stCondLst>
                                        </p:cTn>
                                        <p:tgtEl>
                                          <p:spTgt spid="7344"/>
                                        </p:tgtEl>
                                        <p:attrNameLst>
                                          <p:attrName>style.visibility</p:attrName>
                                        </p:attrNameLst>
                                      </p:cBhvr>
                                      <p:to>
                                        <p:strVal val="visible"/>
                                      </p:to>
                                    </p:set>
                                    <p:animEffect transition="in" filter="wipe(up)">
                                      <p:cBhvr>
                                        <p:cTn id="103" dur="500"/>
                                        <p:tgtEl>
                                          <p:spTgt spid="7344"/>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8" fill="hold" grpId="0" nodeType="clickEffect">
                                  <p:stCondLst>
                                    <p:cond delay="250"/>
                                  </p:stCondLst>
                                  <p:childTnLst>
                                    <p:set>
                                      <p:cBhvr>
                                        <p:cTn id="107" dur="1" fill="hold">
                                          <p:stCondLst>
                                            <p:cond delay="0"/>
                                          </p:stCondLst>
                                        </p:cTn>
                                        <p:tgtEl>
                                          <p:spTgt spid="7172"/>
                                        </p:tgtEl>
                                        <p:attrNameLst>
                                          <p:attrName>style.visibility</p:attrName>
                                        </p:attrNameLst>
                                      </p:cBhvr>
                                      <p:to>
                                        <p:strVal val="visible"/>
                                      </p:to>
                                    </p:set>
                                    <p:animEffect transition="in" filter="wipe(left)">
                                      <p:cBhvr>
                                        <p:cTn id="108" dur="1000"/>
                                        <p:tgtEl>
                                          <p:spTgt spid="7172"/>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xit" presetSubtype="2" fill="hold" grpId="1" nodeType="clickEffect">
                                  <p:stCondLst>
                                    <p:cond delay="0"/>
                                  </p:stCondLst>
                                  <p:childTnLst>
                                    <p:animEffect transition="out" filter="wipe(right)">
                                      <p:cBhvr>
                                        <p:cTn id="112" dur="1000"/>
                                        <p:tgtEl>
                                          <p:spTgt spid="7172"/>
                                        </p:tgtEl>
                                      </p:cBhvr>
                                    </p:animEffect>
                                    <p:set>
                                      <p:cBhvr>
                                        <p:cTn id="113" dur="1" fill="hold">
                                          <p:stCondLst>
                                            <p:cond delay="999"/>
                                          </p:stCondLst>
                                        </p:cTn>
                                        <p:tgtEl>
                                          <p:spTgt spid="7172"/>
                                        </p:tgtEl>
                                        <p:attrNameLst>
                                          <p:attrName>style.visibility</p:attrName>
                                        </p:attrNameLst>
                                      </p:cBhvr>
                                      <p:to>
                                        <p:strVal val="hidden"/>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2" presetClass="entr" presetSubtype="8" fill="hold" grpId="0" nodeType="clickEffect">
                                  <p:stCondLst>
                                    <p:cond delay="500"/>
                                  </p:stCondLst>
                                  <p:childTnLst>
                                    <p:set>
                                      <p:cBhvr>
                                        <p:cTn id="117" dur="1" fill="hold">
                                          <p:stCondLst>
                                            <p:cond delay="0"/>
                                          </p:stCondLst>
                                        </p:cTn>
                                        <p:tgtEl>
                                          <p:spTgt spid="7360"/>
                                        </p:tgtEl>
                                        <p:attrNameLst>
                                          <p:attrName>style.visibility</p:attrName>
                                        </p:attrNameLst>
                                      </p:cBhvr>
                                      <p:to>
                                        <p:strVal val="visible"/>
                                      </p:to>
                                    </p:set>
                                    <p:animEffect transition="in" filter="wipe(left)">
                                      <p:cBhvr>
                                        <p:cTn id="118" dur="750"/>
                                        <p:tgtEl>
                                          <p:spTgt spid="7360"/>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2" presetClass="exit" presetSubtype="2" fill="hold" grpId="1" nodeType="clickEffect">
                                  <p:stCondLst>
                                    <p:cond delay="0"/>
                                  </p:stCondLst>
                                  <p:childTnLst>
                                    <p:animEffect transition="out" filter="wipe(right)">
                                      <p:cBhvr>
                                        <p:cTn id="122" dur="750"/>
                                        <p:tgtEl>
                                          <p:spTgt spid="7360"/>
                                        </p:tgtEl>
                                      </p:cBhvr>
                                    </p:animEffect>
                                    <p:set>
                                      <p:cBhvr>
                                        <p:cTn id="123" dur="1" fill="hold">
                                          <p:stCondLst>
                                            <p:cond delay="749"/>
                                          </p:stCondLst>
                                        </p:cTn>
                                        <p:tgtEl>
                                          <p:spTgt spid="7360"/>
                                        </p:tgtEl>
                                        <p:attrNameLst>
                                          <p:attrName>style.visibility</p:attrName>
                                        </p:attrNameLst>
                                      </p:cBhvr>
                                      <p:to>
                                        <p:strVal val="hidden"/>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2" presetClass="entr" presetSubtype="8" fill="hold" grpId="0" nodeType="clickEffect">
                                  <p:stCondLst>
                                    <p:cond delay="250"/>
                                  </p:stCondLst>
                                  <p:childTnLst>
                                    <p:set>
                                      <p:cBhvr>
                                        <p:cTn id="127" dur="1" fill="hold">
                                          <p:stCondLst>
                                            <p:cond delay="0"/>
                                          </p:stCondLst>
                                        </p:cTn>
                                        <p:tgtEl>
                                          <p:spTgt spid="7359"/>
                                        </p:tgtEl>
                                        <p:attrNameLst>
                                          <p:attrName>style.visibility</p:attrName>
                                        </p:attrNameLst>
                                      </p:cBhvr>
                                      <p:to>
                                        <p:strVal val="visible"/>
                                      </p:to>
                                    </p:set>
                                    <p:animEffect transition="in" filter="wipe(left)">
                                      <p:cBhvr>
                                        <p:cTn id="128" dur="1000"/>
                                        <p:tgtEl>
                                          <p:spTgt spid="7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7172" grpId="1"/>
      <p:bldP spid="7329" grpId="0" build="p"/>
      <p:bldP spid="7330" grpId="0"/>
      <p:bldP spid="7331" grpId="0"/>
      <p:bldP spid="7332" grpId="0"/>
      <p:bldP spid="7333" grpId="0"/>
      <p:bldP spid="7334" grpId="0" animBg="1"/>
      <p:bldP spid="7335" grpId="0" animBg="1"/>
      <p:bldP spid="7336" grpId="0" animBg="1"/>
      <p:bldP spid="7348" grpId="0" animBg="1"/>
      <p:bldP spid="7349" grpId="0" animBg="1"/>
      <p:bldP spid="7350" grpId="0"/>
      <p:bldP spid="7351" grpId="0" animBg="1"/>
      <p:bldP spid="7352" grpId="0" animBg="1"/>
      <p:bldP spid="7353" grpId="0" animBg="1"/>
      <p:bldP spid="7354" grpId="0" animBg="1"/>
      <p:bldP spid="7359" grpId="0"/>
      <p:bldP spid="7360" grpId="0"/>
      <p:bldP spid="7360" grpId="1"/>
      <p:bldP spid="38" grpId="0"/>
      <p:bldP spid="39"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68" name="Picture 7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99" y="1260000"/>
            <a:ext cx="8784000" cy="4500562"/>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8" name="Group 7"/>
          <p:cNvGrpSpPr>
            <a:grpSpLocks noChangeAspect="1"/>
          </p:cNvGrpSpPr>
          <p:nvPr/>
        </p:nvGrpSpPr>
        <p:grpSpPr bwMode="auto">
          <a:xfrm>
            <a:off x="144000" y="144000"/>
            <a:ext cx="1440001" cy="720000"/>
            <a:chOff x="972000" y="1008000"/>
            <a:chExt cx="2016000" cy="1008000"/>
          </a:xfrm>
        </p:grpSpPr>
        <p:pic>
          <p:nvPicPr>
            <p:cNvPr id="11"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3" name="Text Box 18"/>
          <p:cNvSpPr txBox="1">
            <a:spLocks noChangeArrowheads="1"/>
          </p:cNvSpPr>
          <p:nvPr/>
        </p:nvSpPr>
        <p:spPr bwMode="auto">
          <a:xfrm>
            <a:off x="1656000" y="288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Reliant Unique Modular Concept</a:t>
            </a:r>
            <a:endParaRPr lang="en-GB" altLang="en-US" sz="2400" i="1" dirty="0">
              <a:solidFill>
                <a:schemeClr val="bg1"/>
              </a:solidFill>
              <a:latin typeface="Arial Rounded MT Bold" panose="020F0704030504030204" pitchFamily="34" charset="0"/>
            </a:endParaRPr>
          </a:p>
        </p:txBody>
      </p:sp>
      <p:grpSp>
        <p:nvGrpSpPr>
          <p:cNvPr id="14" name="Group 13"/>
          <p:cNvGrpSpPr>
            <a:grpSpLocks noChangeAspect="1"/>
          </p:cNvGrpSpPr>
          <p:nvPr/>
        </p:nvGrpSpPr>
        <p:grpSpPr bwMode="auto">
          <a:xfrm>
            <a:off x="7524000" y="5976000"/>
            <a:ext cx="1440001" cy="720000"/>
            <a:chOff x="972000" y="1008000"/>
            <a:chExt cx="2016000" cy="1008000"/>
          </a:xfrm>
        </p:grpSpPr>
        <p:pic>
          <p:nvPicPr>
            <p:cNvPr id="1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000" y="1080000"/>
              <a:ext cx="180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972000" y="1008000"/>
              <a:ext cx="2016000" cy="1008000"/>
            </a:xfrm>
            <a:prstGeom prst="rect">
              <a:avLst/>
            </a:prstGeom>
            <a:noFill/>
            <a:ln w="12700" cap="flat" cmpd="sng" algn="ctr">
              <a:solidFill>
                <a:sysClr val="window" lastClr="FFFFFF"/>
              </a:solidFill>
              <a:prstDash val="solid"/>
            </a:ln>
            <a:effectLst/>
          </p:spPr>
          <p:txBody>
            <a:bodyPr anchor="ctr"/>
            <a:lstStyle/>
            <a:p>
              <a:pPr fontAlgn="auto">
                <a:spcBef>
                  <a:spcPts val="0"/>
                </a:spcBef>
                <a:spcAft>
                  <a:spcPts val="0"/>
                </a:spcAft>
                <a:defRPr/>
              </a:pPr>
              <a:endParaRPr lang="en-GB" sz="1800" kern="0">
                <a:solidFill>
                  <a:srgbClr val="000066"/>
                </a:solidFill>
                <a:latin typeface="Arial Rounded MT Bold" panose="020F0704030504030204" pitchFamily="34" charset="0"/>
              </a:endParaRPr>
            </a:p>
          </p:txBody>
        </p:sp>
      </p:grpSp>
      <p:sp>
        <p:nvSpPr>
          <p:cNvPr id="17" name="Text Box 18"/>
          <p:cNvSpPr txBox="1">
            <a:spLocks noChangeArrowheads="1"/>
          </p:cNvSpPr>
          <p:nvPr/>
        </p:nvSpPr>
        <p:spPr bwMode="auto">
          <a:xfrm>
            <a:off x="72000" y="6120000"/>
            <a:ext cx="738028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lgn="l"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algn="l"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algn="l"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algn="l"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algn="l"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r" eaLnBrk="1" hangingPunct="1">
              <a:lnSpc>
                <a:spcPct val="80000"/>
              </a:lnSpc>
              <a:spcBef>
                <a:spcPct val="30000"/>
              </a:spcBef>
              <a:buClrTx/>
              <a:buSzTx/>
              <a:buFontTx/>
              <a:buNone/>
            </a:pPr>
            <a:r>
              <a:rPr lang="en-GB" altLang="en-US" sz="2400" i="1" dirty="0" smtClean="0">
                <a:solidFill>
                  <a:schemeClr val="bg1"/>
                </a:solidFill>
                <a:latin typeface="Arial Rounded MT Bold" panose="020F0704030504030204" pitchFamily="34" charset="0"/>
              </a:rPr>
              <a:t>Company Profile</a:t>
            </a:r>
            <a:endParaRPr lang="en-GB" altLang="en-US" sz="2400" i="1" dirty="0">
              <a:solidFill>
                <a:schemeClr val="bg1"/>
              </a:solidFill>
              <a:latin typeface="Arial Rounded MT Bold" panose="020F07040305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p:stCondLst>
                              <p:cond delay="2000"/>
                            </p:stCondLst>
                            <p:childTnLst>
                              <p:par>
                                <p:cTn id="19" presetID="22" presetClass="entr" presetSubtype="8" fill="hold" nodeType="afterEffect">
                                  <p:stCondLst>
                                    <p:cond delay="500"/>
                                  </p:stCondLst>
                                  <p:childTnLst>
                                    <p:set>
                                      <p:cBhvr>
                                        <p:cTn id="20" dur="1" fill="hold">
                                          <p:stCondLst>
                                            <p:cond delay="0"/>
                                          </p:stCondLst>
                                        </p:cTn>
                                        <p:tgtEl>
                                          <p:spTgt spid="8268"/>
                                        </p:tgtEl>
                                        <p:attrNameLst>
                                          <p:attrName>style.visibility</p:attrName>
                                        </p:attrNameLst>
                                      </p:cBhvr>
                                      <p:to>
                                        <p:strVal val="visible"/>
                                      </p:to>
                                    </p:set>
                                    <p:animEffect transition="in" filter="wipe(left)">
                                      <p:cBhvr>
                                        <p:cTn id="21" dur="1000"/>
                                        <p:tgtEl>
                                          <p:spTgt spid="8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23433</TotalTime>
  <Words>2352</Words>
  <Application>Microsoft Office PowerPoint</Application>
  <PresentationFormat>On-screen Show (4:3)</PresentationFormat>
  <Paragraphs>596</Paragraphs>
  <Slides>55</Slides>
  <Notes>22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55</vt:i4>
      </vt:variant>
    </vt:vector>
  </HeadingPairs>
  <TitlesOfParts>
    <vt:vector size="58" baseType="lpstr">
      <vt:lpstr>Office Theme</vt:lpstr>
      <vt:lpstr>Drawing</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reliant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SalesAdmin</dc:creator>
  <cp:lastModifiedBy>Wilson Oricchio</cp:lastModifiedBy>
  <cp:revision>879</cp:revision>
  <cp:lastPrinted>2006-03-03T12:53:24Z</cp:lastPrinted>
  <dcterms:created xsi:type="dcterms:W3CDTF">2005-11-18T12:02:04Z</dcterms:created>
  <dcterms:modified xsi:type="dcterms:W3CDTF">2014-11-12T13:53:15Z</dcterms:modified>
</cp:coreProperties>
</file>